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Lst>
  <p:sldSz cy="6858000" cx="12192000"/>
  <p:notesSz cx="7772400" cy="10058400"/>
  <p:embeddedFontLst>
    <p:embeddedFont>
      <p:font typeface="Quattrocento Sans"/>
      <p:regular r:id="rId129"/>
      <p:bold r:id="rId130"/>
      <p:italic r:id="rId131"/>
      <p:boldItalic r:id="rId1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3" roundtripDataSignature="AMtx7mjk/KuYUiKI+Dple1qpitr3kSGHy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Daniele Bacceg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6C2A8E-4030-4EE5-8F4F-02BAB6610AB0}">
  <a:tblStyle styleId="{816C2A8E-4030-4EE5-8F4F-02BAB6610AB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QuattrocentoSans-regular.fntdata"/><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QuattrocentoSans-boldItalic.fntdata"/><Relationship Id="rId131" Type="http://schemas.openxmlformats.org/officeDocument/2006/relationships/font" Target="fonts/QuattrocentoSans-italic.fntdata"/><Relationship Id="rId130" Type="http://schemas.openxmlformats.org/officeDocument/2006/relationships/font" Target="fonts/QuattrocentoSans-bold.fntdata"/><Relationship Id="rId133" Type="http://customschemas.google.com/relationships/presentationmetadata" Target="meta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6-16T10:51:09.808">
    <p:pos x="551" y="1585"/>
    <p:text>Almeno uno deve essere infetto</p:text>
    <p:extLst>
      <p:ext uri="{C676402C-5697-4E1C-873F-D02D1690AC5C}">
        <p15:threadingInfo timeZoneBias="0"/>
      </p:ext>
      <p:ext uri="http://customooxmlschemas.google.com/">
        <go:slidesCustomData xmlns:go="http://customooxmlschemas.google.com/" commentPostId="AAABlID-Ums"/>
      </p:ext>
    </p:extLst>
  </p:cm>
  <p:cm authorId="0" idx="2" dt="2025-06-16T10:51:09.808">
    <p:pos x="551" y="1585"/>
    <p:text>@simone.pernice@unito.it</p:text>
    <p:extLst>
      <p:ext uri="{C676402C-5697-4E1C-873F-D02D1690AC5C}">
        <p15:threadingInfo timeZoneBias="0">
          <p15:parentCm authorId="0" idx="1"/>
        </p15:threadingInfo>
      </p:ext>
      <p:ext uri="http://customooxmlschemas.google.com/">
        <go:slidesCustomData xmlns:go="http://customooxmlschemas.google.com/" commentPostId="AAABlt48u2Q"/>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5961ad2441_0_2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961ad2441_0_2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5c91957716_6_1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5c91957716_6_1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30569636552_0_16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1" name="Google Shape;1711;g30569636552_0_167: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30569636552_0_18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7" name="Google Shape;1727;g30569636552_0_188: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30569636552_0_21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1" name="Google Shape;1741;g30569636552_0_219: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30569636552_0_14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6" name="Google Shape;1756;g30569636552_0_147: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30569636552_0_24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9" name="Google Shape;1769;g30569636552_0_24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30569636552_0_26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5" name="Google Shape;1785;g30569636552_0_261: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30569636552_0_27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6" name="Google Shape;1796;g30569636552_0_27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30569636552_0_27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7" name="Google Shape;1807;g30569636552_0_278: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36794125c4d_0_6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8" name="Google Shape;1818;g36794125c4d_0_62: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30569636552_0_28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9" name="Google Shape;1829;g30569636552_0_286: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ee19ee265_0_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ee19ee265_0_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30569636552_0_29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9" name="Google Shape;1839;g30569636552_0_294: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36834c2d3b5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1" name="Google Shape;1851;g36834c2d3b5_0_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36834c2d3b5_0_1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2" name="Google Shape;1862;g36834c2d3b5_0_14: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36868a4b424_0_23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3" name="Google Shape;1873;g36868a4b424_0_23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30569636552_0_30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4" name="Google Shape;1884;g30569636552_0_303: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36834c2d3b5_0_2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5" name="Google Shape;1895;g36834c2d3b5_0_27: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30569636552_0_31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6" name="Google Shape;1906;g30569636552_0_312: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3684c382f2c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5" name="Google Shape;1915;g3684c382f2c_0_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35e9fec77d8_0_1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35e9fec77d8_0_1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35c91957716_6_3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35c91957716_6_3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ee19ee265_0_1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ee19ee265_0_1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3610249b1b4_9_5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4" name="Google Shape;1994;g3610249b1b4_9_51: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35d96f48f8a_1_16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011" name="Google Shape;2011;g35d96f48f8a_1_16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305bbc0ba23_0_4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4" name="Google Shape;2024;g305bbc0ba23_0_49: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c91957716_6_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5c91957716_6_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ee19ee265_0_2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5ee19ee265_0_2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5a4bedfb1a_0_12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35a4bedfb1a_0_127: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5b7ab17c1a_0_6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35b7ab17c1a_0_69: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5c91957716_6_2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5c91957716_6_2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a4bedfb1a_0_8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5a4bedfb1a_0_8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5d96f48f8a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35d96f48f8a_0_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5961ad2441_0_1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35961ad2441_0_18: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ee19ee265_0_8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35ee19ee265_0_8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5ee19ee265_0_6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5ee19ee265_0_6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5ee19ee265_0_20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5ee19ee265_0_20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5ee19ee265_0_7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5ee19ee265_0_7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5ee19ee265_0_28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5ee19ee265_0_28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692d27b381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692d27b381_0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692d27b381_0_7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692d27b381_0_7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692d27b381_0_4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692d27b381_0_4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5ee19ee265_0_25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5ee19ee265_0_25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692d27b381_0_10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692d27b381_0_10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5bbc0ba23_0_5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305bbc0ba23_0_55: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5ee19ee265_0_29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5ee19ee265_0_291: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5ee19ee265_0_42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5ee19ee265_0_42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692d27b381_0_12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692d27b381_0_12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5ee19ee265_0_26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5ee19ee265_0_26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5a4bedfb1a_0_10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5a4bedfb1a_0_10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682b5a6e1e_0_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682b5a6e1e_0_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35c4e3f22fc_0_4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35c4e3f22fc_0_4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682b5a6e1e_0_2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682b5a6e1e_0_2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682b5a6e1e_0_5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682b5a6e1e_0_5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5c4e3f22fc_0_2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5c4e3f22fc_0_2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a4bedfb1a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35a4bedfb1a_0_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684c382f2c_2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684c382f2c_2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3684c382f2c_2_3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3684c382f2c_2_3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3684c382f2c_2_5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3684c382f2c_2_5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684c382f2c_2_4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684c382f2c_2_4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684c382f2c_2_6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684c382f2c_2_6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684c382f2c_2_83: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684c382f2c_2_83: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3684c382f2c_2_8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3684c382f2c_2_8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684c382f2c_2_11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684c382f2c_2_11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684c382f2c_2_12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684c382f2c_2_12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684c382f2c_2_14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684c382f2c_2_14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6693096ec9_1_11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36693096ec9_1_115: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6868a4b424_0_29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6868a4b424_0_29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3684c382f2c_2_9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3684c382f2c_2_9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684c382f2c_2_9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684c382f2c_2_9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684c382f2c_2_15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684c382f2c_2_15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5c4e3f22fc_0_3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5c4e3f22fc_0_3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5a4bedfb1a_0_9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5a4bedfb1a_0_98: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5f331e76e8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1" name="Google Shape;1001;g35f331e76e8_0_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5f331e76e8_0_1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g35f331e76e8_0_12: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5a4bedfb1a_0_13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0" name="Google Shape;1060;g35a4bedfb1a_0_139: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5dc2885bd6_0_2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g35dc2885bd6_0_28: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5c91957716_6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5c91957716_6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36868a4b424_0_36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6" name="Google Shape;1086;g36868a4b424_0_369: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35e9fec77d8_0_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g35e9fec77d8_0_1: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5dc2885bd6_0_4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35dc2885bd6_0_42: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5a4bedfb1a_0_14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5" name="Google Shape;1125;g35a4bedfb1a_0_149: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5a4bedfb1a_0_16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g35a4bedfb1a_0_164: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35dc2885bd6_0_10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3" name="Google Shape;1153;g35dc2885bd6_0_102: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5c91957716_0_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4" name="Google Shape;1164;g35c91957716_0_4: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5dc2885bd6_0_12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5" name="Google Shape;1175;g35dc2885bd6_0_124: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6868a4b424_0_38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6" name="Google Shape;1186;g36868a4b424_0_389: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35a4bedfb1a_0_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35a4bedfb1a_0_7: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b7ab17c1a_0_2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b7ab17c1a_0_2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300bc01c7c8_1_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g300bc01c7c8_1_4: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307862c71af_1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8" name="Google Shape;1238;g307862c71af_1_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3055cd8e2bb_1_5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g3055cd8e2bb_1_52: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3055cd8e2bb_1_15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2" name="Google Shape;1282;g3055cd8e2bb_1_156: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3684c382f2c_0_6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1" name="Google Shape;1291;g3684c382f2c_0_6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5c91957716_0_1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1" name="Google Shape;1301;g35c91957716_0_16: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3055cd8e2bb_1_10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g3055cd8e2bb_1_107: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044c18f1fa_1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7" name="Google Shape;1327;g3044c18f1fa_1_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36868a4b424_0_24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g36868a4b424_0_246: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360fe4e6bb5_0_5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3" name="Google Shape;1443;g360fe4e6bb5_0_56: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b7ab17c1a_0_3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b7ab17c1a_0_3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35c4e3f22fc_0_17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5" name="Google Shape;1455;g35c4e3f22fc_0_179: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3061b3aab30_2_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7" name="Google Shape;1467;g3061b3aab30_2_1: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35c4e3f22fc_0_19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4" name="Google Shape;1484;g35c4e3f22fc_0_199: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30569636552_0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5" name="Google Shape;1495;g30569636552_0_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5c4e3f22fc_0_21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5" name="Google Shape;1505;g35c4e3f22fc_0_211: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35c4e3f22fc_0_22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8" name="Google Shape;1518;g35c4e3f22fc_0_225: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30569636552_0_37: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1" name="Google Shape;1531;g30569636552_0_37: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36693096ec9_1_9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5" name="Google Shape;1545;g36693096ec9_1_9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30569636552_0_61: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6" name="Google Shape;1556;g30569636552_0_61: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30569636552_0_7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9" name="Google Shape;1569;g30569636552_0_7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b7ab17c1a_0_6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5b7ab17c1a_0_62: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30569636552_0_9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g30569636552_0_9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30569636552_0_8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5" name="Google Shape;1595;g30569636552_0_8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30569636552_0_2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g30569636552_0_29: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3610249b1b4_9_3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8" name="Google Shape;1618;g3610249b1b4_9_30: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30569636552_0_98: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8" name="Google Shape;1628;g30569636552_0_98: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30569636552_0_10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2" name="Google Shape;1642;g30569636552_0_106: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30569636552_0_11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4" name="Google Shape;1654;g30569636552_0_114: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30569636552_0_122: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6" name="Google Shape;1666;g30569636552_0_122: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30569636552_0_13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1" name="Google Shape;1681;g30569636552_0_135: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30569636552_0_15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6" name="Google Shape;1696;g30569636552_0_155:notes"/>
          <p:cNvSpPr txBox="1"/>
          <p:nvPr>
            <p:ph idx="1" type="body"/>
          </p:nvPr>
        </p:nvSpPr>
        <p:spPr>
          <a:xfrm>
            <a:off x="777225" y="4777725"/>
            <a:ext cx="6217800" cy="452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30411c6c449_1_4"/>
          <p:cNvSpPr txBox="1"/>
          <p:nvPr>
            <p:ph type="ctrTitle"/>
          </p:nvPr>
        </p:nvSpPr>
        <p:spPr>
          <a:xfrm>
            <a:off x="826725" y="1511025"/>
            <a:ext cx="10785000" cy="1700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000"/>
              <a:buFont typeface="Calibri"/>
              <a:buNone/>
              <a:defRPr sz="5000">
                <a:latin typeface="Calibri"/>
                <a:ea typeface="Calibri"/>
                <a:cs typeface="Calibri"/>
                <a:sym typeface="Calibri"/>
              </a:defRPr>
            </a:lvl1pPr>
            <a:lvl2pPr lvl="1" algn="ctr">
              <a:lnSpc>
                <a:spcPct val="100000"/>
              </a:lnSpc>
              <a:spcBef>
                <a:spcPts val="0"/>
              </a:spcBef>
              <a:spcAft>
                <a:spcPts val="0"/>
              </a:spcAft>
              <a:buSzPts val="6900"/>
              <a:buFont typeface="Calibri"/>
              <a:buNone/>
              <a:defRPr sz="6900">
                <a:latin typeface="Calibri"/>
                <a:ea typeface="Calibri"/>
                <a:cs typeface="Calibri"/>
                <a:sym typeface="Calibri"/>
              </a:defRPr>
            </a:lvl2pPr>
            <a:lvl3pPr lvl="2" algn="ctr">
              <a:lnSpc>
                <a:spcPct val="100000"/>
              </a:lnSpc>
              <a:spcBef>
                <a:spcPts val="0"/>
              </a:spcBef>
              <a:spcAft>
                <a:spcPts val="0"/>
              </a:spcAft>
              <a:buSzPts val="6900"/>
              <a:buFont typeface="Calibri"/>
              <a:buNone/>
              <a:defRPr sz="6900">
                <a:latin typeface="Calibri"/>
                <a:ea typeface="Calibri"/>
                <a:cs typeface="Calibri"/>
                <a:sym typeface="Calibri"/>
              </a:defRPr>
            </a:lvl3pPr>
            <a:lvl4pPr lvl="3" algn="ctr">
              <a:lnSpc>
                <a:spcPct val="100000"/>
              </a:lnSpc>
              <a:spcBef>
                <a:spcPts val="0"/>
              </a:spcBef>
              <a:spcAft>
                <a:spcPts val="0"/>
              </a:spcAft>
              <a:buSzPts val="6900"/>
              <a:buFont typeface="Calibri"/>
              <a:buNone/>
              <a:defRPr sz="6900">
                <a:latin typeface="Calibri"/>
                <a:ea typeface="Calibri"/>
                <a:cs typeface="Calibri"/>
                <a:sym typeface="Calibri"/>
              </a:defRPr>
            </a:lvl4pPr>
            <a:lvl5pPr lvl="4" algn="ctr">
              <a:lnSpc>
                <a:spcPct val="100000"/>
              </a:lnSpc>
              <a:spcBef>
                <a:spcPts val="0"/>
              </a:spcBef>
              <a:spcAft>
                <a:spcPts val="0"/>
              </a:spcAft>
              <a:buSzPts val="6900"/>
              <a:buFont typeface="Calibri"/>
              <a:buNone/>
              <a:defRPr sz="6900">
                <a:latin typeface="Calibri"/>
                <a:ea typeface="Calibri"/>
                <a:cs typeface="Calibri"/>
                <a:sym typeface="Calibri"/>
              </a:defRPr>
            </a:lvl5pPr>
            <a:lvl6pPr lvl="5" algn="ctr">
              <a:lnSpc>
                <a:spcPct val="100000"/>
              </a:lnSpc>
              <a:spcBef>
                <a:spcPts val="0"/>
              </a:spcBef>
              <a:spcAft>
                <a:spcPts val="0"/>
              </a:spcAft>
              <a:buSzPts val="6900"/>
              <a:buFont typeface="Calibri"/>
              <a:buNone/>
              <a:defRPr sz="6900">
                <a:latin typeface="Calibri"/>
                <a:ea typeface="Calibri"/>
                <a:cs typeface="Calibri"/>
                <a:sym typeface="Calibri"/>
              </a:defRPr>
            </a:lvl6pPr>
            <a:lvl7pPr lvl="6" algn="ctr">
              <a:lnSpc>
                <a:spcPct val="100000"/>
              </a:lnSpc>
              <a:spcBef>
                <a:spcPts val="0"/>
              </a:spcBef>
              <a:spcAft>
                <a:spcPts val="0"/>
              </a:spcAft>
              <a:buSzPts val="6900"/>
              <a:buFont typeface="Calibri"/>
              <a:buNone/>
              <a:defRPr sz="6900">
                <a:latin typeface="Calibri"/>
                <a:ea typeface="Calibri"/>
                <a:cs typeface="Calibri"/>
                <a:sym typeface="Calibri"/>
              </a:defRPr>
            </a:lvl7pPr>
            <a:lvl8pPr lvl="7" algn="ctr">
              <a:lnSpc>
                <a:spcPct val="100000"/>
              </a:lnSpc>
              <a:spcBef>
                <a:spcPts val="0"/>
              </a:spcBef>
              <a:spcAft>
                <a:spcPts val="0"/>
              </a:spcAft>
              <a:buSzPts val="6900"/>
              <a:buFont typeface="Calibri"/>
              <a:buNone/>
              <a:defRPr sz="6900">
                <a:latin typeface="Calibri"/>
                <a:ea typeface="Calibri"/>
                <a:cs typeface="Calibri"/>
                <a:sym typeface="Calibri"/>
              </a:defRPr>
            </a:lvl8pPr>
            <a:lvl9pPr lvl="8" algn="ctr">
              <a:lnSpc>
                <a:spcPct val="100000"/>
              </a:lnSpc>
              <a:spcBef>
                <a:spcPts val="0"/>
              </a:spcBef>
              <a:spcAft>
                <a:spcPts val="0"/>
              </a:spcAft>
              <a:buSzPts val="6900"/>
              <a:buFont typeface="Calibri"/>
              <a:buNone/>
              <a:defRPr sz="6900">
                <a:latin typeface="Calibri"/>
                <a:ea typeface="Calibri"/>
                <a:cs typeface="Calibri"/>
                <a:sym typeface="Calibri"/>
              </a:defRPr>
            </a:lvl9pPr>
          </a:lstStyle>
          <a:p/>
        </p:txBody>
      </p:sp>
      <p:sp>
        <p:nvSpPr>
          <p:cNvPr id="11" name="Google Shape;11;g30411c6c449_1_4"/>
          <p:cNvSpPr txBox="1"/>
          <p:nvPr>
            <p:ph idx="1" type="subTitle"/>
          </p:nvPr>
        </p:nvSpPr>
        <p:spPr>
          <a:xfrm>
            <a:off x="415650" y="3647308"/>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Clr>
                <a:schemeClr val="dk1"/>
              </a:buClr>
              <a:buSzPts val="3700"/>
              <a:buFont typeface="Calibri"/>
              <a:buNone/>
              <a:defRPr sz="3700">
                <a:solidFill>
                  <a:schemeClr val="dk1"/>
                </a:solidFill>
                <a:latin typeface="Calibri"/>
                <a:ea typeface="Calibri"/>
                <a:cs typeface="Calibri"/>
                <a:sym typeface="Calibri"/>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30411c6c449_1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g30411c6c449_1_39"/>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4" name="Google Shape;54;g30411c6c449_1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5" name="Google Shape;55;g30411c6c449_1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g30411c6c449_1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g30411c6c449_1_11"/>
          <p:cNvSpPr/>
          <p:nvPr/>
        </p:nvSpPr>
        <p:spPr>
          <a:xfrm>
            <a:off x="4727225" y="6217625"/>
            <a:ext cx="7388700" cy="524700"/>
          </a:xfrm>
          <a:prstGeom prst="roundRect">
            <a:avLst>
              <a:gd fmla="val 16667" name="adj"/>
            </a:avLst>
          </a:prstGeom>
          <a:solidFill>
            <a:srgbClr val="CFE2F3"/>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30411c6c449_1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Font typeface="Calibri"/>
              <a:buChar char="●"/>
              <a:defRPr>
                <a:latin typeface="Calibri"/>
                <a:ea typeface="Calibri"/>
                <a:cs typeface="Calibri"/>
                <a:sym typeface="Calibri"/>
              </a:defRPr>
            </a:lvl1pPr>
            <a:lvl2pPr indent="-349250" lvl="1" marL="914400" algn="l">
              <a:lnSpc>
                <a:spcPct val="115000"/>
              </a:lnSpc>
              <a:spcBef>
                <a:spcPts val="0"/>
              </a:spcBef>
              <a:spcAft>
                <a:spcPts val="0"/>
              </a:spcAft>
              <a:buSzPts val="1900"/>
              <a:buFont typeface="Calibri"/>
              <a:buChar char="○"/>
              <a:defRPr>
                <a:latin typeface="Calibri"/>
                <a:ea typeface="Calibri"/>
                <a:cs typeface="Calibri"/>
                <a:sym typeface="Calibri"/>
              </a:defRPr>
            </a:lvl2pPr>
            <a:lvl3pPr indent="-349250" lvl="2" marL="1371600" algn="l">
              <a:lnSpc>
                <a:spcPct val="115000"/>
              </a:lnSpc>
              <a:spcBef>
                <a:spcPts val="0"/>
              </a:spcBef>
              <a:spcAft>
                <a:spcPts val="0"/>
              </a:spcAft>
              <a:buSzPts val="1900"/>
              <a:buFont typeface="Calibri"/>
              <a:buChar char="■"/>
              <a:defRPr>
                <a:latin typeface="Calibri"/>
                <a:ea typeface="Calibri"/>
                <a:cs typeface="Calibri"/>
                <a:sym typeface="Calibri"/>
              </a:defRPr>
            </a:lvl3pPr>
            <a:lvl4pPr indent="-349250" lvl="3" marL="1828800" algn="l">
              <a:lnSpc>
                <a:spcPct val="115000"/>
              </a:lnSpc>
              <a:spcBef>
                <a:spcPts val="0"/>
              </a:spcBef>
              <a:spcAft>
                <a:spcPts val="0"/>
              </a:spcAft>
              <a:buSzPts val="1900"/>
              <a:buFont typeface="Calibri"/>
              <a:buChar char="●"/>
              <a:defRPr>
                <a:latin typeface="Calibri"/>
                <a:ea typeface="Calibri"/>
                <a:cs typeface="Calibri"/>
                <a:sym typeface="Calibri"/>
              </a:defRPr>
            </a:lvl4pPr>
            <a:lvl5pPr indent="-349250" lvl="4" marL="2286000" algn="l">
              <a:lnSpc>
                <a:spcPct val="115000"/>
              </a:lnSpc>
              <a:spcBef>
                <a:spcPts val="0"/>
              </a:spcBef>
              <a:spcAft>
                <a:spcPts val="0"/>
              </a:spcAft>
              <a:buSzPts val="1900"/>
              <a:buFont typeface="Calibri"/>
              <a:buChar char="○"/>
              <a:defRPr>
                <a:latin typeface="Calibri"/>
                <a:ea typeface="Calibri"/>
                <a:cs typeface="Calibri"/>
                <a:sym typeface="Calibri"/>
              </a:defRPr>
            </a:lvl5pPr>
            <a:lvl6pPr indent="-349250" lvl="5" marL="2743200" algn="l">
              <a:lnSpc>
                <a:spcPct val="115000"/>
              </a:lnSpc>
              <a:spcBef>
                <a:spcPts val="0"/>
              </a:spcBef>
              <a:spcAft>
                <a:spcPts val="0"/>
              </a:spcAft>
              <a:buSzPts val="1900"/>
              <a:buFont typeface="Calibri"/>
              <a:buChar char="■"/>
              <a:defRPr>
                <a:latin typeface="Calibri"/>
                <a:ea typeface="Calibri"/>
                <a:cs typeface="Calibri"/>
                <a:sym typeface="Calibri"/>
              </a:defRPr>
            </a:lvl6pPr>
            <a:lvl7pPr indent="-349250" lvl="6" marL="3200400" algn="l">
              <a:lnSpc>
                <a:spcPct val="115000"/>
              </a:lnSpc>
              <a:spcBef>
                <a:spcPts val="0"/>
              </a:spcBef>
              <a:spcAft>
                <a:spcPts val="0"/>
              </a:spcAft>
              <a:buSzPts val="1900"/>
              <a:buFont typeface="Calibri"/>
              <a:buChar char="●"/>
              <a:defRPr>
                <a:latin typeface="Calibri"/>
                <a:ea typeface="Calibri"/>
                <a:cs typeface="Calibri"/>
                <a:sym typeface="Calibri"/>
              </a:defRPr>
            </a:lvl7pPr>
            <a:lvl8pPr indent="-349250" lvl="7" marL="3657600" algn="l">
              <a:lnSpc>
                <a:spcPct val="115000"/>
              </a:lnSpc>
              <a:spcBef>
                <a:spcPts val="0"/>
              </a:spcBef>
              <a:spcAft>
                <a:spcPts val="0"/>
              </a:spcAft>
              <a:buSzPts val="1900"/>
              <a:buFont typeface="Calibri"/>
              <a:buChar char="○"/>
              <a:defRPr>
                <a:latin typeface="Calibri"/>
                <a:ea typeface="Calibri"/>
                <a:cs typeface="Calibri"/>
                <a:sym typeface="Calibri"/>
              </a:defRPr>
            </a:lvl8pPr>
            <a:lvl9pPr indent="-349250" lvl="8" marL="4114800" algn="l">
              <a:lnSpc>
                <a:spcPct val="115000"/>
              </a:lnSpc>
              <a:spcBef>
                <a:spcPts val="0"/>
              </a:spcBef>
              <a:spcAft>
                <a:spcPts val="0"/>
              </a:spcAft>
              <a:buSzPts val="1900"/>
              <a:buFont typeface="Calibri"/>
              <a:buChar char="■"/>
              <a:defRPr>
                <a:latin typeface="Calibri"/>
                <a:ea typeface="Calibri"/>
                <a:cs typeface="Calibri"/>
                <a:sym typeface="Calibri"/>
              </a:defRPr>
            </a:lvl9pPr>
          </a:lstStyle>
          <a:p/>
        </p:txBody>
      </p:sp>
      <p:sp>
        <p:nvSpPr>
          <p:cNvPr id="16" name="Google Shape;16;g30411c6c449_1_11"/>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
        <p:nvSpPr>
          <p:cNvPr id="17" name="Google Shape;17;g30411c6c449_1_11"/>
          <p:cNvSpPr/>
          <p:nvPr/>
        </p:nvSpPr>
        <p:spPr>
          <a:xfrm>
            <a:off x="76350" y="214800"/>
            <a:ext cx="8280000" cy="524700"/>
          </a:xfrm>
          <a:prstGeom prst="roundRect">
            <a:avLst>
              <a:gd fmla="val 16667" name="adj"/>
            </a:avLst>
          </a:prstGeom>
          <a:solidFill>
            <a:srgbClr val="CFE2F3"/>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g30411c6c449_1_11"/>
          <p:cNvSpPr txBox="1"/>
          <p:nvPr>
            <p:ph type="title"/>
          </p:nvPr>
        </p:nvSpPr>
        <p:spPr>
          <a:xfrm>
            <a:off x="76200" y="125150"/>
            <a:ext cx="82944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200"/>
              <a:buFont typeface="Calibri"/>
              <a:buNone/>
              <a:defRPr sz="3200">
                <a:latin typeface="Calibri"/>
                <a:ea typeface="Calibri"/>
                <a:cs typeface="Calibri"/>
                <a:sym typeface="Calibri"/>
              </a:defRPr>
            </a:lvl1pPr>
            <a:lvl2pPr lvl="1" algn="l">
              <a:lnSpc>
                <a:spcPct val="100000"/>
              </a:lnSpc>
              <a:spcBef>
                <a:spcPts val="0"/>
              </a:spcBef>
              <a:spcAft>
                <a:spcPts val="0"/>
              </a:spcAft>
              <a:buSzPts val="3200"/>
              <a:buFont typeface="Calibri"/>
              <a:buNone/>
              <a:defRPr sz="3200">
                <a:latin typeface="Calibri"/>
                <a:ea typeface="Calibri"/>
                <a:cs typeface="Calibri"/>
                <a:sym typeface="Calibri"/>
              </a:defRPr>
            </a:lvl2pPr>
            <a:lvl3pPr lvl="2" algn="l">
              <a:lnSpc>
                <a:spcPct val="100000"/>
              </a:lnSpc>
              <a:spcBef>
                <a:spcPts val="0"/>
              </a:spcBef>
              <a:spcAft>
                <a:spcPts val="0"/>
              </a:spcAft>
              <a:buSzPts val="3200"/>
              <a:buFont typeface="Calibri"/>
              <a:buNone/>
              <a:defRPr sz="3200">
                <a:latin typeface="Calibri"/>
                <a:ea typeface="Calibri"/>
                <a:cs typeface="Calibri"/>
                <a:sym typeface="Calibri"/>
              </a:defRPr>
            </a:lvl3pPr>
            <a:lvl4pPr lvl="3" algn="l">
              <a:lnSpc>
                <a:spcPct val="100000"/>
              </a:lnSpc>
              <a:spcBef>
                <a:spcPts val="0"/>
              </a:spcBef>
              <a:spcAft>
                <a:spcPts val="0"/>
              </a:spcAft>
              <a:buSzPts val="3200"/>
              <a:buFont typeface="Calibri"/>
              <a:buNone/>
              <a:defRPr sz="3200">
                <a:latin typeface="Calibri"/>
                <a:ea typeface="Calibri"/>
                <a:cs typeface="Calibri"/>
                <a:sym typeface="Calibri"/>
              </a:defRPr>
            </a:lvl4pPr>
            <a:lvl5pPr lvl="4" algn="l">
              <a:lnSpc>
                <a:spcPct val="100000"/>
              </a:lnSpc>
              <a:spcBef>
                <a:spcPts val="0"/>
              </a:spcBef>
              <a:spcAft>
                <a:spcPts val="0"/>
              </a:spcAft>
              <a:buSzPts val="3200"/>
              <a:buFont typeface="Calibri"/>
              <a:buNone/>
              <a:defRPr sz="3200">
                <a:latin typeface="Calibri"/>
                <a:ea typeface="Calibri"/>
                <a:cs typeface="Calibri"/>
                <a:sym typeface="Calibri"/>
              </a:defRPr>
            </a:lvl5pPr>
            <a:lvl6pPr lvl="5" algn="l">
              <a:lnSpc>
                <a:spcPct val="100000"/>
              </a:lnSpc>
              <a:spcBef>
                <a:spcPts val="0"/>
              </a:spcBef>
              <a:spcAft>
                <a:spcPts val="0"/>
              </a:spcAft>
              <a:buSzPts val="3200"/>
              <a:buFont typeface="Calibri"/>
              <a:buNone/>
              <a:defRPr sz="3200">
                <a:latin typeface="Calibri"/>
                <a:ea typeface="Calibri"/>
                <a:cs typeface="Calibri"/>
                <a:sym typeface="Calibri"/>
              </a:defRPr>
            </a:lvl6pPr>
            <a:lvl7pPr lvl="6" algn="l">
              <a:lnSpc>
                <a:spcPct val="100000"/>
              </a:lnSpc>
              <a:spcBef>
                <a:spcPts val="0"/>
              </a:spcBef>
              <a:spcAft>
                <a:spcPts val="0"/>
              </a:spcAft>
              <a:buSzPts val="3200"/>
              <a:buFont typeface="Calibri"/>
              <a:buNone/>
              <a:defRPr sz="3200">
                <a:latin typeface="Calibri"/>
                <a:ea typeface="Calibri"/>
                <a:cs typeface="Calibri"/>
                <a:sym typeface="Calibri"/>
              </a:defRPr>
            </a:lvl7pPr>
            <a:lvl8pPr lvl="7" algn="l">
              <a:lnSpc>
                <a:spcPct val="100000"/>
              </a:lnSpc>
              <a:spcBef>
                <a:spcPts val="0"/>
              </a:spcBef>
              <a:spcAft>
                <a:spcPts val="0"/>
              </a:spcAft>
              <a:buSzPts val="3200"/>
              <a:buFont typeface="Calibri"/>
              <a:buNone/>
              <a:defRPr sz="3200">
                <a:latin typeface="Calibri"/>
                <a:ea typeface="Calibri"/>
                <a:cs typeface="Calibri"/>
                <a:sym typeface="Calibri"/>
              </a:defRPr>
            </a:lvl8pPr>
            <a:lvl9pPr lvl="8" algn="l">
              <a:lnSpc>
                <a:spcPct val="100000"/>
              </a:lnSpc>
              <a:spcBef>
                <a:spcPts val="0"/>
              </a:spcBef>
              <a:spcAft>
                <a:spcPts val="0"/>
              </a:spcAft>
              <a:buSzPts val="3200"/>
              <a:buFont typeface="Calibri"/>
              <a:buNone/>
              <a:defRPr sz="3200">
                <a:latin typeface="Calibri"/>
                <a:ea typeface="Calibri"/>
                <a:cs typeface="Calibri"/>
                <a:sym typeface="Calibri"/>
              </a:defRPr>
            </a:lvl9pPr>
          </a:lstStyle>
          <a:p/>
        </p:txBody>
      </p:sp>
      <p:sp>
        <p:nvSpPr>
          <p:cNvPr id="19" name="Google Shape;19;g30411c6c449_1_11"/>
          <p:cNvSpPr txBox="1"/>
          <p:nvPr/>
        </p:nvSpPr>
        <p:spPr>
          <a:xfrm>
            <a:off x="5276150" y="6264425"/>
            <a:ext cx="64413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it-IT" sz="1600">
                <a:solidFill>
                  <a:schemeClr val="dk1"/>
                </a:solidFill>
                <a:latin typeface="Calibri"/>
                <a:ea typeface="Calibri"/>
                <a:cs typeface="Calibri"/>
                <a:sym typeface="Calibri"/>
              </a:rPr>
              <a:t>Epidemic Modelling Frameworks for Studying Infectious Disease Dynamics</a:t>
            </a:r>
            <a:endParaRPr sz="1600">
              <a:solidFill>
                <a:schemeClr val="dk1"/>
              </a:solidFill>
              <a:latin typeface="Calibri"/>
              <a:ea typeface="Calibri"/>
              <a:cs typeface="Calibri"/>
              <a:sym typeface="Calibri"/>
            </a:endParaRPr>
          </a:p>
        </p:txBody>
      </p:sp>
      <p:pic>
        <p:nvPicPr>
          <p:cNvPr id="20" name="Google Shape;20;g30411c6c449_1_11"/>
          <p:cNvPicPr preferRelativeResize="0"/>
          <p:nvPr/>
        </p:nvPicPr>
        <p:blipFill rotWithShape="1">
          <a:blip r:embed="rId2">
            <a:alphaModFix/>
          </a:blip>
          <a:srcRect b="0" l="0" r="76909" t="0"/>
          <a:stretch/>
        </p:blipFill>
        <p:spPr>
          <a:xfrm>
            <a:off x="4804550" y="6292425"/>
            <a:ext cx="389275" cy="375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g30411c6c449_1_8"/>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Font typeface="Calibri"/>
              <a:buNone/>
              <a:defRPr sz="4800">
                <a:latin typeface="Calibri"/>
                <a:ea typeface="Calibri"/>
                <a:cs typeface="Calibri"/>
                <a:sym typeface="Calibri"/>
              </a:defRPr>
            </a:lvl1pPr>
            <a:lvl2pPr lvl="1" algn="ctr">
              <a:lnSpc>
                <a:spcPct val="100000"/>
              </a:lnSpc>
              <a:spcBef>
                <a:spcPts val="0"/>
              </a:spcBef>
              <a:spcAft>
                <a:spcPts val="0"/>
              </a:spcAft>
              <a:buSzPts val="4800"/>
              <a:buFont typeface="Calibri"/>
              <a:buNone/>
              <a:defRPr sz="4800">
                <a:latin typeface="Calibri"/>
                <a:ea typeface="Calibri"/>
                <a:cs typeface="Calibri"/>
                <a:sym typeface="Calibri"/>
              </a:defRPr>
            </a:lvl2pPr>
            <a:lvl3pPr lvl="2" algn="ctr">
              <a:lnSpc>
                <a:spcPct val="100000"/>
              </a:lnSpc>
              <a:spcBef>
                <a:spcPts val="0"/>
              </a:spcBef>
              <a:spcAft>
                <a:spcPts val="0"/>
              </a:spcAft>
              <a:buSzPts val="4800"/>
              <a:buFont typeface="Calibri"/>
              <a:buNone/>
              <a:defRPr sz="4800">
                <a:latin typeface="Calibri"/>
                <a:ea typeface="Calibri"/>
                <a:cs typeface="Calibri"/>
                <a:sym typeface="Calibri"/>
              </a:defRPr>
            </a:lvl3pPr>
            <a:lvl4pPr lvl="3" algn="ctr">
              <a:lnSpc>
                <a:spcPct val="100000"/>
              </a:lnSpc>
              <a:spcBef>
                <a:spcPts val="0"/>
              </a:spcBef>
              <a:spcAft>
                <a:spcPts val="0"/>
              </a:spcAft>
              <a:buSzPts val="4800"/>
              <a:buFont typeface="Calibri"/>
              <a:buNone/>
              <a:defRPr sz="4800">
                <a:latin typeface="Calibri"/>
                <a:ea typeface="Calibri"/>
                <a:cs typeface="Calibri"/>
                <a:sym typeface="Calibri"/>
              </a:defRPr>
            </a:lvl4pPr>
            <a:lvl5pPr lvl="4" algn="ctr">
              <a:lnSpc>
                <a:spcPct val="100000"/>
              </a:lnSpc>
              <a:spcBef>
                <a:spcPts val="0"/>
              </a:spcBef>
              <a:spcAft>
                <a:spcPts val="0"/>
              </a:spcAft>
              <a:buSzPts val="4800"/>
              <a:buFont typeface="Calibri"/>
              <a:buNone/>
              <a:defRPr sz="4800">
                <a:latin typeface="Calibri"/>
                <a:ea typeface="Calibri"/>
                <a:cs typeface="Calibri"/>
                <a:sym typeface="Calibri"/>
              </a:defRPr>
            </a:lvl5pPr>
            <a:lvl6pPr lvl="5" algn="ctr">
              <a:lnSpc>
                <a:spcPct val="100000"/>
              </a:lnSpc>
              <a:spcBef>
                <a:spcPts val="0"/>
              </a:spcBef>
              <a:spcAft>
                <a:spcPts val="0"/>
              </a:spcAft>
              <a:buSzPts val="4800"/>
              <a:buFont typeface="Calibri"/>
              <a:buNone/>
              <a:defRPr sz="4800">
                <a:latin typeface="Calibri"/>
                <a:ea typeface="Calibri"/>
                <a:cs typeface="Calibri"/>
                <a:sym typeface="Calibri"/>
              </a:defRPr>
            </a:lvl6pPr>
            <a:lvl7pPr lvl="6" algn="ctr">
              <a:lnSpc>
                <a:spcPct val="100000"/>
              </a:lnSpc>
              <a:spcBef>
                <a:spcPts val="0"/>
              </a:spcBef>
              <a:spcAft>
                <a:spcPts val="0"/>
              </a:spcAft>
              <a:buSzPts val="4800"/>
              <a:buFont typeface="Calibri"/>
              <a:buNone/>
              <a:defRPr sz="4800">
                <a:latin typeface="Calibri"/>
                <a:ea typeface="Calibri"/>
                <a:cs typeface="Calibri"/>
                <a:sym typeface="Calibri"/>
              </a:defRPr>
            </a:lvl7pPr>
            <a:lvl8pPr lvl="7" algn="ctr">
              <a:lnSpc>
                <a:spcPct val="100000"/>
              </a:lnSpc>
              <a:spcBef>
                <a:spcPts val="0"/>
              </a:spcBef>
              <a:spcAft>
                <a:spcPts val="0"/>
              </a:spcAft>
              <a:buSzPts val="4800"/>
              <a:buFont typeface="Calibri"/>
              <a:buNone/>
              <a:defRPr sz="4800">
                <a:latin typeface="Calibri"/>
                <a:ea typeface="Calibri"/>
                <a:cs typeface="Calibri"/>
                <a:sym typeface="Calibri"/>
              </a:defRPr>
            </a:lvl8pPr>
            <a:lvl9pPr lvl="8" algn="ctr">
              <a:lnSpc>
                <a:spcPct val="100000"/>
              </a:lnSpc>
              <a:spcBef>
                <a:spcPts val="0"/>
              </a:spcBef>
              <a:spcAft>
                <a:spcPts val="0"/>
              </a:spcAft>
              <a:buSzPts val="4800"/>
              <a:buFont typeface="Calibri"/>
              <a:buNone/>
              <a:defRPr sz="4800">
                <a:latin typeface="Calibri"/>
                <a:ea typeface="Calibri"/>
                <a:cs typeface="Calibri"/>
                <a:sym typeface="Calibri"/>
              </a:defRPr>
            </a:lvl9pPr>
          </a:lstStyle>
          <a:p/>
        </p:txBody>
      </p:sp>
      <p:sp>
        <p:nvSpPr>
          <p:cNvPr id="23" name="Google Shape;23;g30411c6c449_1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
        <p:nvSpPr>
          <p:cNvPr id="24" name="Google Shape;24;g30411c6c449_1_8"/>
          <p:cNvSpPr/>
          <p:nvPr/>
        </p:nvSpPr>
        <p:spPr>
          <a:xfrm>
            <a:off x="150" y="214800"/>
            <a:ext cx="8280000" cy="524700"/>
          </a:xfrm>
          <a:prstGeom prst="roundRect">
            <a:avLst>
              <a:gd fmla="val 16667" name="adj"/>
            </a:avLst>
          </a:prstGeom>
          <a:solidFill>
            <a:srgbClr val="CFE2F3"/>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g30411c6c449_1_8"/>
          <p:cNvSpPr txBox="1"/>
          <p:nvPr>
            <p:ph idx="2" type="title"/>
          </p:nvPr>
        </p:nvSpPr>
        <p:spPr>
          <a:xfrm>
            <a:off x="0" y="125150"/>
            <a:ext cx="82944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200"/>
              <a:buFont typeface="Calibri"/>
              <a:buNone/>
              <a:defRPr sz="3200">
                <a:latin typeface="Calibri"/>
                <a:ea typeface="Calibri"/>
                <a:cs typeface="Calibri"/>
                <a:sym typeface="Calibri"/>
              </a:defRPr>
            </a:lvl1pPr>
            <a:lvl2pPr lvl="1" algn="l">
              <a:lnSpc>
                <a:spcPct val="100000"/>
              </a:lnSpc>
              <a:spcBef>
                <a:spcPts val="0"/>
              </a:spcBef>
              <a:spcAft>
                <a:spcPts val="0"/>
              </a:spcAft>
              <a:buSzPts val="3200"/>
              <a:buFont typeface="Calibri"/>
              <a:buNone/>
              <a:defRPr sz="3200">
                <a:latin typeface="Calibri"/>
                <a:ea typeface="Calibri"/>
                <a:cs typeface="Calibri"/>
                <a:sym typeface="Calibri"/>
              </a:defRPr>
            </a:lvl2pPr>
            <a:lvl3pPr lvl="2" algn="l">
              <a:lnSpc>
                <a:spcPct val="100000"/>
              </a:lnSpc>
              <a:spcBef>
                <a:spcPts val="0"/>
              </a:spcBef>
              <a:spcAft>
                <a:spcPts val="0"/>
              </a:spcAft>
              <a:buSzPts val="3200"/>
              <a:buFont typeface="Calibri"/>
              <a:buNone/>
              <a:defRPr sz="3200">
                <a:latin typeface="Calibri"/>
                <a:ea typeface="Calibri"/>
                <a:cs typeface="Calibri"/>
                <a:sym typeface="Calibri"/>
              </a:defRPr>
            </a:lvl3pPr>
            <a:lvl4pPr lvl="3" algn="l">
              <a:lnSpc>
                <a:spcPct val="100000"/>
              </a:lnSpc>
              <a:spcBef>
                <a:spcPts val="0"/>
              </a:spcBef>
              <a:spcAft>
                <a:spcPts val="0"/>
              </a:spcAft>
              <a:buSzPts val="3200"/>
              <a:buFont typeface="Calibri"/>
              <a:buNone/>
              <a:defRPr sz="3200">
                <a:latin typeface="Calibri"/>
                <a:ea typeface="Calibri"/>
                <a:cs typeface="Calibri"/>
                <a:sym typeface="Calibri"/>
              </a:defRPr>
            </a:lvl4pPr>
            <a:lvl5pPr lvl="4" algn="l">
              <a:lnSpc>
                <a:spcPct val="100000"/>
              </a:lnSpc>
              <a:spcBef>
                <a:spcPts val="0"/>
              </a:spcBef>
              <a:spcAft>
                <a:spcPts val="0"/>
              </a:spcAft>
              <a:buSzPts val="3200"/>
              <a:buFont typeface="Calibri"/>
              <a:buNone/>
              <a:defRPr sz="3200">
                <a:latin typeface="Calibri"/>
                <a:ea typeface="Calibri"/>
                <a:cs typeface="Calibri"/>
                <a:sym typeface="Calibri"/>
              </a:defRPr>
            </a:lvl5pPr>
            <a:lvl6pPr lvl="5" algn="l">
              <a:lnSpc>
                <a:spcPct val="100000"/>
              </a:lnSpc>
              <a:spcBef>
                <a:spcPts val="0"/>
              </a:spcBef>
              <a:spcAft>
                <a:spcPts val="0"/>
              </a:spcAft>
              <a:buSzPts val="3200"/>
              <a:buFont typeface="Calibri"/>
              <a:buNone/>
              <a:defRPr sz="3200">
                <a:latin typeface="Calibri"/>
                <a:ea typeface="Calibri"/>
                <a:cs typeface="Calibri"/>
                <a:sym typeface="Calibri"/>
              </a:defRPr>
            </a:lvl6pPr>
            <a:lvl7pPr lvl="6" algn="l">
              <a:lnSpc>
                <a:spcPct val="100000"/>
              </a:lnSpc>
              <a:spcBef>
                <a:spcPts val="0"/>
              </a:spcBef>
              <a:spcAft>
                <a:spcPts val="0"/>
              </a:spcAft>
              <a:buSzPts val="3200"/>
              <a:buFont typeface="Calibri"/>
              <a:buNone/>
              <a:defRPr sz="3200">
                <a:latin typeface="Calibri"/>
                <a:ea typeface="Calibri"/>
                <a:cs typeface="Calibri"/>
                <a:sym typeface="Calibri"/>
              </a:defRPr>
            </a:lvl7pPr>
            <a:lvl8pPr lvl="7" algn="l">
              <a:lnSpc>
                <a:spcPct val="100000"/>
              </a:lnSpc>
              <a:spcBef>
                <a:spcPts val="0"/>
              </a:spcBef>
              <a:spcAft>
                <a:spcPts val="0"/>
              </a:spcAft>
              <a:buSzPts val="3200"/>
              <a:buFont typeface="Calibri"/>
              <a:buNone/>
              <a:defRPr sz="3200">
                <a:latin typeface="Calibri"/>
                <a:ea typeface="Calibri"/>
                <a:cs typeface="Calibri"/>
                <a:sym typeface="Calibri"/>
              </a:defRPr>
            </a:lvl8pPr>
            <a:lvl9pPr lvl="8" algn="l">
              <a:lnSpc>
                <a:spcPct val="100000"/>
              </a:lnSpc>
              <a:spcBef>
                <a:spcPts val="0"/>
              </a:spcBef>
              <a:spcAft>
                <a:spcPts val="0"/>
              </a:spcAft>
              <a:buSzPts val="3200"/>
              <a:buFont typeface="Calibri"/>
              <a:buNone/>
              <a:defRPr sz="3200">
                <a:latin typeface="Calibri"/>
                <a:ea typeface="Calibri"/>
                <a:cs typeface="Calibri"/>
                <a:sym typeface="Calibri"/>
              </a:defRPr>
            </a:lvl9pPr>
          </a:lstStyle>
          <a:p/>
        </p:txBody>
      </p:sp>
      <p:sp>
        <p:nvSpPr>
          <p:cNvPr id="26" name="Google Shape;26;g30411c6c449_1_8"/>
          <p:cNvSpPr txBox="1"/>
          <p:nvPr/>
        </p:nvSpPr>
        <p:spPr>
          <a:xfrm>
            <a:off x="3912000" y="6156725"/>
            <a:ext cx="82800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lang="it-IT" sz="1600">
                <a:solidFill>
                  <a:schemeClr val="dk2"/>
                </a:solidFill>
                <a:latin typeface="Calibri"/>
                <a:ea typeface="Calibri"/>
                <a:cs typeface="Calibri"/>
                <a:sym typeface="Calibri"/>
              </a:rPr>
              <a:t>Epidemic Modelling Frameworks for Studying Infectious Disease Dynamics</a:t>
            </a:r>
            <a:endParaRPr sz="1600">
              <a:solidFill>
                <a:schemeClr val="dk2"/>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lang="it-IT" sz="1600">
                <a:solidFill>
                  <a:schemeClr val="dk2"/>
                </a:solidFill>
                <a:latin typeface="Calibri"/>
                <a:ea typeface="Calibri"/>
                <a:cs typeface="Calibri"/>
                <a:sym typeface="Calibri"/>
              </a:rPr>
              <a:t>IEEE ICHI 2025 - University of Calabria, Rende, Italy </a:t>
            </a:r>
            <a:endParaRPr sz="1600">
              <a:solidFill>
                <a:schemeClr val="dk2"/>
              </a:solidFill>
              <a:latin typeface="Calibri"/>
              <a:ea typeface="Calibri"/>
              <a:cs typeface="Calibri"/>
              <a:sym typeface="Calibri"/>
            </a:endParaRPr>
          </a:p>
        </p:txBody>
      </p:sp>
      <p:sp>
        <p:nvSpPr>
          <p:cNvPr id="27" name="Google Shape;27;g30411c6c449_1_8"/>
          <p:cNvSpPr txBox="1"/>
          <p:nvPr/>
        </p:nvSpPr>
        <p:spPr>
          <a:xfrm>
            <a:off x="82725" y="6217625"/>
            <a:ext cx="2472900" cy="52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IT" sz="1500">
                <a:solidFill>
                  <a:schemeClr val="dk2"/>
                </a:solidFill>
                <a:latin typeface="Calibri"/>
                <a:ea typeface="Calibri"/>
                <a:cs typeface="Calibri"/>
                <a:sym typeface="Calibri"/>
              </a:rPr>
              <a:t>June 17th, 2025</a:t>
            </a:r>
            <a:endParaRPr sz="2400">
              <a:solidFill>
                <a:schemeClr val="dk2"/>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g30411c6c449_1_15"/>
          <p:cNvSpPr txBox="1"/>
          <p:nvPr>
            <p:ph type="title"/>
          </p:nvPr>
        </p:nvSpPr>
        <p:spPr>
          <a:xfrm>
            <a:off x="0" y="2170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0" name="Google Shape;30;g30411c6c449_1_15"/>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30411c6c449_1_15"/>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30411c6c449_1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g30411c6c449_1_20"/>
          <p:cNvSpPr txBox="1"/>
          <p:nvPr>
            <p:ph type="title"/>
          </p:nvPr>
        </p:nvSpPr>
        <p:spPr>
          <a:xfrm>
            <a:off x="0" y="2170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35" name="Google Shape;35;g30411c6c449_1_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g30411c6c449_1_23"/>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8" name="Google Shape;38;g30411c6c449_1_23"/>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9" name="Google Shape;39;g30411c6c449_1_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g30411c6c449_1_27"/>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42" name="Google Shape;42;g30411c6c449_1_2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g30411c6c449_1_3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g30411c6c449_1_30"/>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6" name="Google Shape;46;g30411c6c449_1_30"/>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7" name="Google Shape;47;g30411c6c449_1_30"/>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8" name="Google Shape;48;g30411c6c449_1_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g30411c6c449_1_36"/>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51" name="Google Shape;51;g30411c6c449_1_3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30411c6c449_1_0"/>
          <p:cNvSpPr txBox="1"/>
          <p:nvPr>
            <p:ph type="title"/>
          </p:nvPr>
        </p:nvSpPr>
        <p:spPr>
          <a:xfrm>
            <a:off x="0" y="2170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Calibri"/>
              <a:buNone/>
              <a:defRPr i="0" sz="37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3700"/>
              <a:buFont typeface="Calibri"/>
              <a:buNone/>
              <a:defRPr i="0" sz="37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3700"/>
              <a:buFont typeface="Calibri"/>
              <a:buNone/>
              <a:defRPr i="0" sz="37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3700"/>
              <a:buFont typeface="Calibri"/>
              <a:buNone/>
              <a:defRPr i="0" sz="37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3700"/>
              <a:buFont typeface="Calibri"/>
              <a:buNone/>
              <a:defRPr i="0" sz="37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3700"/>
              <a:buFont typeface="Calibri"/>
              <a:buNone/>
              <a:defRPr i="0" sz="37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3700"/>
              <a:buFont typeface="Calibri"/>
              <a:buNone/>
              <a:defRPr i="0" sz="37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3700"/>
              <a:buFont typeface="Calibri"/>
              <a:buNone/>
              <a:defRPr i="0" sz="37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3700"/>
              <a:buFont typeface="Calibri"/>
              <a:buNone/>
              <a:defRPr i="0" sz="3700" u="none" cap="none" strike="noStrike">
                <a:solidFill>
                  <a:schemeClr val="dk1"/>
                </a:solidFill>
                <a:latin typeface="Calibri"/>
                <a:ea typeface="Calibri"/>
                <a:cs typeface="Calibri"/>
                <a:sym typeface="Calibri"/>
              </a:defRPr>
            </a:lvl9pPr>
          </a:lstStyle>
          <a:p/>
        </p:txBody>
      </p:sp>
      <p:sp>
        <p:nvSpPr>
          <p:cNvPr id="7" name="Google Shape;7;g30411c6c449_1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1"/>
              </a:buClr>
              <a:buSzPts val="2400"/>
              <a:buFont typeface="Calibri"/>
              <a:buChar char="●"/>
              <a:defRPr i="0" sz="2400" u="none" cap="none" strike="noStrike">
                <a:solidFill>
                  <a:schemeClr val="dk1"/>
                </a:solidFill>
                <a:latin typeface="Calibri"/>
                <a:ea typeface="Calibri"/>
                <a:cs typeface="Calibri"/>
                <a:sym typeface="Calibri"/>
              </a:defRPr>
            </a:lvl1pPr>
            <a:lvl2pPr indent="-349250" lvl="1" marL="914400" marR="0" rtl="0" algn="l">
              <a:lnSpc>
                <a:spcPct val="115000"/>
              </a:lnSpc>
              <a:spcBef>
                <a:spcPts val="0"/>
              </a:spcBef>
              <a:spcAft>
                <a:spcPts val="0"/>
              </a:spcAft>
              <a:buClr>
                <a:schemeClr val="dk1"/>
              </a:buClr>
              <a:buSzPts val="1900"/>
              <a:buFont typeface="Calibri"/>
              <a:buChar char="○"/>
              <a:defRPr i="0" sz="1900" u="none" cap="none" strike="noStrike">
                <a:solidFill>
                  <a:schemeClr val="dk1"/>
                </a:solidFill>
                <a:latin typeface="Calibri"/>
                <a:ea typeface="Calibri"/>
                <a:cs typeface="Calibri"/>
                <a:sym typeface="Calibri"/>
              </a:defRPr>
            </a:lvl2pPr>
            <a:lvl3pPr indent="-349250" lvl="2" marL="1371600" marR="0" rtl="0" algn="l">
              <a:lnSpc>
                <a:spcPct val="115000"/>
              </a:lnSpc>
              <a:spcBef>
                <a:spcPts val="0"/>
              </a:spcBef>
              <a:spcAft>
                <a:spcPts val="0"/>
              </a:spcAft>
              <a:buClr>
                <a:schemeClr val="dk1"/>
              </a:buClr>
              <a:buSzPts val="1900"/>
              <a:buFont typeface="Calibri"/>
              <a:buChar char="■"/>
              <a:defRPr i="0" sz="1900" u="none" cap="none" strike="noStrike">
                <a:solidFill>
                  <a:schemeClr val="dk1"/>
                </a:solidFill>
                <a:latin typeface="Calibri"/>
                <a:ea typeface="Calibri"/>
                <a:cs typeface="Calibri"/>
                <a:sym typeface="Calibri"/>
              </a:defRPr>
            </a:lvl3pPr>
            <a:lvl4pPr indent="-349250" lvl="3" marL="1828800" marR="0" rtl="0" algn="l">
              <a:lnSpc>
                <a:spcPct val="115000"/>
              </a:lnSpc>
              <a:spcBef>
                <a:spcPts val="0"/>
              </a:spcBef>
              <a:spcAft>
                <a:spcPts val="0"/>
              </a:spcAft>
              <a:buClr>
                <a:schemeClr val="dk1"/>
              </a:buClr>
              <a:buSzPts val="1900"/>
              <a:buFont typeface="Calibri"/>
              <a:buChar char="●"/>
              <a:defRPr i="0" sz="1900" u="none" cap="none" strike="noStrike">
                <a:solidFill>
                  <a:schemeClr val="dk1"/>
                </a:solidFill>
                <a:latin typeface="Calibri"/>
                <a:ea typeface="Calibri"/>
                <a:cs typeface="Calibri"/>
                <a:sym typeface="Calibri"/>
              </a:defRPr>
            </a:lvl4pPr>
            <a:lvl5pPr indent="-349250" lvl="4" marL="2286000" marR="0" rtl="0" algn="l">
              <a:lnSpc>
                <a:spcPct val="115000"/>
              </a:lnSpc>
              <a:spcBef>
                <a:spcPts val="0"/>
              </a:spcBef>
              <a:spcAft>
                <a:spcPts val="0"/>
              </a:spcAft>
              <a:buClr>
                <a:schemeClr val="dk1"/>
              </a:buClr>
              <a:buSzPts val="1900"/>
              <a:buFont typeface="Calibri"/>
              <a:buChar char="○"/>
              <a:defRPr i="0" sz="1900" u="none" cap="none" strike="noStrike">
                <a:solidFill>
                  <a:schemeClr val="dk1"/>
                </a:solidFill>
                <a:latin typeface="Calibri"/>
                <a:ea typeface="Calibri"/>
                <a:cs typeface="Calibri"/>
                <a:sym typeface="Calibri"/>
              </a:defRPr>
            </a:lvl5pPr>
            <a:lvl6pPr indent="-349250" lvl="5" marL="2743200" marR="0" rtl="0" algn="l">
              <a:lnSpc>
                <a:spcPct val="115000"/>
              </a:lnSpc>
              <a:spcBef>
                <a:spcPts val="0"/>
              </a:spcBef>
              <a:spcAft>
                <a:spcPts val="0"/>
              </a:spcAft>
              <a:buClr>
                <a:schemeClr val="dk1"/>
              </a:buClr>
              <a:buSzPts val="1900"/>
              <a:buFont typeface="Calibri"/>
              <a:buChar char="■"/>
              <a:defRPr i="0" sz="1900" u="none" cap="none" strike="noStrike">
                <a:solidFill>
                  <a:schemeClr val="dk1"/>
                </a:solidFill>
                <a:latin typeface="Calibri"/>
                <a:ea typeface="Calibri"/>
                <a:cs typeface="Calibri"/>
                <a:sym typeface="Calibri"/>
              </a:defRPr>
            </a:lvl6pPr>
            <a:lvl7pPr indent="-349250" lvl="6" marL="3200400" marR="0" rtl="0" algn="l">
              <a:lnSpc>
                <a:spcPct val="115000"/>
              </a:lnSpc>
              <a:spcBef>
                <a:spcPts val="0"/>
              </a:spcBef>
              <a:spcAft>
                <a:spcPts val="0"/>
              </a:spcAft>
              <a:buClr>
                <a:schemeClr val="dk1"/>
              </a:buClr>
              <a:buSzPts val="1900"/>
              <a:buFont typeface="Calibri"/>
              <a:buChar char="●"/>
              <a:defRPr i="0" sz="1900" u="none" cap="none" strike="noStrike">
                <a:solidFill>
                  <a:schemeClr val="dk1"/>
                </a:solidFill>
                <a:latin typeface="Calibri"/>
                <a:ea typeface="Calibri"/>
                <a:cs typeface="Calibri"/>
                <a:sym typeface="Calibri"/>
              </a:defRPr>
            </a:lvl7pPr>
            <a:lvl8pPr indent="-349250" lvl="7" marL="3657600" marR="0" rtl="0" algn="l">
              <a:lnSpc>
                <a:spcPct val="115000"/>
              </a:lnSpc>
              <a:spcBef>
                <a:spcPts val="0"/>
              </a:spcBef>
              <a:spcAft>
                <a:spcPts val="0"/>
              </a:spcAft>
              <a:buClr>
                <a:schemeClr val="dk1"/>
              </a:buClr>
              <a:buSzPts val="1900"/>
              <a:buFont typeface="Calibri"/>
              <a:buChar char="○"/>
              <a:defRPr i="0" sz="1900" u="none" cap="none" strike="noStrike">
                <a:solidFill>
                  <a:schemeClr val="dk1"/>
                </a:solidFill>
                <a:latin typeface="Calibri"/>
                <a:ea typeface="Calibri"/>
                <a:cs typeface="Calibri"/>
                <a:sym typeface="Calibri"/>
              </a:defRPr>
            </a:lvl8pPr>
            <a:lvl9pPr indent="-349250" lvl="8" marL="4114800" marR="0" rtl="0" algn="l">
              <a:lnSpc>
                <a:spcPct val="115000"/>
              </a:lnSpc>
              <a:spcBef>
                <a:spcPts val="0"/>
              </a:spcBef>
              <a:spcAft>
                <a:spcPts val="0"/>
              </a:spcAft>
              <a:buClr>
                <a:schemeClr val="dk1"/>
              </a:buClr>
              <a:buSzPts val="1900"/>
              <a:buFont typeface="Calibri"/>
              <a:buChar char="■"/>
              <a:defRPr i="0" sz="1900" u="none" cap="none" strike="noStrike">
                <a:solidFill>
                  <a:schemeClr val="dk1"/>
                </a:solidFill>
                <a:latin typeface="Calibri"/>
                <a:ea typeface="Calibri"/>
                <a:cs typeface="Calibri"/>
                <a:sym typeface="Calibri"/>
              </a:defRPr>
            </a:lvl9pPr>
          </a:lstStyle>
          <a:p/>
        </p:txBody>
      </p:sp>
      <p:sp>
        <p:nvSpPr>
          <p:cNvPr id="8" name="Google Shape;8;g30411c6c449_1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45.png"/><Relationship Id="rId4" Type="http://schemas.openxmlformats.org/officeDocument/2006/relationships/image" Target="../media/image81.png"/><Relationship Id="rId5" Type="http://schemas.openxmlformats.org/officeDocument/2006/relationships/image" Target="../media/image87.png"/><Relationship Id="rId6" Type="http://schemas.openxmlformats.org/officeDocument/2006/relationships/image" Target="../media/image14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49.png"/><Relationship Id="rId4" Type="http://schemas.openxmlformats.org/officeDocument/2006/relationships/image" Target="../media/image150.png"/><Relationship Id="rId5" Type="http://schemas.openxmlformats.org/officeDocument/2006/relationships/image" Target="../media/image81.png"/><Relationship Id="rId6" Type="http://schemas.openxmlformats.org/officeDocument/2006/relationships/image" Target="../media/image8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40.png"/><Relationship Id="rId4" Type="http://schemas.openxmlformats.org/officeDocument/2006/relationships/image" Target="../media/image143.png"/><Relationship Id="rId5" Type="http://schemas.openxmlformats.org/officeDocument/2006/relationships/image" Target="../media/image81.png"/><Relationship Id="rId6" Type="http://schemas.openxmlformats.org/officeDocument/2006/relationships/image" Target="../media/image8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36.png"/><Relationship Id="rId4" Type="http://schemas.openxmlformats.org/officeDocument/2006/relationships/image" Target="../media/image81.png"/><Relationship Id="rId5" Type="http://schemas.openxmlformats.org/officeDocument/2006/relationships/image" Target="../media/image8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41.png"/><Relationship Id="rId4" Type="http://schemas.openxmlformats.org/officeDocument/2006/relationships/image" Target="../media/image138.png"/><Relationship Id="rId5" Type="http://schemas.openxmlformats.org/officeDocument/2006/relationships/image" Target="../media/image142.png"/><Relationship Id="rId6" Type="http://schemas.openxmlformats.org/officeDocument/2006/relationships/image" Target="../media/image81.png"/><Relationship Id="rId7" Type="http://schemas.openxmlformats.org/officeDocument/2006/relationships/image" Target="../media/image8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51.png"/><Relationship Id="rId4" Type="http://schemas.openxmlformats.org/officeDocument/2006/relationships/image" Target="../media/image81.png"/><Relationship Id="rId5" Type="http://schemas.openxmlformats.org/officeDocument/2006/relationships/image" Target="../media/image8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53.png"/><Relationship Id="rId4" Type="http://schemas.openxmlformats.org/officeDocument/2006/relationships/image" Target="../media/image81.png"/><Relationship Id="rId5" Type="http://schemas.openxmlformats.org/officeDocument/2006/relationships/image" Target="../media/image8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59.png"/><Relationship Id="rId4" Type="http://schemas.openxmlformats.org/officeDocument/2006/relationships/image" Target="../media/image81.png"/><Relationship Id="rId5" Type="http://schemas.openxmlformats.org/officeDocument/2006/relationships/image" Target="../media/image8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47.png"/><Relationship Id="rId4" Type="http://schemas.openxmlformats.org/officeDocument/2006/relationships/image" Target="../media/image81.png"/><Relationship Id="rId5" Type="http://schemas.openxmlformats.org/officeDocument/2006/relationships/image" Target="../media/image8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48.png"/><Relationship Id="rId4" Type="http://schemas.openxmlformats.org/officeDocument/2006/relationships/image" Target="../media/image85.png"/><Relationship Id="rId5" Type="http://schemas.openxmlformats.org/officeDocument/2006/relationships/image" Target="../media/image8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63.png"/><Relationship Id="rId4" Type="http://schemas.openxmlformats.org/officeDocument/2006/relationships/image" Target="../media/image85.png"/><Relationship Id="rId5" Type="http://schemas.openxmlformats.org/officeDocument/2006/relationships/image" Target="../media/image8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18.png"/><Relationship Id="rId4" Type="http://schemas.openxmlformats.org/officeDocument/2006/relationships/image" Target="../media/image85.png"/><Relationship Id="rId5" Type="http://schemas.openxmlformats.org/officeDocument/2006/relationships/image" Target="../media/image8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64.png"/><Relationship Id="rId4" Type="http://schemas.openxmlformats.org/officeDocument/2006/relationships/image" Target="../media/image85.png"/><Relationship Id="rId5" Type="http://schemas.openxmlformats.org/officeDocument/2006/relationships/image" Target="../media/image8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62.png"/><Relationship Id="rId4" Type="http://schemas.openxmlformats.org/officeDocument/2006/relationships/image" Target="../media/image85.png"/><Relationship Id="rId5" Type="http://schemas.openxmlformats.org/officeDocument/2006/relationships/image" Target="../media/image8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66.png"/><Relationship Id="rId4" Type="http://schemas.openxmlformats.org/officeDocument/2006/relationships/image" Target="../media/image85.png"/><Relationship Id="rId5" Type="http://schemas.openxmlformats.org/officeDocument/2006/relationships/image" Target="../media/image8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65.png"/><Relationship Id="rId4" Type="http://schemas.openxmlformats.org/officeDocument/2006/relationships/image" Target="../media/image85.png"/><Relationship Id="rId5" Type="http://schemas.openxmlformats.org/officeDocument/2006/relationships/image" Target="../media/image8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12.png"/><Relationship Id="rId4" Type="http://schemas.openxmlformats.org/officeDocument/2006/relationships/image" Target="../media/image8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7.png"/><Relationship Id="rId4" Type="http://schemas.openxmlformats.org/officeDocument/2006/relationships/image" Target="../media/image6.jpg"/><Relationship Id="rId5" Type="http://schemas.openxmlformats.org/officeDocument/2006/relationships/image" Target="../media/image2.png"/><Relationship Id="rId6" Type="http://schemas.openxmlformats.org/officeDocument/2006/relationships/hyperlink" Target="http://github.com/qBioTurin/IEEEICHI2025" TargetMode="External"/><Relationship Id="rId7" Type="http://schemas.openxmlformats.org/officeDocument/2006/relationships/image" Target="../media/image6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20.xml.rels><?xml version="1.0" encoding="UTF-8" standalone="yes"?><Relationships xmlns="http://schemas.openxmlformats.org/package/2006/relationships"><Relationship Id="rId11" Type="http://schemas.openxmlformats.org/officeDocument/2006/relationships/image" Target="../media/image87.png"/><Relationship Id="rId10"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60.png"/><Relationship Id="rId4" Type="http://schemas.openxmlformats.org/officeDocument/2006/relationships/image" Target="../media/image81.png"/><Relationship Id="rId9" Type="http://schemas.openxmlformats.org/officeDocument/2006/relationships/image" Target="../media/image167.png"/><Relationship Id="rId5" Type="http://schemas.openxmlformats.org/officeDocument/2006/relationships/image" Target="../media/image47.png"/><Relationship Id="rId6" Type="http://schemas.openxmlformats.org/officeDocument/2006/relationships/image" Target="../media/image160.png"/><Relationship Id="rId7" Type="http://schemas.openxmlformats.org/officeDocument/2006/relationships/image" Target="../media/image154.png"/><Relationship Id="rId8" Type="http://schemas.openxmlformats.org/officeDocument/2006/relationships/image" Target="../media/image15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5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161.jp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hyperlink" Target="https://qbio.di.unito.it/" TargetMode="External"/><Relationship Id="rId8" Type="http://schemas.openxmlformats.org/officeDocument/2006/relationships/image" Target="../media/image1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2.png"/><Relationship Id="rId5" Type="http://schemas.openxmlformats.org/officeDocument/2006/relationships/hyperlink" Target="https://qbioturin.github.io/epimod/" TargetMode="External"/><Relationship Id="rId6" Type="http://schemas.openxmlformats.org/officeDocument/2006/relationships/hyperlink" Target="https://github.com/qBioTurin/FORGE4FLAME" TargetMode="External"/><Relationship Id="rId7" Type="http://schemas.openxmlformats.org/officeDocument/2006/relationships/hyperlink" Target="http://github.com/qBioTurin/IEEEICHI202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0.png"/><Relationship Id="rId9"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23.png"/><Relationship Id="rId7" Type="http://schemas.openxmlformats.org/officeDocument/2006/relationships/image" Target="../media/image28.png"/><Relationship Id="rId8"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s://qbio.di.unito.it/" TargetMode="External"/><Relationship Id="rId5"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41.png"/><Relationship Id="rId5"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23.png"/><Relationship Id="rId5"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qbioturin.github.io/epimod/" TargetMode="External"/><Relationship Id="rId4" Type="http://schemas.openxmlformats.org/officeDocument/2006/relationships/image" Target="../media/image23.png"/><Relationship Id="rId5"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qbioturin.github.io/epimod/" TargetMode="External"/><Relationship Id="rId4" Type="http://schemas.openxmlformats.org/officeDocument/2006/relationships/image" Target="../media/image23.png"/><Relationship Id="rId5"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hyperlink" Target="https://qbioturin.github.io/epimod/examples/" TargetMode="External"/><Relationship Id="rId5" Type="http://schemas.openxmlformats.org/officeDocument/2006/relationships/image" Target="../media/image47.png"/><Relationship Id="rId6" Type="http://schemas.openxmlformats.org/officeDocument/2006/relationships/image" Target="../media/image42.png"/><Relationship Id="rId7"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47.png"/><Relationship Id="rId5"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8.png"/><Relationship Id="rId4" Type="http://schemas.openxmlformats.org/officeDocument/2006/relationships/image" Target="../media/image28.png"/><Relationship Id="rId5"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8.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3.png"/><Relationship Id="rId4" Type="http://schemas.openxmlformats.org/officeDocument/2006/relationships/image" Target="../media/image6.jpg"/><Relationship Id="rId5" Type="http://schemas.openxmlformats.org/officeDocument/2006/relationships/image" Target="../media/image2.png"/><Relationship Id="rId6" Type="http://schemas.openxmlformats.org/officeDocument/2006/relationships/image" Target="../media/image60.png"/><Relationship Id="rId7" Type="http://schemas.openxmlformats.org/officeDocument/2006/relationships/image" Target="../media/image47.png"/><Relationship Id="rId8"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6.png"/><Relationship Id="rId5" Type="http://schemas.openxmlformats.org/officeDocument/2006/relationships/image" Target="../media/image20.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3.png"/><Relationship Id="rId4" Type="http://schemas.openxmlformats.org/officeDocument/2006/relationships/image" Target="../media/image152.gif"/><Relationship Id="rId5" Type="http://schemas.openxmlformats.org/officeDocument/2006/relationships/hyperlink" Target="https://ccl.northwestern.edu/netlogo/model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3.png"/><Relationship Id="rId4" Type="http://schemas.openxmlformats.org/officeDocument/2006/relationships/image" Target="../media/image88.gif"/><Relationship Id="rId5" Type="http://schemas.openxmlformats.org/officeDocument/2006/relationships/hyperlink" Target="https://ccl.northwestern.edu/netlogo/model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9.png"/><Relationship Id="rId7"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3.png"/><Relationship Id="rId4" Type="http://schemas.openxmlformats.org/officeDocument/2006/relationships/image" Target="../media/image67.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3.png"/><Relationship Id="rId4" Type="http://schemas.openxmlformats.org/officeDocument/2006/relationships/image" Target="../media/image68.gif"/><Relationship Id="rId5" Type="http://schemas.openxmlformats.org/officeDocument/2006/relationships/hyperlink" Target="https://ccl.northwestern.edu/netlogo/models/"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3.png"/><Relationship Id="rId4" Type="http://schemas.openxmlformats.org/officeDocument/2006/relationships/image" Target="../media/image76.gif"/><Relationship Id="rId5" Type="http://schemas.openxmlformats.org/officeDocument/2006/relationships/hyperlink" Target="https://ccl.northwestern.edu/netlogo/models/" TargetMode="External"/></Relationships>
</file>

<file path=ppt/slides/_rels/slide63.xml.rels><?xml version="1.0" encoding="UTF-8" standalone="yes"?><Relationships xmlns="http://schemas.openxmlformats.org/package/2006/relationships"><Relationship Id="rId11" Type="http://schemas.openxmlformats.org/officeDocument/2006/relationships/hyperlink" Target="https://www.biodynamo.org/" TargetMode="External"/><Relationship Id="rId10" Type="http://schemas.openxmlformats.org/officeDocument/2006/relationships/hyperlink" Target="https://flamegpu.com/" TargetMode="External"/><Relationship Id="rId13" Type="http://schemas.openxmlformats.org/officeDocument/2006/relationships/hyperlink" Target="https://dl.acm.org/doi/10.1145/3625549.3658692" TargetMode="External"/><Relationship Id="rId12" Type="http://schemas.openxmlformats.org/officeDocument/2006/relationships/hyperlink" Target="https://www.sciencedirect.com/science/article/pii/S1569190X19300267" TargetMode="External"/><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ccl.northwestern.edu/netlogo/" TargetMode="External"/><Relationship Id="rId4" Type="http://schemas.openxmlformats.org/officeDocument/2006/relationships/hyperlink" Target="https://repast.github.io/" TargetMode="External"/><Relationship Id="rId9" Type="http://schemas.openxmlformats.org/officeDocument/2006/relationships/image" Target="../media/image74.png"/><Relationship Id="rId15" Type="http://schemas.openxmlformats.org/officeDocument/2006/relationships/image" Target="../media/image69.png"/><Relationship Id="rId14" Type="http://schemas.openxmlformats.org/officeDocument/2006/relationships/image" Target="../media/image23.png"/><Relationship Id="rId17" Type="http://schemas.openxmlformats.org/officeDocument/2006/relationships/image" Target="../media/image73.png"/><Relationship Id="rId16" Type="http://schemas.openxmlformats.org/officeDocument/2006/relationships/image" Target="../media/image71.png"/><Relationship Id="rId5" Type="http://schemas.openxmlformats.org/officeDocument/2006/relationships/hyperlink" Target="https://repast.github.io/repast_hpc.html" TargetMode="External"/><Relationship Id="rId19" Type="http://schemas.openxmlformats.org/officeDocument/2006/relationships/image" Target="../media/image70.png"/><Relationship Id="rId6" Type="http://schemas.openxmlformats.org/officeDocument/2006/relationships/hyperlink" Target="https://cs.gmu.edu/~eclab/projects/mason/" TargetMode="External"/><Relationship Id="rId18" Type="http://schemas.openxmlformats.org/officeDocument/2006/relationships/image" Target="../media/image72.png"/><Relationship Id="rId7" Type="http://schemas.openxmlformats.org/officeDocument/2006/relationships/hyperlink" Target="http://flame.ac.uk/" TargetMode="External"/><Relationship Id="rId8" Type="http://schemas.openxmlformats.org/officeDocument/2006/relationships/image" Target="../media/image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3.png"/><Relationship Id="rId4" Type="http://schemas.openxmlformats.org/officeDocument/2006/relationships/image" Target="../media/image67.gi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3.png"/><Relationship Id="rId4" Type="http://schemas.openxmlformats.org/officeDocument/2006/relationships/image" Target="../media/image67.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3.png"/><Relationship Id="rId4" Type="http://schemas.openxmlformats.org/officeDocument/2006/relationships/image" Target="../media/image92.gi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3.png"/><Relationship Id="rId4" Type="http://schemas.openxmlformats.org/officeDocument/2006/relationships/image" Target="../media/image92.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3.png"/><Relationship Id="rId4" Type="http://schemas.openxmlformats.org/officeDocument/2006/relationships/image" Target="../media/image92.gif"/><Relationship Id="rId5" Type="http://schemas.openxmlformats.org/officeDocument/2006/relationships/image" Target="../media/image67.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70.xml.rels><?xml version="1.0" encoding="UTF-8" standalone="yes"?><Relationships xmlns="http://schemas.openxmlformats.org/package/2006/relationships"><Relationship Id="rId11" Type="http://schemas.openxmlformats.org/officeDocument/2006/relationships/image" Target="../media/image85.png"/><Relationship Id="rId10" Type="http://schemas.openxmlformats.org/officeDocument/2006/relationships/image" Target="../media/image83.png"/><Relationship Id="rId12"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7.png"/><Relationship Id="rId4" Type="http://schemas.openxmlformats.org/officeDocument/2006/relationships/image" Target="../media/image78.png"/><Relationship Id="rId9" Type="http://schemas.openxmlformats.org/officeDocument/2006/relationships/image" Target="../media/image84.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2.png"/><Relationship Id="rId8" Type="http://schemas.openxmlformats.org/officeDocument/2006/relationships/image" Target="../media/image8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6.png"/><Relationship Id="rId4" Type="http://schemas.openxmlformats.org/officeDocument/2006/relationships/image" Target="../media/image90.png"/><Relationship Id="rId5" Type="http://schemas.openxmlformats.org/officeDocument/2006/relationships/image" Target="../media/image87.png"/></Relationships>
</file>

<file path=ppt/slides/_rels/slide72.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79.png"/><Relationship Id="rId13" Type="http://schemas.openxmlformats.org/officeDocument/2006/relationships/image" Target="../media/image112.png"/><Relationship Id="rId12"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9.png"/><Relationship Id="rId4" Type="http://schemas.openxmlformats.org/officeDocument/2006/relationships/image" Target="../media/image91.png"/><Relationship Id="rId9" Type="http://schemas.openxmlformats.org/officeDocument/2006/relationships/image" Target="../media/image77.png"/><Relationship Id="rId5" Type="http://schemas.openxmlformats.org/officeDocument/2006/relationships/image" Target="../media/image94.png"/><Relationship Id="rId6" Type="http://schemas.openxmlformats.org/officeDocument/2006/relationships/image" Target="../media/image93.png"/><Relationship Id="rId7" Type="http://schemas.openxmlformats.org/officeDocument/2006/relationships/image" Target="../media/image95.png"/><Relationship Id="rId8" Type="http://schemas.openxmlformats.org/officeDocument/2006/relationships/image" Target="../media/image9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0.png"/><Relationship Id="rId4" Type="http://schemas.openxmlformats.org/officeDocument/2006/relationships/image" Target="../media/image102.png"/><Relationship Id="rId5" Type="http://schemas.openxmlformats.org/officeDocument/2006/relationships/image" Target="../media/image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0.png"/><Relationship Id="rId4" Type="http://schemas.openxmlformats.org/officeDocument/2006/relationships/image" Target="../media/image102.png"/><Relationship Id="rId5" Type="http://schemas.openxmlformats.org/officeDocument/2006/relationships/image" Target="../media/image8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3.png"/><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10"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jpg"/><Relationship Id="rId4" Type="http://schemas.openxmlformats.org/officeDocument/2006/relationships/image" Target="../media/image2.png"/><Relationship Id="rId9" Type="http://schemas.openxmlformats.org/officeDocument/2006/relationships/hyperlink" Target="https://github.com/qBioTurin/IEEEICHI2025" TargetMode="External"/><Relationship Id="rId5" Type="http://schemas.openxmlformats.org/officeDocument/2006/relationships/hyperlink" Target="http://github.com/qBioTurin/IEEEICHI2025" TargetMode="External"/><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3.png"/><Relationship Id="rId4" Type="http://schemas.openxmlformats.org/officeDocument/2006/relationships/image" Target="../media/image118.png"/><Relationship Id="rId5" Type="http://schemas.openxmlformats.org/officeDocument/2006/relationships/image" Target="../media/image2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06.png"/><Relationship Id="rId4" Type="http://schemas.openxmlformats.org/officeDocument/2006/relationships/image" Target="../media/image83.png"/><Relationship Id="rId5" Type="http://schemas.openxmlformats.org/officeDocument/2006/relationships/image" Target="../media/image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3.png"/><Relationship Id="rId4" Type="http://schemas.openxmlformats.org/officeDocument/2006/relationships/image" Target="../media/image108.png"/><Relationship Id="rId5" Type="http://schemas.openxmlformats.org/officeDocument/2006/relationships/image" Target="../media/image8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09.png"/><Relationship Id="rId4" Type="http://schemas.openxmlformats.org/officeDocument/2006/relationships/image" Target="../media/image111.png"/><Relationship Id="rId5" Type="http://schemas.openxmlformats.org/officeDocument/2006/relationships/image" Target="../media/image110.png"/><Relationship Id="rId6" Type="http://schemas.openxmlformats.org/officeDocument/2006/relationships/image" Target="../media/image113.png"/><Relationship Id="rId7" Type="http://schemas.openxmlformats.org/officeDocument/2006/relationships/image" Target="../media/image83.png"/><Relationship Id="rId8" Type="http://schemas.openxmlformats.org/officeDocument/2006/relationships/image" Target="../media/image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6.png"/><Relationship Id="rId4" Type="http://schemas.openxmlformats.org/officeDocument/2006/relationships/image" Target="../media/image83.png"/><Relationship Id="rId5"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3.png"/><Relationship Id="rId4" Type="http://schemas.openxmlformats.org/officeDocument/2006/relationships/image" Target="../media/image87.png"/><Relationship Id="rId5" Type="http://schemas.openxmlformats.org/officeDocument/2006/relationships/image" Target="../media/image1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19.png"/><Relationship Id="rId4" Type="http://schemas.openxmlformats.org/officeDocument/2006/relationships/image" Target="../media/image83.png"/><Relationship Id="rId5" Type="http://schemas.openxmlformats.org/officeDocument/2006/relationships/image" Target="../media/image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7.png"/><Relationship Id="rId4" Type="http://schemas.openxmlformats.org/officeDocument/2006/relationships/image" Target="../media/image119.png"/><Relationship Id="rId5" Type="http://schemas.openxmlformats.org/officeDocument/2006/relationships/image" Target="../media/image83.png"/><Relationship Id="rId6" Type="http://schemas.openxmlformats.org/officeDocument/2006/relationships/image" Target="../media/image8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15.png"/><Relationship Id="rId4" Type="http://schemas.openxmlformats.org/officeDocument/2006/relationships/image" Target="../media/image84.png"/><Relationship Id="rId5" Type="http://schemas.openxmlformats.org/officeDocument/2006/relationships/image" Target="../media/image8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4.png"/><Relationship Id="rId4" Type="http://schemas.openxmlformats.org/officeDocument/2006/relationships/image" Target="../media/image87.png"/><Relationship Id="rId5" Type="http://schemas.openxmlformats.org/officeDocument/2006/relationships/image" Target="../media/image1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22.png"/><Relationship Id="rId4" Type="http://schemas.openxmlformats.org/officeDocument/2006/relationships/image" Target="../media/image84.png"/><Relationship Id="rId5" Type="http://schemas.openxmlformats.org/officeDocument/2006/relationships/image" Target="../media/image8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23.png"/><Relationship Id="rId4" Type="http://schemas.openxmlformats.org/officeDocument/2006/relationships/image" Target="../media/image84.png"/><Relationship Id="rId5"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21.png"/><Relationship Id="rId4" Type="http://schemas.openxmlformats.org/officeDocument/2006/relationships/image" Target="../media/image84.png"/><Relationship Id="rId5" Type="http://schemas.openxmlformats.org/officeDocument/2006/relationships/image" Target="../media/image87.png"/><Relationship Id="rId6" Type="http://schemas.openxmlformats.org/officeDocument/2006/relationships/image" Target="../media/image1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8.png"/><Relationship Id="rId4" Type="http://schemas.openxmlformats.org/officeDocument/2006/relationships/image" Target="../media/image84.png"/><Relationship Id="rId5"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4.png"/><Relationship Id="rId4" Type="http://schemas.openxmlformats.org/officeDocument/2006/relationships/image" Target="../media/image81.png"/><Relationship Id="rId5"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1.png"/><Relationship Id="rId4" Type="http://schemas.openxmlformats.org/officeDocument/2006/relationships/image" Target="../media/image87.png"/><Relationship Id="rId5" Type="http://schemas.openxmlformats.org/officeDocument/2006/relationships/image" Target="../media/image13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7.png"/><Relationship Id="rId4" Type="http://schemas.openxmlformats.org/officeDocument/2006/relationships/image" Target="../media/image82.png"/><Relationship Id="rId5" Type="http://schemas.openxmlformats.org/officeDocument/2006/relationships/image" Target="../media/image8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29.png"/><Relationship Id="rId4" Type="http://schemas.openxmlformats.org/officeDocument/2006/relationships/image" Target="../media/image82.png"/><Relationship Id="rId5" Type="http://schemas.openxmlformats.org/officeDocument/2006/relationships/image" Target="../media/image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30.png"/><Relationship Id="rId4" Type="http://schemas.openxmlformats.org/officeDocument/2006/relationships/image" Target="../media/image81.png"/><Relationship Id="rId5"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4.png"/><Relationship Id="rId4" Type="http://schemas.openxmlformats.org/officeDocument/2006/relationships/image" Target="../media/image131.png"/><Relationship Id="rId5" Type="http://schemas.openxmlformats.org/officeDocument/2006/relationships/image" Target="../media/image81.png"/><Relationship Id="rId6" Type="http://schemas.openxmlformats.org/officeDocument/2006/relationships/image" Target="../media/image8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33.png"/><Relationship Id="rId4" Type="http://schemas.openxmlformats.org/officeDocument/2006/relationships/image" Target="../media/image132.png"/><Relationship Id="rId5" Type="http://schemas.openxmlformats.org/officeDocument/2006/relationships/image" Target="../media/image81.png"/><Relationship Id="rId6" Type="http://schemas.openxmlformats.org/officeDocument/2006/relationships/image" Target="../media/image8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35.png"/><Relationship Id="rId4" Type="http://schemas.openxmlformats.org/officeDocument/2006/relationships/image" Target="../media/image137.png"/><Relationship Id="rId5" Type="http://schemas.openxmlformats.org/officeDocument/2006/relationships/image" Target="../media/image81.png"/><Relationship Id="rId6"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35961ad2441_0_24"/>
          <p:cNvSpPr txBox="1"/>
          <p:nvPr>
            <p:ph idx="1" type="subTitle"/>
          </p:nvPr>
        </p:nvSpPr>
        <p:spPr>
          <a:xfrm>
            <a:off x="415625" y="4584708"/>
            <a:ext cx="11360700" cy="1056900"/>
          </a:xfrm>
          <a:prstGeom prst="rect">
            <a:avLst/>
          </a:prstGeom>
        </p:spPr>
        <p:txBody>
          <a:bodyPr anchorCtr="0" anchor="t" bIns="121900" lIns="121900" spcFirstLastPara="1" rIns="121900" wrap="square" tIns="121900">
            <a:normAutofit fontScale="85000"/>
          </a:bodyPr>
          <a:lstStyle/>
          <a:p>
            <a:pPr indent="0" lvl="0" marL="0" rtl="0" algn="ctr">
              <a:spcBef>
                <a:spcPts val="0"/>
              </a:spcBef>
              <a:spcAft>
                <a:spcPts val="0"/>
              </a:spcAft>
              <a:buNone/>
            </a:pPr>
            <a:r>
              <a:rPr lang="it-IT">
                <a:solidFill>
                  <a:schemeClr val="dk1"/>
                </a:solidFill>
                <a:latin typeface="Calibri"/>
                <a:ea typeface="Calibri"/>
                <a:cs typeface="Calibri"/>
                <a:sym typeface="Calibri"/>
              </a:rPr>
              <a:t>Daniele Baccega, Marco Beccuti, Simone Pernice, Irene Terrone</a:t>
            </a:r>
            <a:endParaRPr>
              <a:solidFill>
                <a:schemeClr val="dk1"/>
              </a:solidFill>
              <a:latin typeface="Calibri"/>
              <a:ea typeface="Calibri"/>
              <a:cs typeface="Calibri"/>
              <a:sym typeface="Calibri"/>
            </a:endParaRPr>
          </a:p>
        </p:txBody>
      </p:sp>
      <p:sp>
        <p:nvSpPr>
          <p:cNvPr id="63" name="Google Shape;63;g35961ad2441_0_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64" name="Google Shape;64;g35961ad2441_0_24"/>
          <p:cNvSpPr txBox="1"/>
          <p:nvPr>
            <p:ph type="ctrTitle"/>
          </p:nvPr>
        </p:nvSpPr>
        <p:spPr>
          <a:xfrm>
            <a:off x="826725" y="2160350"/>
            <a:ext cx="10785000" cy="1700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990"/>
              <a:buNone/>
            </a:pPr>
            <a:r>
              <a:rPr lang="it-IT" sz="4710">
                <a:latin typeface="Calibri"/>
                <a:ea typeface="Calibri"/>
                <a:cs typeface="Calibri"/>
                <a:sym typeface="Calibri"/>
              </a:rPr>
              <a:t>Epidemic Modelling Frameworks for Studying Infectious Disease Dynamics</a:t>
            </a:r>
            <a:endParaRPr sz="4710">
              <a:latin typeface="Calibri"/>
              <a:ea typeface="Calibri"/>
              <a:cs typeface="Calibri"/>
              <a:sym typeface="Calibri"/>
            </a:endParaRPr>
          </a:p>
        </p:txBody>
      </p:sp>
      <p:pic>
        <p:nvPicPr>
          <p:cNvPr id="65" name="Google Shape;65;g35961ad2441_0_24" title="unitoDipInfo.png"/>
          <p:cNvPicPr preferRelativeResize="0"/>
          <p:nvPr/>
        </p:nvPicPr>
        <p:blipFill>
          <a:blip r:embed="rId3">
            <a:alphaModFix/>
          </a:blip>
          <a:stretch>
            <a:fillRect/>
          </a:stretch>
        </p:blipFill>
        <p:spPr>
          <a:xfrm>
            <a:off x="80050" y="182000"/>
            <a:ext cx="2458587" cy="679375"/>
          </a:xfrm>
          <a:prstGeom prst="rect">
            <a:avLst/>
          </a:prstGeom>
          <a:noFill/>
          <a:ln>
            <a:noFill/>
          </a:ln>
        </p:spPr>
      </p:pic>
      <p:pic>
        <p:nvPicPr>
          <p:cNvPr id="66" name="Google Shape;66;g35961ad2441_0_24" title="Logo_QBio_sfondochiaro_conscritta.png"/>
          <p:cNvPicPr preferRelativeResize="0"/>
          <p:nvPr/>
        </p:nvPicPr>
        <p:blipFill>
          <a:blip r:embed="rId4">
            <a:alphaModFix/>
          </a:blip>
          <a:stretch>
            <a:fillRect/>
          </a:stretch>
        </p:blipFill>
        <p:spPr>
          <a:xfrm>
            <a:off x="3355611" y="97829"/>
            <a:ext cx="1588071" cy="926375"/>
          </a:xfrm>
          <a:prstGeom prst="rect">
            <a:avLst/>
          </a:prstGeom>
          <a:noFill/>
          <a:ln>
            <a:noFill/>
          </a:ln>
        </p:spPr>
      </p:pic>
      <p:pic>
        <p:nvPicPr>
          <p:cNvPr id="67" name="Google Shape;67;g35961ad2441_0_24" title="young-infolife.png"/>
          <p:cNvPicPr preferRelativeResize="0"/>
          <p:nvPr/>
        </p:nvPicPr>
        <p:blipFill>
          <a:blip r:embed="rId5">
            <a:alphaModFix/>
          </a:blip>
          <a:stretch>
            <a:fillRect/>
          </a:stretch>
        </p:blipFill>
        <p:spPr>
          <a:xfrm>
            <a:off x="5760656" y="179238"/>
            <a:ext cx="1640670" cy="763550"/>
          </a:xfrm>
          <a:prstGeom prst="rect">
            <a:avLst/>
          </a:prstGeom>
          <a:noFill/>
          <a:ln>
            <a:noFill/>
          </a:ln>
        </p:spPr>
      </p:pic>
      <p:sp>
        <p:nvSpPr>
          <p:cNvPr id="68" name="Google Shape;68;g35961ad2441_0_24"/>
          <p:cNvSpPr txBox="1"/>
          <p:nvPr>
            <p:ph idx="1" type="subTitle"/>
          </p:nvPr>
        </p:nvSpPr>
        <p:spPr>
          <a:xfrm>
            <a:off x="415675" y="5306158"/>
            <a:ext cx="11360700" cy="1056900"/>
          </a:xfrm>
          <a:prstGeom prst="rect">
            <a:avLst/>
          </a:prstGeom>
        </p:spPr>
        <p:txBody>
          <a:bodyPr anchorCtr="0" anchor="t" bIns="121900" lIns="121900" spcFirstLastPara="1" rIns="121900" wrap="square" tIns="121900">
            <a:normAutofit fontScale="77500" lnSpcReduction="20000"/>
          </a:bodyPr>
          <a:lstStyle/>
          <a:p>
            <a:pPr indent="0" lvl="0" marL="0" rtl="0" algn="ctr">
              <a:spcBef>
                <a:spcPts val="0"/>
              </a:spcBef>
              <a:spcAft>
                <a:spcPts val="0"/>
              </a:spcAft>
              <a:buSzPct val="35349"/>
              <a:buNone/>
            </a:pPr>
            <a:r>
              <a:rPr lang="it-IT" sz="2645">
                <a:solidFill>
                  <a:schemeClr val="dk1"/>
                </a:solidFill>
                <a:latin typeface="Calibri"/>
                <a:ea typeface="Calibri"/>
                <a:cs typeface="Calibri"/>
                <a:sym typeface="Calibri"/>
              </a:rPr>
              <a:t>13TH IEEE International Conference on Healthcare Informatics</a:t>
            </a:r>
            <a:endParaRPr sz="2645">
              <a:solidFill>
                <a:schemeClr val="dk1"/>
              </a:solidFill>
              <a:latin typeface="Calibri"/>
              <a:ea typeface="Calibri"/>
              <a:cs typeface="Calibri"/>
              <a:sym typeface="Calibri"/>
            </a:endParaRPr>
          </a:p>
          <a:p>
            <a:pPr indent="0" lvl="0" marL="0" rtl="0" algn="ctr">
              <a:spcBef>
                <a:spcPts val="0"/>
              </a:spcBef>
              <a:spcAft>
                <a:spcPts val="0"/>
              </a:spcAft>
              <a:buSzPct val="35349"/>
              <a:buNone/>
            </a:pPr>
            <a:r>
              <a:rPr lang="it-IT" sz="2645">
                <a:solidFill>
                  <a:schemeClr val="dk1"/>
                </a:solidFill>
                <a:latin typeface="Calibri"/>
                <a:ea typeface="Calibri"/>
                <a:cs typeface="Calibri"/>
                <a:sym typeface="Calibri"/>
              </a:rPr>
              <a:t>University of Calabria, Rende, Italy</a:t>
            </a:r>
            <a:endParaRPr sz="2645">
              <a:solidFill>
                <a:schemeClr val="dk1"/>
              </a:solidFill>
              <a:latin typeface="Calibri"/>
              <a:ea typeface="Calibri"/>
              <a:cs typeface="Calibri"/>
              <a:sym typeface="Calibri"/>
            </a:endParaRPr>
          </a:p>
          <a:p>
            <a:pPr indent="0" lvl="0" marL="0" rtl="0" algn="ctr">
              <a:spcBef>
                <a:spcPts val="0"/>
              </a:spcBef>
              <a:spcAft>
                <a:spcPts val="0"/>
              </a:spcAft>
              <a:buSzPct val="35349"/>
              <a:buNone/>
            </a:pPr>
            <a:r>
              <a:rPr lang="it-IT" sz="2645">
                <a:solidFill>
                  <a:schemeClr val="dk1"/>
                </a:solidFill>
                <a:latin typeface="Calibri"/>
                <a:ea typeface="Calibri"/>
                <a:cs typeface="Calibri"/>
                <a:sym typeface="Calibri"/>
              </a:rPr>
              <a:t>18th-21st June, 2025</a:t>
            </a:r>
            <a:endParaRPr sz="2645">
              <a:solidFill>
                <a:schemeClr val="dk1"/>
              </a:solidFill>
              <a:latin typeface="Calibri"/>
              <a:ea typeface="Calibri"/>
              <a:cs typeface="Calibri"/>
              <a:sym typeface="Calibri"/>
            </a:endParaRPr>
          </a:p>
        </p:txBody>
      </p:sp>
      <p:pic>
        <p:nvPicPr>
          <p:cNvPr id="69" name="Google Shape;69;g35961ad2441_0_24"/>
          <p:cNvPicPr preferRelativeResize="0"/>
          <p:nvPr/>
        </p:nvPicPr>
        <p:blipFill>
          <a:blip r:embed="rId6">
            <a:alphaModFix/>
          </a:blip>
          <a:stretch>
            <a:fillRect/>
          </a:stretch>
        </p:blipFill>
        <p:spPr>
          <a:xfrm>
            <a:off x="8218300" y="97833"/>
            <a:ext cx="3810000" cy="847725"/>
          </a:xfrm>
          <a:prstGeom prst="rect">
            <a:avLst/>
          </a:prstGeom>
          <a:noFill/>
          <a:ln>
            <a:noFill/>
          </a:ln>
        </p:spPr>
      </p:pic>
      <p:sp>
        <p:nvSpPr>
          <p:cNvPr id="70" name="Google Shape;70;g35961ad2441_0_24"/>
          <p:cNvSpPr/>
          <p:nvPr/>
        </p:nvSpPr>
        <p:spPr>
          <a:xfrm rot="10800000">
            <a:off x="643069" y="1743762"/>
            <a:ext cx="1461350"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sp>
        <p:nvSpPr>
          <p:cNvPr id="71" name="Google Shape;71;g35961ad2441_0_24"/>
          <p:cNvSpPr/>
          <p:nvPr/>
        </p:nvSpPr>
        <p:spPr>
          <a:xfrm rot="59">
            <a:off x="10197422" y="2557285"/>
            <a:ext cx="1461375"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5c91957716_6_16"/>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99" name="Google Shape;199;g35c91957716_6_16"/>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Different modelling approaches</a:t>
            </a:r>
            <a:endParaRPr/>
          </a:p>
        </p:txBody>
      </p:sp>
      <p:pic>
        <p:nvPicPr>
          <p:cNvPr id="200" name="Google Shape;200;g35c91957716_6_16"/>
          <p:cNvPicPr preferRelativeResize="0"/>
          <p:nvPr/>
        </p:nvPicPr>
        <p:blipFill>
          <a:blip r:embed="rId3">
            <a:alphaModFix/>
          </a:blip>
          <a:stretch>
            <a:fillRect/>
          </a:stretch>
        </p:blipFill>
        <p:spPr>
          <a:xfrm>
            <a:off x="2262650" y="888652"/>
            <a:ext cx="7666700" cy="2155825"/>
          </a:xfrm>
          <a:prstGeom prst="rect">
            <a:avLst/>
          </a:prstGeom>
          <a:noFill/>
          <a:ln>
            <a:noFill/>
          </a:ln>
        </p:spPr>
      </p:pic>
      <p:sp>
        <p:nvSpPr>
          <p:cNvPr id="201" name="Google Shape;201;g35c91957716_6_16"/>
          <p:cNvSpPr txBox="1"/>
          <p:nvPr/>
        </p:nvSpPr>
        <p:spPr>
          <a:xfrm>
            <a:off x="131875" y="3155375"/>
            <a:ext cx="11909100" cy="7635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IT" sz="1800">
                <a:solidFill>
                  <a:schemeClr val="dk1"/>
                </a:solidFill>
                <a:latin typeface="Calibri"/>
                <a:ea typeface="Calibri"/>
                <a:cs typeface="Calibri"/>
                <a:sym typeface="Calibri"/>
              </a:rPr>
              <a:t>Homogeneous mixing</a:t>
            </a:r>
            <a:r>
              <a:rPr lang="it-IT" sz="1800">
                <a:solidFill>
                  <a:schemeClr val="dk1"/>
                </a:solidFill>
                <a:latin typeface="Calibri"/>
                <a:ea typeface="Calibri"/>
                <a:cs typeface="Calibri"/>
                <a:sym typeface="Calibri"/>
              </a:rPr>
              <a:t>: assumes that every individual in a population is equally likely to interact with every other individual and treats the population as a well-mixed group without any structure, where interactions happen randomly and uniformly.</a:t>
            </a:r>
            <a:endParaRPr sz="1800">
              <a:solidFill>
                <a:schemeClr val="dk1"/>
              </a:solidFill>
              <a:latin typeface="Calibri"/>
              <a:ea typeface="Calibri"/>
              <a:cs typeface="Calibri"/>
              <a:sym typeface="Calibri"/>
            </a:endParaRPr>
          </a:p>
        </p:txBody>
      </p:sp>
      <p:sp>
        <p:nvSpPr>
          <p:cNvPr id="202" name="Google Shape;202;g35c91957716_6_16"/>
          <p:cNvSpPr/>
          <p:nvPr/>
        </p:nvSpPr>
        <p:spPr>
          <a:xfrm>
            <a:off x="2387100" y="879213"/>
            <a:ext cx="1292400" cy="2174700"/>
          </a:xfrm>
          <a:prstGeom prst="rect">
            <a:avLst/>
          </a:prstGeom>
          <a:no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3" name="Google Shape;203;g35c91957716_6_16"/>
          <p:cNvSpPr txBox="1"/>
          <p:nvPr/>
        </p:nvSpPr>
        <p:spPr>
          <a:xfrm>
            <a:off x="131875" y="4020325"/>
            <a:ext cx="6488100" cy="22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it-IT" sz="1800">
                <a:solidFill>
                  <a:schemeClr val="dk1"/>
                </a:solidFill>
                <a:latin typeface="Calibri"/>
                <a:ea typeface="Calibri"/>
                <a:cs typeface="Calibri"/>
                <a:sym typeface="Calibri"/>
              </a:rPr>
              <a:t>Real-World Use Case:</a:t>
            </a:r>
            <a:r>
              <a:rPr lang="it-IT" sz="1800">
                <a:solidFill>
                  <a:schemeClr val="dk1"/>
                </a:solidFill>
                <a:latin typeface="Calibri"/>
                <a:ea typeface="Calibri"/>
                <a:cs typeface="Calibri"/>
                <a:sym typeface="Calibri"/>
              </a:rPr>
              <a:t> </a:t>
            </a:r>
            <a:r>
              <a:rPr i="1" lang="it-IT" sz="1800">
                <a:solidFill>
                  <a:schemeClr val="dk1"/>
                </a:solidFill>
                <a:latin typeface="Calibri"/>
                <a:ea typeface="Calibri"/>
                <a:cs typeface="Calibri"/>
                <a:sym typeface="Calibri"/>
              </a:rPr>
              <a:t>Estimating how fast an infectious disease might spread in a new outbreak, by </a:t>
            </a:r>
            <a:r>
              <a:rPr lang="it-IT" sz="1800">
                <a:solidFill>
                  <a:schemeClr val="dk1"/>
                </a:solidFill>
                <a:latin typeface="Calibri"/>
                <a:ea typeface="Calibri"/>
                <a:cs typeface="Calibri"/>
                <a:sym typeface="Calibri"/>
              </a:rPr>
              <a:t>assuming homogeneous mixing to estimate:</a:t>
            </a:r>
            <a:endParaRPr sz="1800">
              <a:solidFill>
                <a:schemeClr val="dk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How many people might be infected in 30 day</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What the basic reproduction number R0​ is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Whether the healthcare system will be overwhelme</a:t>
            </a:r>
            <a:r>
              <a:rPr lang="it-IT" sz="1800">
                <a:solidFill>
                  <a:schemeClr val="dk1"/>
                </a:solidFill>
                <a:latin typeface="Calibri"/>
                <a:ea typeface="Calibri"/>
                <a:cs typeface="Calibri"/>
                <a:sym typeface="Calibri"/>
              </a:rPr>
              <a:t>d</a:t>
            </a:r>
            <a:endParaRPr sz="1800">
              <a:solidFill>
                <a:schemeClr val="dk1"/>
              </a:solidFill>
              <a:latin typeface="Calibri"/>
              <a:ea typeface="Calibri"/>
              <a:cs typeface="Calibri"/>
              <a:sym typeface="Calibri"/>
            </a:endParaRPr>
          </a:p>
        </p:txBody>
      </p:sp>
      <p:sp>
        <p:nvSpPr>
          <p:cNvPr id="204" name="Google Shape;204;g35c91957716_6_16"/>
          <p:cNvSpPr/>
          <p:nvPr/>
        </p:nvSpPr>
        <p:spPr>
          <a:xfrm flipH="1">
            <a:off x="1743925" y="2657775"/>
            <a:ext cx="779400" cy="386700"/>
          </a:xfrm>
          <a:prstGeom prst="curvedDownArrow">
            <a:avLst>
              <a:gd fmla="val 32199" name="adj1"/>
              <a:gd fmla="val 47419" name="adj2"/>
              <a:gd fmla="val 25000" name="adj3"/>
            </a:avLst>
          </a:prstGeom>
          <a:solidFill>
            <a:srgbClr val="FCE5CD"/>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5" name="Google Shape;205;g35c91957716_6_16"/>
          <p:cNvSpPr txBox="1"/>
          <p:nvPr/>
        </p:nvSpPr>
        <p:spPr>
          <a:xfrm>
            <a:off x="7010650" y="4703225"/>
            <a:ext cx="51813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800">
                <a:solidFill>
                  <a:schemeClr val="dk1"/>
                </a:solidFill>
                <a:latin typeface="Calibri"/>
                <a:ea typeface="Calibri"/>
                <a:cs typeface="Calibri"/>
                <a:sym typeface="Calibri"/>
              </a:rPr>
              <a:t>M</a:t>
            </a:r>
            <a:r>
              <a:rPr b="1" lang="it-IT" sz="1800">
                <a:solidFill>
                  <a:schemeClr val="dk1"/>
                </a:solidFill>
                <a:latin typeface="Calibri"/>
                <a:ea typeface="Calibri"/>
                <a:cs typeface="Calibri"/>
                <a:sym typeface="Calibri"/>
              </a:rPr>
              <a:t>odel Type: </a:t>
            </a:r>
            <a:r>
              <a:rPr lang="it-IT" sz="1800">
                <a:solidFill>
                  <a:schemeClr val="dk1"/>
                </a:solidFill>
                <a:latin typeface="Calibri"/>
                <a:ea typeface="Calibri"/>
                <a:cs typeface="Calibri"/>
                <a:sym typeface="Calibri"/>
              </a:rPr>
              <a:t>SIR or SEIR compartmental model using </a:t>
            </a:r>
            <a:r>
              <a:rPr b="1" lang="it-IT" sz="1800">
                <a:solidFill>
                  <a:schemeClr val="dk1"/>
                </a:solidFill>
                <a:latin typeface="Calibri"/>
                <a:ea typeface="Calibri"/>
                <a:cs typeface="Calibri"/>
                <a:sym typeface="Calibri"/>
              </a:rPr>
              <a:t>ordinary differential equations (ODEs), </a:t>
            </a:r>
            <a:r>
              <a:rPr lang="it-IT" sz="1800">
                <a:solidFill>
                  <a:schemeClr val="dk1"/>
                </a:solidFill>
                <a:latin typeface="Calibri"/>
                <a:ea typeface="Calibri"/>
                <a:cs typeface="Calibri"/>
                <a:sym typeface="Calibri"/>
              </a:rPr>
              <a:t>assuming population is like a "well-stirred soup"</a:t>
            </a:r>
            <a:endParaRPr sz="1800">
              <a:solidFill>
                <a:schemeClr val="dk1"/>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pic>
        <p:nvPicPr>
          <p:cNvPr id="1713" name="Google Shape;1713;g30569636552_0_167" title="Screenshot From 2025-06-11 13-59-10.png"/>
          <p:cNvPicPr preferRelativeResize="0"/>
          <p:nvPr/>
        </p:nvPicPr>
        <p:blipFill>
          <a:blip r:embed="rId3">
            <a:alphaModFix/>
          </a:blip>
          <a:stretch>
            <a:fillRect/>
          </a:stretch>
        </p:blipFill>
        <p:spPr>
          <a:xfrm>
            <a:off x="76200" y="979623"/>
            <a:ext cx="5957215" cy="2972350"/>
          </a:xfrm>
          <a:prstGeom prst="rect">
            <a:avLst/>
          </a:prstGeom>
          <a:noFill/>
          <a:ln>
            <a:noFill/>
          </a:ln>
        </p:spPr>
      </p:pic>
      <p:sp>
        <p:nvSpPr>
          <p:cNvPr id="1714" name="Google Shape;1714;g30569636552_0_167"/>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715" name="Google Shape;1715;g30569636552_0_167"/>
          <p:cNvSpPr txBox="1"/>
          <p:nvPr/>
        </p:nvSpPr>
        <p:spPr>
          <a:xfrm>
            <a:off x="7613100" y="5082425"/>
            <a:ext cx="4166400" cy="6156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u="none" cap="none" strike="noStrike">
                <a:solidFill>
                  <a:schemeClr val="dk1"/>
                </a:solidFill>
                <a:latin typeface="Calibri"/>
                <a:ea typeface="Calibri"/>
                <a:cs typeface="Calibri"/>
                <a:sym typeface="Calibri"/>
              </a:rPr>
              <a:t>These screening campaigns are conducted </a:t>
            </a:r>
            <a:r>
              <a:rPr b="1" i="0" lang="it-IT" u="none" cap="none" strike="noStrike">
                <a:solidFill>
                  <a:schemeClr val="dk1"/>
                </a:solidFill>
                <a:latin typeface="Calibri"/>
                <a:ea typeface="Calibri"/>
                <a:cs typeface="Calibri"/>
                <a:sym typeface="Calibri"/>
              </a:rPr>
              <a:t>within</a:t>
            </a:r>
            <a:r>
              <a:rPr i="0" lang="it-IT" u="none" cap="none" strike="noStrike">
                <a:solidFill>
                  <a:schemeClr val="dk1"/>
                </a:solidFill>
                <a:latin typeface="Calibri"/>
                <a:ea typeface="Calibri"/>
                <a:cs typeface="Calibri"/>
                <a:sym typeface="Calibri"/>
              </a:rPr>
              <a:t> the environment!</a:t>
            </a:r>
            <a:endParaRPr i="0" u="none" cap="none" strike="noStrike">
              <a:solidFill>
                <a:schemeClr val="dk1"/>
              </a:solidFill>
              <a:latin typeface="Calibri"/>
              <a:ea typeface="Calibri"/>
              <a:cs typeface="Calibri"/>
              <a:sym typeface="Calibri"/>
            </a:endParaRPr>
          </a:p>
        </p:txBody>
      </p:sp>
      <p:sp>
        <p:nvSpPr>
          <p:cNvPr id="1716" name="Google Shape;1716;g30569636552_0_167"/>
          <p:cNvSpPr txBox="1"/>
          <p:nvPr/>
        </p:nvSpPr>
        <p:spPr>
          <a:xfrm>
            <a:off x="7646200" y="1545575"/>
            <a:ext cx="3409200" cy="11697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Internal screening campaigns are useful to detect infected people and to monitor the spread of the infection in the environment.</a:t>
            </a:r>
            <a:endParaRPr i="0" sz="1600" u="none" cap="none" strike="noStrike">
              <a:solidFill>
                <a:schemeClr val="dk1"/>
              </a:solidFill>
              <a:latin typeface="Calibri"/>
              <a:ea typeface="Calibri"/>
              <a:cs typeface="Calibri"/>
              <a:sym typeface="Calibri"/>
            </a:endParaRPr>
          </a:p>
        </p:txBody>
      </p:sp>
      <p:pic>
        <p:nvPicPr>
          <p:cNvPr id="1717" name="Google Shape;1717;g30569636552_0_167"/>
          <p:cNvPicPr preferRelativeResize="0"/>
          <p:nvPr/>
        </p:nvPicPr>
        <p:blipFill rotWithShape="1">
          <a:blip r:embed="rId4">
            <a:alphaModFix/>
          </a:blip>
          <a:srcRect b="0" l="0" r="0" t="0"/>
          <a:stretch/>
        </p:blipFill>
        <p:spPr>
          <a:xfrm>
            <a:off x="8477298" y="244400"/>
            <a:ext cx="540000" cy="540000"/>
          </a:xfrm>
          <a:prstGeom prst="rect">
            <a:avLst/>
          </a:prstGeom>
          <a:noFill/>
          <a:ln>
            <a:noFill/>
          </a:ln>
        </p:spPr>
      </p:pic>
      <p:pic>
        <p:nvPicPr>
          <p:cNvPr id="1718" name="Google Shape;1718;g30569636552_0_167"/>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719" name="Google Shape;1719;g30569636552_0_16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What-If page: swab</a:t>
            </a:r>
            <a:endParaRPr/>
          </a:p>
        </p:txBody>
      </p:sp>
      <p:sp>
        <p:nvSpPr>
          <p:cNvPr id="1720" name="Google Shape;1720;g30569636552_0_167"/>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a:t>
            </a:r>
            <a:r>
              <a:rPr b="1" lang="it-IT" sz="1300">
                <a:solidFill>
                  <a:schemeClr val="dk1"/>
                </a:solidFill>
                <a:latin typeface="Calibri"/>
                <a:ea typeface="Calibri"/>
                <a:cs typeface="Calibri"/>
                <a:sym typeface="Calibri"/>
              </a:rPr>
              <a:t>What If</a:t>
            </a:r>
            <a:r>
              <a:rPr lang="it-IT" sz="1300">
                <a:solidFill>
                  <a:schemeClr val="dk1"/>
                </a:solidFill>
                <a:latin typeface="Calibri"/>
                <a:ea typeface="Calibri"/>
                <a:cs typeface="Calibri"/>
                <a:sym typeface="Calibri"/>
              </a:rPr>
              <a:t> → Configuration → Run &amp; Settings → Post Processing </a:t>
            </a:r>
            <a:endParaRPr sz="1300">
              <a:solidFill>
                <a:schemeClr val="dk1"/>
              </a:solidFill>
              <a:latin typeface="Calibri"/>
              <a:ea typeface="Calibri"/>
              <a:cs typeface="Calibri"/>
              <a:sym typeface="Calibri"/>
            </a:endParaRPr>
          </a:p>
        </p:txBody>
      </p:sp>
      <p:pic>
        <p:nvPicPr>
          <p:cNvPr id="1721" name="Google Shape;1721;g30569636552_0_167" title="Screenshot From 2025-06-11 13-58-54.png"/>
          <p:cNvPicPr preferRelativeResize="0"/>
          <p:nvPr/>
        </p:nvPicPr>
        <p:blipFill>
          <a:blip r:embed="rId6">
            <a:alphaModFix/>
          </a:blip>
          <a:stretch>
            <a:fillRect/>
          </a:stretch>
        </p:blipFill>
        <p:spPr>
          <a:xfrm>
            <a:off x="5401950" y="3466100"/>
            <a:ext cx="6690700" cy="2721175"/>
          </a:xfrm>
          <a:prstGeom prst="rect">
            <a:avLst/>
          </a:prstGeom>
          <a:noFill/>
          <a:ln>
            <a:noFill/>
          </a:ln>
        </p:spPr>
      </p:pic>
      <p:sp>
        <p:nvSpPr>
          <p:cNvPr id="1722" name="Google Shape;1722;g30569636552_0_167"/>
          <p:cNvSpPr txBox="1"/>
          <p:nvPr/>
        </p:nvSpPr>
        <p:spPr>
          <a:xfrm>
            <a:off x="5768383" y="3281896"/>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Different for each agent</a:t>
            </a:r>
            <a:endParaRPr b="1" i="0" sz="1600" u="none" cap="none" strike="noStrike">
              <a:solidFill>
                <a:schemeClr val="dk1"/>
              </a:solidFill>
              <a:latin typeface="Calibri"/>
              <a:ea typeface="Calibri"/>
              <a:cs typeface="Calibri"/>
              <a:sym typeface="Calibri"/>
            </a:endParaRPr>
          </a:p>
        </p:txBody>
      </p:sp>
      <p:sp>
        <p:nvSpPr>
          <p:cNvPr id="1723" name="Google Shape;1723;g30569636552_0_167"/>
          <p:cNvSpPr txBox="1"/>
          <p:nvPr/>
        </p:nvSpPr>
        <p:spPr>
          <a:xfrm>
            <a:off x="1483325" y="4841725"/>
            <a:ext cx="30123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These screening campaigns are conducted </a:t>
            </a:r>
            <a:r>
              <a:rPr b="1" i="0" lang="it-IT" sz="1600" u="none" cap="none" strike="noStrike">
                <a:solidFill>
                  <a:schemeClr val="dk1"/>
                </a:solidFill>
                <a:latin typeface="Calibri"/>
                <a:ea typeface="Calibri"/>
                <a:cs typeface="Calibri"/>
                <a:sym typeface="Calibri"/>
              </a:rPr>
              <a:t>within</a:t>
            </a:r>
            <a:r>
              <a:rPr i="0" lang="it-IT" sz="1600" u="none" cap="none" strike="noStrike">
                <a:solidFill>
                  <a:schemeClr val="dk1"/>
                </a:solidFill>
                <a:latin typeface="Calibri"/>
                <a:ea typeface="Calibri"/>
                <a:cs typeface="Calibri"/>
                <a:sym typeface="Calibri"/>
              </a:rPr>
              <a:t> the environment!</a:t>
            </a:r>
            <a:endParaRPr i="0" sz="1600" u="none" cap="none" strike="noStrike">
              <a:solidFill>
                <a:schemeClr val="dk1"/>
              </a:solidFill>
              <a:latin typeface="Calibri"/>
              <a:ea typeface="Calibri"/>
              <a:cs typeface="Calibri"/>
              <a:sym typeface="Calibri"/>
            </a:endParaRPr>
          </a:p>
        </p:txBody>
      </p:sp>
      <p:sp>
        <p:nvSpPr>
          <p:cNvPr id="1724" name="Google Shape;1724;g30569636552_0_167"/>
          <p:cNvSpPr txBox="1"/>
          <p:nvPr/>
        </p:nvSpPr>
        <p:spPr>
          <a:xfrm>
            <a:off x="175089" y="784400"/>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Global</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pic>
        <p:nvPicPr>
          <p:cNvPr id="1729" name="Google Shape;1729;g30569636552_0_188" title="Screenshot From 2025-06-11 13-59-34.png"/>
          <p:cNvPicPr preferRelativeResize="0"/>
          <p:nvPr/>
        </p:nvPicPr>
        <p:blipFill>
          <a:blip r:embed="rId3">
            <a:alphaModFix/>
          </a:blip>
          <a:stretch>
            <a:fillRect/>
          </a:stretch>
        </p:blipFill>
        <p:spPr>
          <a:xfrm>
            <a:off x="76200" y="1031407"/>
            <a:ext cx="5463582" cy="3114938"/>
          </a:xfrm>
          <a:prstGeom prst="rect">
            <a:avLst/>
          </a:prstGeom>
          <a:noFill/>
          <a:ln>
            <a:noFill/>
          </a:ln>
        </p:spPr>
      </p:pic>
      <p:pic>
        <p:nvPicPr>
          <p:cNvPr id="1730" name="Google Shape;1730;g30569636552_0_188" title="Screenshot From 2025-06-11 13-59-53.png"/>
          <p:cNvPicPr preferRelativeResize="0"/>
          <p:nvPr/>
        </p:nvPicPr>
        <p:blipFill>
          <a:blip r:embed="rId4">
            <a:alphaModFix/>
          </a:blip>
          <a:stretch>
            <a:fillRect/>
          </a:stretch>
        </p:blipFill>
        <p:spPr>
          <a:xfrm>
            <a:off x="5952749" y="2699126"/>
            <a:ext cx="5295876" cy="3434118"/>
          </a:xfrm>
          <a:prstGeom prst="rect">
            <a:avLst/>
          </a:prstGeom>
          <a:noFill/>
          <a:ln>
            <a:noFill/>
          </a:ln>
        </p:spPr>
      </p:pic>
      <p:sp>
        <p:nvSpPr>
          <p:cNvPr id="1731" name="Google Shape;1731;g30569636552_0_188"/>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732" name="Google Shape;1732;g30569636552_0_188"/>
          <p:cNvSpPr txBox="1"/>
          <p:nvPr/>
        </p:nvSpPr>
        <p:spPr>
          <a:xfrm>
            <a:off x="7973125" y="1216550"/>
            <a:ext cx="28185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Isolating infected people is useful to slow down the spread of the virus.</a:t>
            </a:r>
            <a:endParaRPr i="0" sz="1600" u="none" cap="none" strike="noStrike">
              <a:solidFill>
                <a:schemeClr val="dk1"/>
              </a:solidFill>
              <a:latin typeface="Calibri"/>
              <a:ea typeface="Calibri"/>
              <a:cs typeface="Calibri"/>
              <a:sym typeface="Calibri"/>
            </a:endParaRPr>
          </a:p>
        </p:txBody>
      </p:sp>
      <p:pic>
        <p:nvPicPr>
          <p:cNvPr id="1733" name="Google Shape;1733;g30569636552_0_188"/>
          <p:cNvPicPr preferRelativeResize="0"/>
          <p:nvPr/>
        </p:nvPicPr>
        <p:blipFill rotWithShape="1">
          <a:blip r:embed="rId5">
            <a:alphaModFix/>
          </a:blip>
          <a:srcRect b="0" l="0" r="0" t="0"/>
          <a:stretch/>
        </p:blipFill>
        <p:spPr>
          <a:xfrm>
            <a:off x="8477298" y="244400"/>
            <a:ext cx="540000" cy="540000"/>
          </a:xfrm>
          <a:prstGeom prst="rect">
            <a:avLst/>
          </a:prstGeom>
          <a:noFill/>
          <a:ln>
            <a:noFill/>
          </a:ln>
        </p:spPr>
      </p:pic>
      <p:pic>
        <p:nvPicPr>
          <p:cNvPr id="1734" name="Google Shape;1734;g30569636552_0_188"/>
          <p:cNvPicPr preferRelativeResize="0"/>
          <p:nvPr/>
        </p:nvPicPr>
        <p:blipFill>
          <a:blip r:embed="rId6">
            <a:alphaModFix/>
          </a:blip>
          <a:stretch>
            <a:fillRect/>
          </a:stretch>
        </p:blipFill>
        <p:spPr>
          <a:xfrm>
            <a:off x="11391098" y="183650"/>
            <a:ext cx="589237" cy="646500"/>
          </a:xfrm>
          <a:prstGeom prst="rect">
            <a:avLst/>
          </a:prstGeom>
          <a:noFill/>
          <a:ln>
            <a:noFill/>
          </a:ln>
        </p:spPr>
      </p:pic>
      <p:sp>
        <p:nvSpPr>
          <p:cNvPr id="1735" name="Google Shape;1735;g30569636552_0_188"/>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What-If page: quarantine</a:t>
            </a:r>
            <a:endParaRPr/>
          </a:p>
        </p:txBody>
      </p:sp>
      <p:sp>
        <p:nvSpPr>
          <p:cNvPr id="1736" name="Google Shape;1736;g30569636552_0_188"/>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a:t>
            </a:r>
            <a:r>
              <a:rPr b="1" lang="it-IT" sz="1300">
                <a:solidFill>
                  <a:schemeClr val="dk1"/>
                </a:solidFill>
                <a:latin typeface="Calibri"/>
                <a:ea typeface="Calibri"/>
                <a:cs typeface="Calibri"/>
                <a:sym typeface="Calibri"/>
              </a:rPr>
              <a:t>What If</a:t>
            </a:r>
            <a:r>
              <a:rPr lang="it-IT" sz="1300">
                <a:solidFill>
                  <a:schemeClr val="dk1"/>
                </a:solidFill>
                <a:latin typeface="Calibri"/>
                <a:ea typeface="Calibri"/>
                <a:cs typeface="Calibri"/>
                <a:sym typeface="Calibri"/>
              </a:rPr>
              <a:t> → Configuration → Run &amp; Settings → Post Processing </a:t>
            </a:r>
            <a:endParaRPr sz="1300">
              <a:solidFill>
                <a:schemeClr val="dk1"/>
              </a:solidFill>
              <a:latin typeface="Calibri"/>
              <a:ea typeface="Calibri"/>
              <a:cs typeface="Calibri"/>
              <a:sym typeface="Calibri"/>
            </a:endParaRPr>
          </a:p>
        </p:txBody>
      </p:sp>
      <p:sp>
        <p:nvSpPr>
          <p:cNvPr id="1737" name="Google Shape;1737;g30569636552_0_188"/>
          <p:cNvSpPr txBox="1"/>
          <p:nvPr/>
        </p:nvSpPr>
        <p:spPr>
          <a:xfrm>
            <a:off x="6043608" y="2347246"/>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Different for each agent</a:t>
            </a:r>
            <a:endParaRPr b="1" i="0" sz="1600" u="none" cap="none" strike="noStrike">
              <a:solidFill>
                <a:schemeClr val="dk1"/>
              </a:solidFill>
              <a:latin typeface="Calibri"/>
              <a:ea typeface="Calibri"/>
              <a:cs typeface="Calibri"/>
              <a:sym typeface="Calibri"/>
            </a:endParaRPr>
          </a:p>
        </p:txBody>
      </p:sp>
      <p:sp>
        <p:nvSpPr>
          <p:cNvPr id="1738" name="Google Shape;1738;g30569636552_0_188"/>
          <p:cNvSpPr txBox="1"/>
          <p:nvPr/>
        </p:nvSpPr>
        <p:spPr>
          <a:xfrm>
            <a:off x="175089" y="784400"/>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Global</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pic>
        <p:nvPicPr>
          <p:cNvPr id="1743" name="Google Shape;1743;g30569636552_0_219" title="Screenshot From 2025-06-11 14-00-23.png"/>
          <p:cNvPicPr preferRelativeResize="0"/>
          <p:nvPr/>
        </p:nvPicPr>
        <p:blipFill>
          <a:blip r:embed="rId3">
            <a:alphaModFix/>
          </a:blip>
          <a:stretch>
            <a:fillRect/>
          </a:stretch>
        </p:blipFill>
        <p:spPr>
          <a:xfrm>
            <a:off x="1533525" y="3804800"/>
            <a:ext cx="9124950" cy="2190750"/>
          </a:xfrm>
          <a:prstGeom prst="rect">
            <a:avLst/>
          </a:prstGeom>
          <a:noFill/>
          <a:ln>
            <a:noFill/>
          </a:ln>
        </p:spPr>
      </p:pic>
      <p:pic>
        <p:nvPicPr>
          <p:cNvPr id="1744" name="Google Shape;1744;g30569636552_0_219" title="Screenshot From 2025-06-11 14-00-45.png"/>
          <p:cNvPicPr preferRelativeResize="0"/>
          <p:nvPr/>
        </p:nvPicPr>
        <p:blipFill>
          <a:blip r:embed="rId4">
            <a:alphaModFix/>
          </a:blip>
          <a:stretch>
            <a:fillRect/>
          </a:stretch>
        </p:blipFill>
        <p:spPr>
          <a:xfrm>
            <a:off x="209550" y="1199213"/>
            <a:ext cx="11772900" cy="2190750"/>
          </a:xfrm>
          <a:prstGeom prst="rect">
            <a:avLst/>
          </a:prstGeom>
          <a:noFill/>
          <a:ln>
            <a:noFill/>
          </a:ln>
        </p:spPr>
      </p:pic>
      <p:sp>
        <p:nvSpPr>
          <p:cNvPr id="1745" name="Google Shape;1745;g30569636552_0_219"/>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746" name="Google Shape;1746;g30569636552_0_219"/>
          <p:cNvSpPr txBox="1"/>
          <p:nvPr/>
        </p:nvSpPr>
        <p:spPr>
          <a:xfrm>
            <a:off x="7493374" y="877175"/>
            <a:ext cx="33441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External screening campaigns are useful to account for interactions </a:t>
            </a:r>
            <a:r>
              <a:rPr b="1" i="0" lang="it-IT" sz="1600" u="none" cap="none" strike="noStrike">
                <a:solidFill>
                  <a:schemeClr val="dk1"/>
                </a:solidFill>
                <a:latin typeface="Calibri"/>
                <a:ea typeface="Calibri"/>
                <a:cs typeface="Calibri"/>
                <a:sym typeface="Calibri"/>
              </a:rPr>
              <a:t>outside</a:t>
            </a:r>
            <a:r>
              <a:rPr i="0" lang="it-IT" sz="1600" u="none" cap="none" strike="noStrike">
                <a:solidFill>
                  <a:schemeClr val="dk1"/>
                </a:solidFill>
                <a:latin typeface="Calibri"/>
                <a:ea typeface="Calibri"/>
                <a:cs typeface="Calibri"/>
                <a:sym typeface="Calibri"/>
              </a:rPr>
              <a:t> the environment.</a:t>
            </a:r>
            <a:endParaRPr i="0" sz="1600" u="none" cap="none" strike="noStrike">
              <a:solidFill>
                <a:schemeClr val="dk1"/>
              </a:solidFill>
              <a:latin typeface="Calibri"/>
              <a:ea typeface="Calibri"/>
              <a:cs typeface="Calibri"/>
              <a:sym typeface="Calibri"/>
            </a:endParaRPr>
          </a:p>
        </p:txBody>
      </p:sp>
      <p:sp>
        <p:nvSpPr>
          <p:cNvPr id="1747" name="Google Shape;1747;g30569636552_0_219"/>
          <p:cNvSpPr txBox="1"/>
          <p:nvPr/>
        </p:nvSpPr>
        <p:spPr>
          <a:xfrm>
            <a:off x="7650125" y="2840000"/>
            <a:ext cx="4200000" cy="16623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Two probabilities:</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test an individual because he/she follows activities that involve screening campaigns (like practise sports)</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test an infected individual due to symptoms.</a:t>
            </a:r>
            <a:endParaRPr i="0" sz="1600" u="none" cap="none" strike="noStrike">
              <a:solidFill>
                <a:schemeClr val="dk1"/>
              </a:solidFill>
              <a:latin typeface="Calibri"/>
              <a:ea typeface="Calibri"/>
              <a:cs typeface="Calibri"/>
              <a:sym typeface="Calibri"/>
            </a:endParaRPr>
          </a:p>
        </p:txBody>
      </p:sp>
      <p:pic>
        <p:nvPicPr>
          <p:cNvPr id="1748" name="Google Shape;1748;g30569636552_0_219"/>
          <p:cNvPicPr preferRelativeResize="0"/>
          <p:nvPr/>
        </p:nvPicPr>
        <p:blipFill rotWithShape="1">
          <a:blip r:embed="rId5">
            <a:alphaModFix/>
          </a:blip>
          <a:srcRect b="0" l="0" r="0" t="0"/>
          <a:stretch/>
        </p:blipFill>
        <p:spPr>
          <a:xfrm>
            <a:off x="8477298" y="244400"/>
            <a:ext cx="540000" cy="540000"/>
          </a:xfrm>
          <a:prstGeom prst="rect">
            <a:avLst/>
          </a:prstGeom>
          <a:noFill/>
          <a:ln>
            <a:noFill/>
          </a:ln>
        </p:spPr>
      </p:pic>
      <p:pic>
        <p:nvPicPr>
          <p:cNvPr id="1749" name="Google Shape;1749;g30569636552_0_219"/>
          <p:cNvPicPr preferRelativeResize="0"/>
          <p:nvPr/>
        </p:nvPicPr>
        <p:blipFill>
          <a:blip r:embed="rId6">
            <a:alphaModFix/>
          </a:blip>
          <a:stretch>
            <a:fillRect/>
          </a:stretch>
        </p:blipFill>
        <p:spPr>
          <a:xfrm>
            <a:off x="11391098" y="183650"/>
            <a:ext cx="589237" cy="646500"/>
          </a:xfrm>
          <a:prstGeom prst="rect">
            <a:avLst/>
          </a:prstGeom>
          <a:noFill/>
          <a:ln>
            <a:noFill/>
          </a:ln>
        </p:spPr>
      </p:pic>
      <p:sp>
        <p:nvSpPr>
          <p:cNvPr id="1750" name="Google Shape;1750;g30569636552_0_219"/>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What-If page: external screening</a:t>
            </a:r>
            <a:endParaRPr/>
          </a:p>
        </p:txBody>
      </p:sp>
      <p:sp>
        <p:nvSpPr>
          <p:cNvPr id="1751" name="Google Shape;1751;g30569636552_0_219"/>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a:t>
            </a:r>
            <a:r>
              <a:rPr b="1" lang="it-IT" sz="1300">
                <a:solidFill>
                  <a:schemeClr val="dk1"/>
                </a:solidFill>
                <a:latin typeface="Calibri"/>
                <a:ea typeface="Calibri"/>
                <a:cs typeface="Calibri"/>
                <a:sym typeface="Calibri"/>
              </a:rPr>
              <a:t>What If</a:t>
            </a:r>
            <a:r>
              <a:rPr lang="it-IT" sz="1300">
                <a:solidFill>
                  <a:schemeClr val="dk1"/>
                </a:solidFill>
                <a:latin typeface="Calibri"/>
                <a:ea typeface="Calibri"/>
                <a:cs typeface="Calibri"/>
                <a:sym typeface="Calibri"/>
              </a:rPr>
              <a:t> → Configuration → Run &amp; Settings → Post Processing </a:t>
            </a:r>
            <a:endParaRPr sz="1300">
              <a:solidFill>
                <a:schemeClr val="dk1"/>
              </a:solidFill>
              <a:latin typeface="Calibri"/>
              <a:ea typeface="Calibri"/>
              <a:cs typeface="Calibri"/>
              <a:sym typeface="Calibri"/>
            </a:endParaRPr>
          </a:p>
        </p:txBody>
      </p:sp>
      <p:sp>
        <p:nvSpPr>
          <p:cNvPr id="1752" name="Google Shape;1752;g30569636552_0_219"/>
          <p:cNvSpPr txBox="1"/>
          <p:nvPr/>
        </p:nvSpPr>
        <p:spPr>
          <a:xfrm>
            <a:off x="2112727" y="3628503"/>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Different for each agent</a:t>
            </a:r>
            <a:endParaRPr b="1" i="0" sz="1600" u="none" cap="none" strike="noStrike">
              <a:solidFill>
                <a:schemeClr val="dk1"/>
              </a:solidFill>
              <a:latin typeface="Calibri"/>
              <a:ea typeface="Calibri"/>
              <a:cs typeface="Calibri"/>
              <a:sym typeface="Calibri"/>
            </a:endParaRPr>
          </a:p>
        </p:txBody>
      </p:sp>
      <p:sp>
        <p:nvSpPr>
          <p:cNvPr id="1753" name="Google Shape;1753;g30569636552_0_219"/>
          <p:cNvSpPr txBox="1"/>
          <p:nvPr/>
        </p:nvSpPr>
        <p:spPr>
          <a:xfrm>
            <a:off x="943025" y="1024250"/>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Global</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pic>
        <p:nvPicPr>
          <p:cNvPr id="1758" name="Google Shape;1758;g30569636552_0_147" title="Screenshot From 2025-06-11 14-01-04.png"/>
          <p:cNvPicPr preferRelativeResize="0"/>
          <p:nvPr/>
        </p:nvPicPr>
        <p:blipFill>
          <a:blip r:embed="rId3">
            <a:alphaModFix/>
          </a:blip>
          <a:stretch>
            <a:fillRect/>
          </a:stretch>
        </p:blipFill>
        <p:spPr>
          <a:xfrm>
            <a:off x="1499925" y="2631138"/>
            <a:ext cx="9192150" cy="1595714"/>
          </a:xfrm>
          <a:prstGeom prst="rect">
            <a:avLst/>
          </a:prstGeom>
          <a:noFill/>
          <a:ln>
            <a:noFill/>
          </a:ln>
        </p:spPr>
      </p:pic>
      <p:sp>
        <p:nvSpPr>
          <p:cNvPr id="1759" name="Google Shape;1759;g30569636552_0_147"/>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760" name="Google Shape;1760;g30569636552_0_147"/>
          <p:cNvSpPr txBox="1"/>
          <p:nvPr/>
        </p:nvSpPr>
        <p:spPr>
          <a:xfrm>
            <a:off x="734900" y="1203725"/>
            <a:ext cx="37311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Virus variant factor models the virus or a particular variant of the virus under study [</a:t>
            </a:r>
            <a:r>
              <a:rPr lang="it-IT" sz="1600">
                <a:solidFill>
                  <a:schemeClr val="dk1"/>
                </a:solidFill>
                <a:latin typeface="Calibri"/>
                <a:ea typeface="Calibri"/>
                <a:cs typeface="Calibri"/>
                <a:sym typeface="Calibri"/>
              </a:rPr>
              <a:t>1</a:t>
            </a:r>
            <a:r>
              <a:rPr i="0" lang="it-IT" sz="1600" u="none" cap="none" strike="noStrike">
                <a:solidFill>
                  <a:schemeClr val="dk1"/>
                </a:solidFill>
                <a:latin typeface="Calibri"/>
                <a:ea typeface="Calibri"/>
                <a:cs typeface="Calibri"/>
                <a:sym typeface="Calibri"/>
              </a:rPr>
              <a:t>].</a:t>
            </a:r>
            <a:endParaRPr i="0" sz="1600" u="none" cap="none" strike="noStrike">
              <a:solidFill>
                <a:schemeClr val="dk1"/>
              </a:solidFill>
              <a:latin typeface="Calibri"/>
              <a:ea typeface="Calibri"/>
              <a:cs typeface="Calibri"/>
              <a:sym typeface="Calibri"/>
            </a:endParaRPr>
          </a:p>
        </p:txBody>
      </p:sp>
      <p:sp>
        <p:nvSpPr>
          <p:cNvPr id="1761" name="Google Shape;1761;g30569636552_0_147"/>
          <p:cNvSpPr txBox="1"/>
          <p:nvPr/>
        </p:nvSpPr>
        <p:spPr>
          <a:xfrm>
            <a:off x="7609625" y="4526150"/>
            <a:ext cx="37311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Virus severity models the fraction of infected with severe symptoms [</a:t>
            </a:r>
            <a:r>
              <a:rPr lang="it-IT" sz="1600">
                <a:solidFill>
                  <a:schemeClr val="dk1"/>
                </a:solidFill>
                <a:latin typeface="Calibri"/>
                <a:ea typeface="Calibri"/>
                <a:cs typeface="Calibri"/>
                <a:sym typeface="Calibri"/>
              </a:rPr>
              <a:t>2</a:t>
            </a:r>
            <a:r>
              <a:rPr i="0" lang="it-IT" sz="1600" u="none" cap="none" strike="noStrike">
                <a:solidFill>
                  <a:schemeClr val="dk1"/>
                </a:solidFill>
                <a:latin typeface="Calibri"/>
                <a:ea typeface="Calibri"/>
                <a:cs typeface="Calibri"/>
                <a:sym typeface="Calibri"/>
              </a:rPr>
              <a:t>].</a:t>
            </a:r>
            <a:endParaRPr i="0" sz="1600" u="none" cap="none" strike="noStrike">
              <a:solidFill>
                <a:schemeClr val="dk1"/>
              </a:solidFill>
              <a:latin typeface="Calibri"/>
              <a:ea typeface="Calibri"/>
              <a:cs typeface="Calibri"/>
              <a:sym typeface="Calibri"/>
            </a:endParaRPr>
          </a:p>
        </p:txBody>
      </p:sp>
      <p:pic>
        <p:nvPicPr>
          <p:cNvPr id="1762" name="Google Shape;1762;g30569636552_0_147"/>
          <p:cNvPicPr preferRelativeResize="0"/>
          <p:nvPr/>
        </p:nvPicPr>
        <p:blipFill rotWithShape="1">
          <a:blip r:embed="rId4">
            <a:alphaModFix/>
          </a:blip>
          <a:srcRect b="0" l="0" r="0" t="0"/>
          <a:stretch/>
        </p:blipFill>
        <p:spPr>
          <a:xfrm>
            <a:off x="8477298" y="244400"/>
            <a:ext cx="540000" cy="540000"/>
          </a:xfrm>
          <a:prstGeom prst="rect">
            <a:avLst/>
          </a:prstGeom>
          <a:noFill/>
          <a:ln>
            <a:noFill/>
          </a:ln>
        </p:spPr>
      </p:pic>
      <p:pic>
        <p:nvPicPr>
          <p:cNvPr id="1763" name="Google Shape;1763;g30569636552_0_147"/>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764" name="Google Shape;1764;g30569636552_0_147"/>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a:t>
            </a:r>
            <a:r>
              <a:rPr b="1" lang="it-IT" sz="1300">
                <a:solidFill>
                  <a:schemeClr val="dk1"/>
                </a:solidFill>
                <a:latin typeface="Calibri"/>
                <a:ea typeface="Calibri"/>
                <a:cs typeface="Calibri"/>
                <a:sym typeface="Calibri"/>
              </a:rPr>
              <a:t>What If</a:t>
            </a:r>
            <a:r>
              <a:rPr lang="it-IT" sz="1300">
                <a:solidFill>
                  <a:schemeClr val="dk1"/>
                </a:solidFill>
                <a:latin typeface="Calibri"/>
                <a:ea typeface="Calibri"/>
                <a:cs typeface="Calibri"/>
                <a:sym typeface="Calibri"/>
              </a:rPr>
              <a:t> → Configuration → Run &amp; Settings → Post Processing </a:t>
            </a:r>
            <a:endParaRPr sz="1300">
              <a:solidFill>
                <a:schemeClr val="dk1"/>
              </a:solidFill>
              <a:latin typeface="Calibri"/>
              <a:ea typeface="Calibri"/>
              <a:cs typeface="Calibri"/>
              <a:sym typeface="Calibri"/>
            </a:endParaRPr>
          </a:p>
        </p:txBody>
      </p:sp>
      <p:sp>
        <p:nvSpPr>
          <p:cNvPr id="1765" name="Google Shape;1765;g30569636552_0_14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What-If page: virus</a:t>
            </a:r>
            <a:endParaRPr/>
          </a:p>
        </p:txBody>
      </p:sp>
      <p:sp>
        <p:nvSpPr>
          <p:cNvPr id="1766" name="Google Shape;1766;g30569636552_0_147"/>
          <p:cNvSpPr txBox="1"/>
          <p:nvPr/>
        </p:nvSpPr>
        <p:spPr>
          <a:xfrm>
            <a:off x="76200" y="6082409"/>
            <a:ext cx="45441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100">
                <a:solidFill>
                  <a:srgbClr val="212529"/>
                </a:solidFill>
                <a:highlight>
                  <a:srgbClr val="FFFFFF"/>
                </a:highlight>
              </a:rPr>
              <a:t>[1] J.L. Jimene, et al. </a:t>
            </a:r>
            <a:r>
              <a:rPr i="1" lang="it-IT" sz="1100">
                <a:solidFill>
                  <a:srgbClr val="212529"/>
                </a:solidFill>
                <a:highlight>
                  <a:srgbClr val="FFFFFF"/>
                </a:highlight>
              </a:rPr>
              <a:t>COVID-19 Aerosol Transmission Estimator.</a:t>
            </a:r>
            <a:endParaRPr sz="1100">
              <a:solidFill>
                <a:srgbClr val="212529"/>
              </a:solidFill>
              <a:highlight>
                <a:srgbClr val="FFFFFF"/>
              </a:highlight>
            </a:endParaRPr>
          </a:p>
          <a:p>
            <a:pPr indent="0" lvl="0" marL="0" rtl="0" algn="l">
              <a:lnSpc>
                <a:spcPct val="115000"/>
              </a:lnSpc>
              <a:spcBef>
                <a:spcPts val="0"/>
              </a:spcBef>
              <a:spcAft>
                <a:spcPts val="0"/>
              </a:spcAft>
              <a:buNone/>
            </a:pPr>
            <a:r>
              <a:rPr lang="it-IT" sz="1100">
                <a:solidFill>
                  <a:srgbClr val="212529"/>
                </a:solidFill>
                <a:highlight>
                  <a:srgbClr val="FFFFFF"/>
                </a:highlight>
              </a:rPr>
              <a:t>[2] Tolksdorf K, et al. </a:t>
            </a:r>
            <a:r>
              <a:rPr i="1" lang="it-IT" sz="1100">
                <a:solidFill>
                  <a:srgbClr val="212529"/>
                </a:solidFill>
                <a:highlight>
                  <a:srgbClr val="FFFFFF"/>
                </a:highlight>
              </a:rPr>
              <a:t>Influenza-associated pneumonia as reference to assess seriousness of coronavirus disease (COVID-19)</a:t>
            </a:r>
            <a:r>
              <a:rPr lang="it-IT" sz="1100">
                <a:solidFill>
                  <a:srgbClr val="212529"/>
                </a:solidFill>
                <a:highlight>
                  <a:srgbClr val="FFFFFF"/>
                </a:highlight>
              </a:rPr>
              <a:t>.</a:t>
            </a:r>
            <a:endParaRPr i="1" sz="1100">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pic>
        <p:nvPicPr>
          <p:cNvPr id="1771" name="Google Shape;1771;g30569636552_0_240" title="Screenshot From 2025-06-11 14-01-37.png"/>
          <p:cNvPicPr preferRelativeResize="0"/>
          <p:nvPr/>
        </p:nvPicPr>
        <p:blipFill>
          <a:blip r:embed="rId3">
            <a:alphaModFix/>
          </a:blip>
          <a:stretch>
            <a:fillRect/>
          </a:stretch>
        </p:blipFill>
        <p:spPr>
          <a:xfrm>
            <a:off x="3256225" y="2799529"/>
            <a:ext cx="5679525" cy="1567912"/>
          </a:xfrm>
          <a:prstGeom prst="rect">
            <a:avLst/>
          </a:prstGeom>
          <a:noFill/>
          <a:ln>
            <a:noFill/>
          </a:ln>
        </p:spPr>
      </p:pic>
      <p:pic>
        <p:nvPicPr>
          <p:cNvPr id="1772" name="Google Shape;1772;g30569636552_0_240" title="Screenshot From 2025-06-11 14-01-47.png"/>
          <p:cNvPicPr preferRelativeResize="0"/>
          <p:nvPr/>
        </p:nvPicPr>
        <p:blipFill>
          <a:blip r:embed="rId4">
            <a:alphaModFix/>
          </a:blip>
          <a:stretch>
            <a:fillRect/>
          </a:stretch>
        </p:blipFill>
        <p:spPr>
          <a:xfrm>
            <a:off x="2044099" y="4583100"/>
            <a:ext cx="8103800" cy="1598650"/>
          </a:xfrm>
          <a:prstGeom prst="rect">
            <a:avLst/>
          </a:prstGeom>
          <a:noFill/>
          <a:ln>
            <a:noFill/>
          </a:ln>
        </p:spPr>
      </p:pic>
      <p:pic>
        <p:nvPicPr>
          <p:cNvPr id="1773" name="Google Shape;1773;g30569636552_0_240" title="Screenshot From 2025-06-11 14-01-16.png"/>
          <p:cNvPicPr preferRelativeResize="0"/>
          <p:nvPr/>
        </p:nvPicPr>
        <p:blipFill>
          <a:blip r:embed="rId5">
            <a:alphaModFix/>
          </a:blip>
          <a:stretch>
            <a:fillRect/>
          </a:stretch>
        </p:blipFill>
        <p:spPr>
          <a:xfrm>
            <a:off x="3256236" y="1029738"/>
            <a:ext cx="5679526" cy="1515650"/>
          </a:xfrm>
          <a:prstGeom prst="rect">
            <a:avLst/>
          </a:prstGeom>
          <a:noFill/>
          <a:ln>
            <a:noFill/>
          </a:ln>
        </p:spPr>
      </p:pic>
      <p:sp>
        <p:nvSpPr>
          <p:cNvPr id="1774" name="Google Shape;1774;g30569636552_0_24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775" name="Google Shape;1775;g30569636552_0_240"/>
          <p:cNvSpPr txBox="1"/>
          <p:nvPr/>
        </p:nvSpPr>
        <p:spPr>
          <a:xfrm>
            <a:off x="3653551" y="842777"/>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Random</a:t>
            </a:r>
            <a:endParaRPr b="1" i="0" sz="1600" u="none" cap="none" strike="noStrike">
              <a:solidFill>
                <a:schemeClr val="dk1"/>
              </a:solidFill>
              <a:latin typeface="Calibri"/>
              <a:ea typeface="Calibri"/>
              <a:cs typeface="Calibri"/>
              <a:sym typeface="Calibri"/>
            </a:endParaRPr>
          </a:p>
        </p:txBody>
      </p:sp>
      <p:sp>
        <p:nvSpPr>
          <p:cNvPr id="1776" name="Google Shape;1776;g30569636552_0_240"/>
          <p:cNvSpPr txBox="1"/>
          <p:nvPr/>
        </p:nvSpPr>
        <p:spPr>
          <a:xfrm>
            <a:off x="3653550" y="2614755"/>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Global</a:t>
            </a:r>
            <a:endParaRPr b="1" i="0" sz="1600" u="none" cap="none" strike="noStrike">
              <a:solidFill>
                <a:schemeClr val="dk1"/>
              </a:solidFill>
              <a:latin typeface="Calibri"/>
              <a:ea typeface="Calibri"/>
              <a:cs typeface="Calibri"/>
              <a:sym typeface="Calibri"/>
            </a:endParaRPr>
          </a:p>
        </p:txBody>
      </p:sp>
      <p:sp>
        <p:nvSpPr>
          <p:cNvPr id="1777" name="Google Shape;1777;g30569636552_0_240"/>
          <p:cNvSpPr txBox="1"/>
          <p:nvPr/>
        </p:nvSpPr>
        <p:spPr>
          <a:xfrm>
            <a:off x="9333575" y="3013350"/>
            <a:ext cx="2679300" cy="11697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The number of initial infected within the environment can pilot the evolution of the infection.</a:t>
            </a:r>
            <a:endParaRPr i="0" sz="1600" u="none" cap="none" strike="noStrike">
              <a:solidFill>
                <a:schemeClr val="dk1"/>
              </a:solidFill>
              <a:latin typeface="Calibri"/>
              <a:ea typeface="Calibri"/>
              <a:cs typeface="Calibri"/>
              <a:sym typeface="Calibri"/>
            </a:endParaRPr>
          </a:p>
        </p:txBody>
      </p:sp>
      <p:pic>
        <p:nvPicPr>
          <p:cNvPr id="1778" name="Google Shape;1778;g30569636552_0_240"/>
          <p:cNvPicPr preferRelativeResize="0"/>
          <p:nvPr/>
        </p:nvPicPr>
        <p:blipFill rotWithShape="1">
          <a:blip r:embed="rId6">
            <a:alphaModFix/>
          </a:blip>
          <a:srcRect b="0" l="0" r="0" t="0"/>
          <a:stretch/>
        </p:blipFill>
        <p:spPr>
          <a:xfrm>
            <a:off x="8477298" y="244400"/>
            <a:ext cx="540000" cy="540000"/>
          </a:xfrm>
          <a:prstGeom prst="rect">
            <a:avLst/>
          </a:prstGeom>
          <a:noFill/>
          <a:ln>
            <a:noFill/>
          </a:ln>
        </p:spPr>
      </p:pic>
      <p:pic>
        <p:nvPicPr>
          <p:cNvPr id="1779" name="Google Shape;1779;g30569636552_0_240"/>
          <p:cNvPicPr preferRelativeResize="0"/>
          <p:nvPr/>
        </p:nvPicPr>
        <p:blipFill>
          <a:blip r:embed="rId7">
            <a:alphaModFix/>
          </a:blip>
          <a:stretch>
            <a:fillRect/>
          </a:stretch>
        </p:blipFill>
        <p:spPr>
          <a:xfrm>
            <a:off x="11391098" y="183650"/>
            <a:ext cx="589237" cy="646500"/>
          </a:xfrm>
          <a:prstGeom prst="rect">
            <a:avLst/>
          </a:prstGeom>
          <a:noFill/>
          <a:ln>
            <a:noFill/>
          </a:ln>
        </p:spPr>
      </p:pic>
      <p:sp>
        <p:nvSpPr>
          <p:cNvPr id="1780" name="Google Shape;1780;g30569636552_0_240"/>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a:t>
            </a:r>
            <a:r>
              <a:rPr b="1" lang="it-IT" sz="1300">
                <a:solidFill>
                  <a:schemeClr val="dk1"/>
                </a:solidFill>
                <a:latin typeface="Calibri"/>
                <a:ea typeface="Calibri"/>
                <a:cs typeface="Calibri"/>
                <a:sym typeface="Calibri"/>
              </a:rPr>
              <a:t>What If</a:t>
            </a:r>
            <a:r>
              <a:rPr lang="it-IT" sz="1300">
                <a:solidFill>
                  <a:schemeClr val="dk1"/>
                </a:solidFill>
                <a:latin typeface="Calibri"/>
                <a:ea typeface="Calibri"/>
                <a:cs typeface="Calibri"/>
                <a:sym typeface="Calibri"/>
              </a:rPr>
              <a:t> → Configuration → Run &amp; Settings → Post Processing </a:t>
            </a:r>
            <a:endParaRPr sz="1300">
              <a:solidFill>
                <a:schemeClr val="dk1"/>
              </a:solidFill>
              <a:latin typeface="Calibri"/>
              <a:ea typeface="Calibri"/>
              <a:cs typeface="Calibri"/>
              <a:sym typeface="Calibri"/>
            </a:endParaRPr>
          </a:p>
        </p:txBody>
      </p:sp>
      <p:sp>
        <p:nvSpPr>
          <p:cNvPr id="1781" name="Google Shape;1781;g30569636552_0_24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What-If page: initial infected</a:t>
            </a:r>
            <a:endParaRPr/>
          </a:p>
        </p:txBody>
      </p:sp>
      <p:sp>
        <p:nvSpPr>
          <p:cNvPr id="1782" name="Google Shape;1782;g30569636552_0_240"/>
          <p:cNvSpPr txBox="1"/>
          <p:nvPr/>
        </p:nvSpPr>
        <p:spPr>
          <a:xfrm>
            <a:off x="2456764" y="4409228"/>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Different for each agent</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pic>
        <p:nvPicPr>
          <p:cNvPr id="1787" name="Google Shape;1787;g30569636552_0_261" title="Screenshot From 2025-06-11 14-02-18.png"/>
          <p:cNvPicPr preferRelativeResize="0"/>
          <p:nvPr/>
        </p:nvPicPr>
        <p:blipFill>
          <a:blip r:embed="rId3">
            <a:alphaModFix/>
          </a:blip>
          <a:stretch>
            <a:fillRect/>
          </a:stretch>
        </p:blipFill>
        <p:spPr>
          <a:xfrm>
            <a:off x="993600" y="1116875"/>
            <a:ext cx="8985600" cy="4624251"/>
          </a:xfrm>
          <a:prstGeom prst="rect">
            <a:avLst/>
          </a:prstGeom>
          <a:noFill/>
          <a:ln>
            <a:noFill/>
          </a:ln>
        </p:spPr>
      </p:pic>
      <p:sp>
        <p:nvSpPr>
          <p:cNvPr id="1788" name="Google Shape;1788;g30569636552_0_261"/>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789" name="Google Shape;1789;g30569636552_0_261"/>
          <p:cNvSpPr txBox="1"/>
          <p:nvPr/>
        </p:nvSpPr>
        <p:spPr>
          <a:xfrm>
            <a:off x="9626075" y="2905650"/>
            <a:ext cx="2381100" cy="14160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Outside contagion accounts for the fact that any individual will likely catch the infection outside the environment.</a:t>
            </a:r>
            <a:endParaRPr i="0" sz="1600" u="none" cap="none" strike="noStrike">
              <a:solidFill>
                <a:schemeClr val="dk1"/>
              </a:solidFill>
              <a:latin typeface="Calibri"/>
              <a:ea typeface="Calibri"/>
              <a:cs typeface="Calibri"/>
              <a:sym typeface="Calibri"/>
            </a:endParaRPr>
          </a:p>
        </p:txBody>
      </p:sp>
      <p:pic>
        <p:nvPicPr>
          <p:cNvPr id="1790" name="Google Shape;1790;g30569636552_0_261"/>
          <p:cNvPicPr preferRelativeResize="0"/>
          <p:nvPr/>
        </p:nvPicPr>
        <p:blipFill rotWithShape="1">
          <a:blip r:embed="rId4">
            <a:alphaModFix/>
          </a:blip>
          <a:srcRect b="0" l="0" r="0" t="0"/>
          <a:stretch/>
        </p:blipFill>
        <p:spPr>
          <a:xfrm>
            <a:off x="8477298" y="244400"/>
            <a:ext cx="540000" cy="540000"/>
          </a:xfrm>
          <a:prstGeom prst="rect">
            <a:avLst/>
          </a:prstGeom>
          <a:noFill/>
          <a:ln>
            <a:noFill/>
          </a:ln>
        </p:spPr>
      </p:pic>
      <p:pic>
        <p:nvPicPr>
          <p:cNvPr id="1791" name="Google Shape;1791;g30569636552_0_261"/>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792" name="Google Shape;1792;g30569636552_0_261"/>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a:t>
            </a:r>
            <a:r>
              <a:rPr b="1" lang="it-IT" sz="1300">
                <a:solidFill>
                  <a:schemeClr val="dk1"/>
                </a:solidFill>
                <a:latin typeface="Calibri"/>
                <a:ea typeface="Calibri"/>
                <a:cs typeface="Calibri"/>
                <a:sym typeface="Calibri"/>
              </a:rPr>
              <a:t>What If</a:t>
            </a:r>
            <a:r>
              <a:rPr lang="it-IT" sz="1300">
                <a:solidFill>
                  <a:schemeClr val="dk1"/>
                </a:solidFill>
                <a:latin typeface="Calibri"/>
                <a:ea typeface="Calibri"/>
                <a:cs typeface="Calibri"/>
                <a:sym typeface="Calibri"/>
              </a:rPr>
              <a:t> → Configuration → Run &amp; Settings → Post Processing </a:t>
            </a:r>
            <a:endParaRPr sz="1300">
              <a:solidFill>
                <a:schemeClr val="dk1"/>
              </a:solidFill>
              <a:latin typeface="Calibri"/>
              <a:ea typeface="Calibri"/>
              <a:cs typeface="Calibri"/>
              <a:sym typeface="Calibri"/>
            </a:endParaRPr>
          </a:p>
        </p:txBody>
      </p:sp>
      <p:sp>
        <p:nvSpPr>
          <p:cNvPr id="1793" name="Google Shape;1793;g30569636552_0_261"/>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What-If page: outside contagion</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pic>
        <p:nvPicPr>
          <p:cNvPr id="1798" name="Google Shape;1798;g30569636552_0_270" title="Screenshot From 2025-06-12 16-26-29.png"/>
          <p:cNvPicPr preferRelativeResize="0"/>
          <p:nvPr/>
        </p:nvPicPr>
        <p:blipFill rotWithShape="1">
          <a:blip r:embed="rId3">
            <a:alphaModFix/>
          </a:blip>
          <a:srcRect b="0" l="0" r="0" t="0"/>
          <a:stretch/>
        </p:blipFill>
        <p:spPr>
          <a:xfrm>
            <a:off x="192338" y="1797875"/>
            <a:ext cx="11807324" cy="3262251"/>
          </a:xfrm>
          <a:prstGeom prst="rect">
            <a:avLst/>
          </a:prstGeom>
          <a:noFill/>
          <a:ln>
            <a:noFill/>
          </a:ln>
        </p:spPr>
      </p:pic>
      <p:sp>
        <p:nvSpPr>
          <p:cNvPr id="1799" name="Google Shape;1799;g30569636552_0_27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800" name="Google Shape;1800;g30569636552_0_270"/>
          <p:cNvSpPr txBox="1"/>
          <p:nvPr/>
        </p:nvSpPr>
        <p:spPr>
          <a:xfrm>
            <a:off x="4252650" y="4180525"/>
            <a:ext cx="36867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Definition of some basic configurations</a:t>
            </a:r>
            <a:endParaRPr i="0" sz="1600" u="none" cap="none" strike="noStrike">
              <a:solidFill>
                <a:schemeClr val="dk1"/>
              </a:solidFill>
              <a:latin typeface="Calibri"/>
              <a:ea typeface="Calibri"/>
              <a:cs typeface="Calibri"/>
              <a:sym typeface="Calibri"/>
            </a:endParaRPr>
          </a:p>
        </p:txBody>
      </p:sp>
      <p:pic>
        <p:nvPicPr>
          <p:cNvPr id="1801" name="Google Shape;1801;g30569636552_0_270"/>
          <p:cNvPicPr preferRelativeResize="0"/>
          <p:nvPr/>
        </p:nvPicPr>
        <p:blipFill rotWithShape="1">
          <a:blip r:embed="rId4">
            <a:alphaModFix/>
          </a:blip>
          <a:srcRect b="0" l="0" r="0" t="0"/>
          <a:stretch/>
        </p:blipFill>
        <p:spPr>
          <a:xfrm>
            <a:off x="8477298" y="244400"/>
            <a:ext cx="540000" cy="540000"/>
          </a:xfrm>
          <a:prstGeom prst="rect">
            <a:avLst/>
          </a:prstGeom>
          <a:noFill/>
          <a:ln>
            <a:noFill/>
          </a:ln>
        </p:spPr>
      </p:pic>
      <p:pic>
        <p:nvPicPr>
          <p:cNvPr id="1802" name="Google Shape;1802;g30569636552_0_270"/>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803" name="Google Shape;1803;g30569636552_0_270"/>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a:t>
            </a:r>
            <a:r>
              <a:rPr lang="it-IT" sz="1300">
                <a:solidFill>
                  <a:schemeClr val="dk1"/>
                </a:solidFill>
                <a:latin typeface="Calibri"/>
                <a:ea typeface="Calibri"/>
                <a:cs typeface="Calibri"/>
                <a:sym typeface="Calibri"/>
              </a:rPr>
              <a:t>What</a:t>
            </a:r>
            <a:r>
              <a:rPr b="1" lang="it-IT" sz="1300">
                <a:solidFill>
                  <a:schemeClr val="dk1"/>
                </a:solidFill>
                <a:latin typeface="Calibri"/>
                <a:ea typeface="Calibri"/>
                <a:cs typeface="Calibri"/>
                <a:sym typeface="Calibri"/>
              </a:rPr>
              <a:t> </a:t>
            </a:r>
            <a:r>
              <a:rPr lang="it-IT" sz="1300">
                <a:solidFill>
                  <a:schemeClr val="dk1"/>
                </a:solidFill>
                <a:latin typeface="Calibri"/>
                <a:ea typeface="Calibri"/>
                <a:cs typeface="Calibri"/>
                <a:sym typeface="Calibri"/>
              </a:rPr>
              <a:t>If</a:t>
            </a:r>
            <a:r>
              <a:rPr lang="it-IT" sz="1300">
                <a:solidFill>
                  <a:schemeClr val="dk1"/>
                </a:solidFill>
                <a:latin typeface="Calibri"/>
                <a:ea typeface="Calibri"/>
                <a:cs typeface="Calibri"/>
                <a:sym typeface="Calibri"/>
              </a:rPr>
              <a:t> → </a:t>
            </a:r>
            <a:r>
              <a:rPr b="1" lang="it-IT" sz="1300">
                <a:solidFill>
                  <a:schemeClr val="dk1"/>
                </a:solidFill>
                <a:latin typeface="Calibri"/>
                <a:ea typeface="Calibri"/>
                <a:cs typeface="Calibri"/>
                <a:sym typeface="Calibri"/>
              </a:rPr>
              <a:t>Configuration</a:t>
            </a:r>
            <a:r>
              <a:rPr lang="it-IT" sz="1300">
                <a:solidFill>
                  <a:schemeClr val="dk1"/>
                </a:solidFill>
                <a:latin typeface="Calibri"/>
                <a:ea typeface="Calibri"/>
                <a:cs typeface="Calibri"/>
                <a:sym typeface="Calibri"/>
              </a:rPr>
              <a:t> → Run &amp; Settings → Post Processing </a:t>
            </a:r>
            <a:endParaRPr sz="1300">
              <a:solidFill>
                <a:schemeClr val="dk1"/>
              </a:solidFill>
              <a:latin typeface="Calibri"/>
              <a:ea typeface="Calibri"/>
              <a:cs typeface="Calibri"/>
              <a:sym typeface="Calibri"/>
            </a:endParaRPr>
          </a:p>
        </p:txBody>
      </p:sp>
      <p:sp>
        <p:nvSpPr>
          <p:cNvPr id="1804" name="Google Shape;1804;g30569636552_0_27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Configuration page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pic>
        <p:nvPicPr>
          <p:cNvPr id="1809" name="Google Shape;1809;g30569636552_0_278" title="Screenshot From 2025-06-12 16-27-10.png"/>
          <p:cNvPicPr preferRelativeResize="0"/>
          <p:nvPr/>
        </p:nvPicPr>
        <p:blipFill rotWithShape="1">
          <a:blip r:embed="rId3">
            <a:alphaModFix/>
          </a:blip>
          <a:srcRect b="0" l="0" r="0" t="0"/>
          <a:stretch/>
        </p:blipFill>
        <p:spPr>
          <a:xfrm>
            <a:off x="627563" y="813575"/>
            <a:ext cx="10936873" cy="5230849"/>
          </a:xfrm>
          <a:prstGeom prst="rect">
            <a:avLst/>
          </a:prstGeom>
          <a:noFill/>
          <a:ln>
            <a:noFill/>
          </a:ln>
        </p:spPr>
      </p:pic>
      <p:sp>
        <p:nvSpPr>
          <p:cNvPr id="1810" name="Google Shape;1810;g30569636552_0_278"/>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811" name="Google Shape;1811;g30569636552_0_278"/>
          <p:cNvSpPr txBox="1"/>
          <p:nvPr/>
        </p:nvSpPr>
        <p:spPr>
          <a:xfrm>
            <a:off x="4612500" y="3361975"/>
            <a:ext cx="29670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IT" sz="1600">
                <a:solidFill>
                  <a:schemeClr val="dk1"/>
                </a:solidFill>
                <a:latin typeface="Calibri"/>
                <a:ea typeface="Calibri"/>
                <a:cs typeface="Calibri"/>
                <a:sym typeface="Calibri"/>
              </a:rPr>
              <a:t>Run a defined model.</a:t>
            </a:r>
            <a:endParaRPr i="0" sz="1600" u="none" cap="none" strike="noStrike">
              <a:solidFill>
                <a:schemeClr val="dk1"/>
              </a:solidFill>
              <a:latin typeface="Calibri"/>
              <a:ea typeface="Calibri"/>
              <a:cs typeface="Calibri"/>
              <a:sym typeface="Calibri"/>
            </a:endParaRPr>
          </a:p>
        </p:txBody>
      </p:sp>
      <p:pic>
        <p:nvPicPr>
          <p:cNvPr id="1812" name="Google Shape;1812;g30569636552_0_278"/>
          <p:cNvPicPr preferRelativeResize="0"/>
          <p:nvPr/>
        </p:nvPicPr>
        <p:blipFill rotWithShape="1">
          <a:blip r:embed="rId4">
            <a:alphaModFix/>
          </a:blip>
          <a:srcRect b="0" l="0" r="0" t="0"/>
          <a:stretch/>
        </p:blipFill>
        <p:spPr>
          <a:xfrm>
            <a:off x="8477298" y="244400"/>
            <a:ext cx="540000" cy="540000"/>
          </a:xfrm>
          <a:prstGeom prst="rect">
            <a:avLst/>
          </a:prstGeom>
          <a:noFill/>
          <a:ln>
            <a:noFill/>
          </a:ln>
        </p:spPr>
      </p:pic>
      <p:pic>
        <p:nvPicPr>
          <p:cNvPr id="1813" name="Google Shape;1813;g30569636552_0_278"/>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814" name="Google Shape;1814;g30569636552_0_278"/>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What</a:t>
            </a:r>
            <a:r>
              <a:rPr b="1" lang="it-IT" sz="1300">
                <a:solidFill>
                  <a:schemeClr val="dk1"/>
                </a:solidFill>
                <a:latin typeface="Calibri"/>
                <a:ea typeface="Calibri"/>
                <a:cs typeface="Calibri"/>
                <a:sym typeface="Calibri"/>
              </a:rPr>
              <a:t> </a:t>
            </a:r>
            <a:r>
              <a:rPr lang="it-IT" sz="1300">
                <a:solidFill>
                  <a:schemeClr val="dk1"/>
                </a:solidFill>
                <a:latin typeface="Calibri"/>
                <a:ea typeface="Calibri"/>
                <a:cs typeface="Calibri"/>
                <a:sym typeface="Calibri"/>
              </a:rPr>
              <a:t>If → </a:t>
            </a:r>
            <a:r>
              <a:rPr lang="it-IT" sz="1300">
                <a:solidFill>
                  <a:schemeClr val="dk1"/>
                </a:solidFill>
                <a:latin typeface="Calibri"/>
                <a:ea typeface="Calibri"/>
                <a:cs typeface="Calibri"/>
                <a:sym typeface="Calibri"/>
              </a:rPr>
              <a:t>Configuration</a:t>
            </a:r>
            <a:r>
              <a:rPr lang="it-IT" sz="1300">
                <a:solidFill>
                  <a:schemeClr val="dk1"/>
                </a:solidFill>
                <a:latin typeface="Calibri"/>
                <a:ea typeface="Calibri"/>
                <a:cs typeface="Calibri"/>
                <a:sym typeface="Calibri"/>
              </a:rPr>
              <a:t> → </a:t>
            </a:r>
            <a:r>
              <a:rPr b="1" lang="it-IT" sz="1300">
                <a:solidFill>
                  <a:schemeClr val="dk1"/>
                </a:solidFill>
                <a:latin typeface="Calibri"/>
                <a:ea typeface="Calibri"/>
                <a:cs typeface="Calibri"/>
                <a:sym typeface="Calibri"/>
              </a:rPr>
              <a:t>Run &amp; Settings</a:t>
            </a:r>
            <a:r>
              <a:rPr lang="it-IT" sz="1300">
                <a:solidFill>
                  <a:schemeClr val="dk1"/>
                </a:solidFill>
                <a:latin typeface="Calibri"/>
                <a:ea typeface="Calibri"/>
                <a:cs typeface="Calibri"/>
                <a:sym typeface="Calibri"/>
              </a:rPr>
              <a:t> → Post Processing </a:t>
            </a:r>
            <a:endParaRPr sz="1300">
              <a:solidFill>
                <a:schemeClr val="dk1"/>
              </a:solidFill>
              <a:latin typeface="Calibri"/>
              <a:ea typeface="Calibri"/>
              <a:cs typeface="Calibri"/>
              <a:sym typeface="Calibri"/>
            </a:endParaRPr>
          </a:p>
        </p:txBody>
      </p:sp>
      <p:sp>
        <p:nvSpPr>
          <p:cNvPr id="1815" name="Google Shape;1815;g30569636552_0_278"/>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Run page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pic>
        <p:nvPicPr>
          <p:cNvPr id="1820" name="Google Shape;1820;g36794125c4d_0_62"/>
          <p:cNvPicPr preferRelativeResize="0"/>
          <p:nvPr/>
        </p:nvPicPr>
        <p:blipFill>
          <a:blip r:embed="rId3">
            <a:alphaModFix/>
          </a:blip>
          <a:stretch>
            <a:fillRect/>
          </a:stretch>
        </p:blipFill>
        <p:spPr>
          <a:xfrm>
            <a:off x="493688" y="1095613"/>
            <a:ext cx="11204623" cy="4666776"/>
          </a:xfrm>
          <a:prstGeom prst="rect">
            <a:avLst/>
          </a:prstGeom>
          <a:noFill/>
          <a:ln>
            <a:noFill/>
          </a:ln>
        </p:spPr>
      </p:pic>
      <p:sp>
        <p:nvSpPr>
          <p:cNvPr id="1821" name="Google Shape;1821;g36794125c4d_0_62"/>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822" name="Google Shape;1822;g36794125c4d_0_62"/>
          <p:cNvSpPr txBox="1"/>
          <p:nvPr/>
        </p:nvSpPr>
        <p:spPr>
          <a:xfrm>
            <a:off x="9302500" y="1772875"/>
            <a:ext cx="23958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Definition of some settings, load/save models, references</a:t>
            </a:r>
            <a:endParaRPr i="0" sz="1600" u="none" cap="none" strike="noStrike">
              <a:solidFill>
                <a:schemeClr val="dk1"/>
              </a:solidFill>
              <a:latin typeface="Calibri"/>
              <a:ea typeface="Calibri"/>
              <a:cs typeface="Calibri"/>
              <a:sym typeface="Calibri"/>
            </a:endParaRPr>
          </a:p>
        </p:txBody>
      </p:sp>
      <p:pic>
        <p:nvPicPr>
          <p:cNvPr id="1823" name="Google Shape;1823;g36794125c4d_0_62"/>
          <p:cNvPicPr preferRelativeResize="0"/>
          <p:nvPr/>
        </p:nvPicPr>
        <p:blipFill rotWithShape="1">
          <a:blip r:embed="rId4">
            <a:alphaModFix/>
          </a:blip>
          <a:srcRect b="0" l="0" r="0" t="0"/>
          <a:stretch/>
        </p:blipFill>
        <p:spPr>
          <a:xfrm>
            <a:off x="8477298" y="244400"/>
            <a:ext cx="540000" cy="540000"/>
          </a:xfrm>
          <a:prstGeom prst="rect">
            <a:avLst/>
          </a:prstGeom>
          <a:noFill/>
          <a:ln>
            <a:noFill/>
          </a:ln>
        </p:spPr>
      </p:pic>
      <p:pic>
        <p:nvPicPr>
          <p:cNvPr id="1824" name="Google Shape;1824;g36794125c4d_0_62"/>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825" name="Google Shape;1825;g36794125c4d_0_62"/>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What</a:t>
            </a:r>
            <a:r>
              <a:rPr b="1" lang="it-IT" sz="1300">
                <a:solidFill>
                  <a:schemeClr val="dk1"/>
                </a:solidFill>
                <a:latin typeface="Calibri"/>
                <a:ea typeface="Calibri"/>
                <a:cs typeface="Calibri"/>
                <a:sym typeface="Calibri"/>
              </a:rPr>
              <a:t> </a:t>
            </a:r>
            <a:r>
              <a:rPr lang="it-IT" sz="1300">
                <a:solidFill>
                  <a:schemeClr val="dk1"/>
                </a:solidFill>
                <a:latin typeface="Calibri"/>
                <a:ea typeface="Calibri"/>
                <a:cs typeface="Calibri"/>
                <a:sym typeface="Calibri"/>
              </a:rPr>
              <a:t>If → Configuration → </a:t>
            </a:r>
            <a:r>
              <a:rPr b="1" lang="it-IT" sz="1300">
                <a:solidFill>
                  <a:schemeClr val="dk1"/>
                </a:solidFill>
                <a:latin typeface="Calibri"/>
                <a:ea typeface="Calibri"/>
                <a:cs typeface="Calibri"/>
                <a:sym typeface="Calibri"/>
              </a:rPr>
              <a:t>Run &amp; Settings</a:t>
            </a:r>
            <a:r>
              <a:rPr lang="it-IT" sz="1300">
                <a:solidFill>
                  <a:schemeClr val="dk1"/>
                </a:solidFill>
                <a:latin typeface="Calibri"/>
                <a:ea typeface="Calibri"/>
                <a:cs typeface="Calibri"/>
                <a:sym typeface="Calibri"/>
              </a:rPr>
              <a:t> → Post Processing </a:t>
            </a:r>
            <a:endParaRPr sz="1300">
              <a:solidFill>
                <a:schemeClr val="dk1"/>
              </a:solidFill>
              <a:latin typeface="Calibri"/>
              <a:ea typeface="Calibri"/>
              <a:cs typeface="Calibri"/>
              <a:sym typeface="Calibri"/>
            </a:endParaRPr>
          </a:p>
        </p:txBody>
      </p:sp>
      <p:sp>
        <p:nvSpPr>
          <p:cNvPr id="1826" name="Google Shape;1826;g36794125c4d_0_62"/>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Setting page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pic>
        <p:nvPicPr>
          <p:cNvPr id="1831" name="Google Shape;1831;g30569636552_0_286"/>
          <p:cNvPicPr preferRelativeResize="0"/>
          <p:nvPr/>
        </p:nvPicPr>
        <p:blipFill>
          <a:blip r:embed="rId3">
            <a:alphaModFix/>
          </a:blip>
          <a:stretch>
            <a:fillRect/>
          </a:stretch>
        </p:blipFill>
        <p:spPr>
          <a:xfrm>
            <a:off x="152400" y="2169462"/>
            <a:ext cx="11887201" cy="2519065"/>
          </a:xfrm>
          <a:prstGeom prst="rect">
            <a:avLst/>
          </a:prstGeom>
          <a:noFill/>
          <a:ln>
            <a:noFill/>
          </a:ln>
        </p:spPr>
      </p:pic>
      <p:sp>
        <p:nvSpPr>
          <p:cNvPr id="1832" name="Google Shape;1832;g30569636552_0_286"/>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pic>
        <p:nvPicPr>
          <p:cNvPr id="1833" name="Google Shape;1833;g30569636552_0_286"/>
          <p:cNvPicPr preferRelativeResize="0"/>
          <p:nvPr/>
        </p:nvPicPr>
        <p:blipFill rotWithShape="1">
          <a:blip r:embed="rId4">
            <a:alphaModFix/>
          </a:blip>
          <a:srcRect b="0" l="0" r="0" t="0"/>
          <a:stretch/>
        </p:blipFill>
        <p:spPr>
          <a:xfrm>
            <a:off x="8489577" y="244388"/>
            <a:ext cx="540000" cy="540000"/>
          </a:xfrm>
          <a:prstGeom prst="rect">
            <a:avLst/>
          </a:prstGeom>
          <a:noFill/>
          <a:ln>
            <a:noFill/>
          </a:ln>
        </p:spPr>
      </p:pic>
      <p:pic>
        <p:nvPicPr>
          <p:cNvPr id="1834" name="Google Shape;1834;g30569636552_0_286"/>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835" name="Google Shape;1835;g30569636552_0_286"/>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What</a:t>
            </a:r>
            <a:r>
              <a:rPr b="1" lang="it-IT" sz="1300">
                <a:solidFill>
                  <a:schemeClr val="dk1"/>
                </a:solidFill>
                <a:latin typeface="Calibri"/>
                <a:ea typeface="Calibri"/>
                <a:cs typeface="Calibri"/>
                <a:sym typeface="Calibri"/>
              </a:rPr>
              <a:t> </a:t>
            </a:r>
            <a:r>
              <a:rPr lang="it-IT" sz="1300">
                <a:solidFill>
                  <a:schemeClr val="dk1"/>
                </a:solidFill>
                <a:latin typeface="Calibri"/>
                <a:ea typeface="Calibri"/>
                <a:cs typeface="Calibri"/>
                <a:sym typeface="Calibri"/>
              </a:rPr>
              <a:t>If → Configuration → Run &amp; Settings → </a:t>
            </a:r>
            <a:r>
              <a:rPr b="1" lang="it-IT" sz="1300">
                <a:solidFill>
                  <a:schemeClr val="dk1"/>
                </a:solidFill>
                <a:latin typeface="Calibri"/>
                <a:ea typeface="Calibri"/>
                <a:cs typeface="Calibri"/>
                <a:sym typeface="Calibri"/>
              </a:rPr>
              <a:t>Post Processing</a:t>
            </a:r>
            <a:r>
              <a:rPr lang="it-IT"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p:txBody>
      </p:sp>
      <p:sp>
        <p:nvSpPr>
          <p:cNvPr id="1836" name="Google Shape;1836;g30569636552_0_286"/>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Post Processing page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35ee19ee265_0_6"/>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211" name="Google Shape;211;g35ee19ee265_0_6"/>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Different modelling approaches</a:t>
            </a:r>
            <a:endParaRPr/>
          </a:p>
        </p:txBody>
      </p:sp>
      <p:pic>
        <p:nvPicPr>
          <p:cNvPr id="212" name="Google Shape;212;g35ee19ee265_0_6"/>
          <p:cNvPicPr preferRelativeResize="0"/>
          <p:nvPr/>
        </p:nvPicPr>
        <p:blipFill>
          <a:blip r:embed="rId3">
            <a:alphaModFix/>
          </a:blip>
          <a:stretch>
            <a:fillRect/>
          </a:stretch>
        </p:blipFill>
        <p:spPr>
          <a:xfrm>
            <a:off x="2262650" y="888652"/>
            <a:ext cx="7666700" cy="2155825"/>
          </a:xfrm>
          <a:prstGeom prst="rect">
            <a:avLst/>
          </a:prstGeom>
          <a:noFill/>
          <a:ln>
            <a:noFill/>
          </a:ln>
        </p:spPr>
      </p:pic>
      <p:sp>
        <p:nvSpPr>
          <p:cNvPr id="213" name="Google Shape;213;g35ee19ee265_0_6"/>
          <p:cNvSpPr txBox="1"/>
          <p:nvPr/>
        </p:nvSpPr>
        <p:spPr>
          <a:xfrm>
            <a:off x="303450" y="3155424"/>
            <a:ext cx="11585100" cy="8181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IT" sz="1800">
                <a:solidFill>
                  <a:schemeClr val="dk1"/>
                </a:solidFill>
                <a:latin typeface="Calibri"/>
                <a:ea typeface="Calibri"/>
                <a:cs typeface="Calibri"/>
                <a:sym typeface="Calibri"/>
              </a:rPr>
              <a:t>Social structure</a:t>
            </a:r>
            <a:r>
              <a:rPr lang="it-IT" sz="1800">
                <a:solidFill>
                  <a:schemeClr val="dk1"/>
                </a:solidFill>
                <a:latin typeface="Calibri"/>
                <a:ea typeface="Calibri"/>
                <a:cs typeface="Calibri"/>
                <a:sym typeface="Calibri"/>
              </a:rPr>
              <a:t>: accounts for the fact that individuals belong to different social groups or communities, based on factors such as age, economic status, region, and other demographic characteristics.</a:t>
            </a:r>
            <a:endParaRPr sz="1800">
              <a:solidFill>
                <a:schemeClr val="dk1"/>
              </a:solidFill>
              <a:latin typeface="Calibri"/>
              <a:ea typeface="Calibri"/>
              <a:cs typeface="Calibri"/>
              <a:sym typeface="Calibri"/>
            </a:endParaRPr>
          </a:p>
        </p:txBody>
      </p:sp>
      <p:sp>
        <p:nvSpPr>
          <p:cNvPr id="214" name="Google Shape;214;g35ee19ee265_0_6"/>
          <p:cNvSpPr/>
          <p:nvPr/>
        </p:nvSpPr>
        <p:spPr>
          <a:xfrm>
            <a:off x="3837250" y="921525"/>
            <a:ext cx="1455900" cy="2174700"/>
          </a:xfrm>
          <a:prstGeom prst="rect">
            <a:avLst/>
          </a:prstGeom>
          <a:no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5" name="Google Shape;215;g35ee19ee265_0_6"/>
          <p:cNvSpPr/>
          <p:nvPr/>
        </p:nvSpPr>
        <p:spPr>
          <a:xfrm flipH="1">
            <a:off x="3212200" y="2709525"/>
            <a:ext cx="779400" cy="386700"/>
          </a:xfrm>
          <a:prstGeom prst="curvedDownArrow">
            <a:avLst>
              <a:gd fmla="val 32199" name="adj1"/>
              <a:gd fmla="val 47419" name="adj2"/>
              <a:gd fmla="val 25000" name="adj3"/>
            </a:avLst>
          </a:prstGeom>
          <a:solidFill>
            <a:srgbClr val="FCE5CD"/>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6" name="Google Shape;216;g35ee19ee265_0_6"/>
          <p:cNvSpPr txBox="1"/>
          <p:nvPr/>
        </p:nvSpPr>
        <p:spPr>
          <a:xfrm>
            <a:off x="303450" y="4231371"/>
            <a:ext cx="5563800" cy="18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it-IT" sz="1800">
                <a:solidFill>
                  <a:schemeClr val="dk1"/>
                </a:solidFill>
                <a:latin typeface="Calibri"/>
                <a:ea typeface="Calibri"/>
                <a:cs typeface="Calibri"/>
                <a:sym typeface="Calibri"/>
              </a:rPr>
              <a:t>Real-World Use Case:</a:t>
            </a:r>
            <a:r>
              <a:rPr lang="it-IT" sz="1800">
                <a:solidFill>
                  <a:schemeClr val="dk1"/>
                </a:solidFill>
                <a:latin typeface="Calibri"/>
                <a:ea typeface="Calibri"/>
                <a:cs typeface="Calibri"/>
                <a:sym typeface="Calibri"/>
              </a:rPr>
              <a:t> </a:t>
            </a:r>
            <a:r>
              <a:rPr i="1" lang="it-IT" sz="1800">
                <a:solidFill>
                  <a:schemeClr val="dk1"/>
                </a:solidFill>
                <a:latin typeface="Calibri"/>
                <a:ea typeface="Calibri"/>
                <a:cs typeface="Calibri"/>
                <a:sym typeface="Calibri"/>
              </a:rPr>
              <a:t>Evaluating the impact of closing schools vs. workplaces and adding and age structure, </a:t>
            </a:r>
            <a:r>
              <a:rPr lang="it-IT" sz="1800">
                <a:solidFill>
                  <a:schemeClr val="dk1"/>
                </a:solidFill>
                <a:latin typeface="Calibri"/>
                <a:ea typeface="Calibri"/>
                <a:cs typeface="Calibri"/>
                <a:sym typeface="Calibri"/>
              </a:rPr>
              <a:t>to simulate how transmission changes:</a:t>
            </a:r>
            <a:endParaRPr sz="1800">
              <a:solidFill>
                <a:schemeClr val="dk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If schools are closed but workplaces stay open</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If elderly reduce contact but younger groups don't</a:t>
            </a:r>
            <a:endParaRPr b="1" sz="1800">
              <a:solidFill>
                <a:schemeClr val="dk1"/>
              </a:solidFill>
              <a:latin typeface="Calibri"/>
              <a:ea typeface="Calibri"/>
              <a:cs typeface="Calibri"/>
              <a:sym typeface="Calibri"/>
            </a:endParaRPr>
          </a:p>
        </p:txBody>
      </p:sp>
      <p:sp>
        <p:nvSpPr>
          <p:cNvPr id="217" name="Google Shape;217;g35ee19ee265_0_6"/>
          <p:cNvSpPr txBox="1"/>
          <p:nvPr/>
        </p:nvSpPr>
        <p:spPr>
          <a:xfrm>
            <a:off x="6416525" y="4309873"/>
            <a:ext cx="55638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it-IT" sz="1800">
                <a:solidFill>
                  <a:schemeClr val="dk1"/>
                </a:solidFill>
                <a:latin typeface="Calibri"/>
                <a:ea typeface="Calibri"/>
                <a:cs typeface="Calibri"/>
                <a:sym typeface="Calibri"/>
              </a:rPr>
              <a:t>Model Type:</a:t>
            </a:r>
            <a:endParaRPr b="1" sz="1800">
              <a:solidFill>
                <a:schemeClr val="dk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Structured compartmental models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Age-stratified or region-based SIR/SEIR</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Matrix of contact rates between groups</a:t>
            </a:r>
            <a:endParaRPr b="1" sz="1800">
              <a:solidFill>
                <a:schemeClr val="dk1"/>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pic>
        <p:nvPicPr>
          <p:cNvPr id="1841" name="Google Shape;1841;g30569636552_0_294" title="Screenshot From 2025-06-16 13-55-46.png"/>
          <p:cNvPicPr preferRelativeResize="0"/>
          <p:nvPr/>
        </p:nvPicPr>
        <p:blipFill rotWithShape="1">
          <a:blip r:embed="rId3">
            <a:alphaModFix/>
          </a:blip>
          <a:srcRect b="89" l="0" r="0" t="89"/>
          <a:stretch/>
        </p:blipFill>
        <p:spPr>
          <a:xfrm>
            <a:off x="902788" y="838663"/>
            <a:ext cx="10386424" cy="5180675"/>
          </a:xfrm>
          <a:prstGeom prst="rect">
            <a:avLst/>
          </a:prstGeom>
          <a:noFill/>
          <a:ln>
            <a:noFill/>
          </a:ln>
        </p:spPr>
      </p:pic>
      <p:sp>
        <p:nvSpPr>
          <p:cNvPr id="1842" name="Google Shape;1842;g30569636552_0_294"/>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843" name="Google Shape;1843;g30569636552_0_294"/>
          <p:cNvSpPr txBox="1"/>
          <p:nvPr/>
        </p:nvSpPr>
        <p:spPr>
          <a:xfrm>
            <a:off x="2537000" y="1764850"/>
            <a:ext cx="29358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IT" sz="1600">
                <a:solidFill>
                  <a:schemeClr val="dk1"/>
                </a:solidFill>
                <a:latin typeface="Times New Roman"/>
                <a:ea typeface="Times New Roman"/>
                <a:cs typeface="Times New Roman"/>
                <a:sym typeface="Times New Roman"/>
              </a:rPr>
              <a:t>Simulations can be filtered using queries on disease status.</a:t>
            </a:r>
            <a:endParaRPr b="0" i="0" sz="1600" u="none" cap="none" strike="noStrike">
              <a:solidFill>
                <a:schemeClr val="dk1"/>
              </a:solidFill>
              <a:latin typeface="Times New Roman"/>
              <a:ea typeface="Times New Roman"/>
              <a:cs typeface="Times New Roman"/>
              <a:sym typeface="Times New Roman"/>
            </a:endParaRPr>
          </a:p>
        </p:txBody>
      </p:sp>
      <p:pic>
        <p:nvPicPr>
          <p:cNvPr id="1844" name="Google Shape;1844;g30569636552_0_294"/>
          <p:cNvPicPr preferRelativeResize="0"/>
          <p:nvPr/>
        </p:nvPicPr>
        <p:blipFill rotWithShape="1">
          <a:blip r:embed="rId4">
            <a:alphaModFix/>
          </a:blip>
          <a:srcRect b="0" l="0" r="0" t="0"/>
          <a:stretch/>
        </p:blipFill>
        <p:spPr>
          <a:xfrm>
            <a:off x="8489577" y="244388"/>
            <a:ext cx="540000" cy="540000"/>
          </a:xfrm>
          <a:prstGeom prst="rect">
            <a:avLst/>
          </a:prstGeom>
          <a:noFill/>
          <a:ln>
            <a:noFill/>
          </a:ln>
        </p:spPr>
      </p:pic>
      <p:pic>
        <p:nvPicPr>
          <p:cNvPr id="1845" name="Google Shape;1845;g30569636552_0_294"/>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846" name="Google Shape;1846;g30569636552_0_294"/>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What</a:t>
            </a:r>
            <a:r>
              <a:rPr b="1" lang="it-IT" sz="1300">
                <a:solidFill>
                  <a:schemeClr val="dk1"/>
                </a:solidFill>
                <a:latin typeface="Calibri"/>
                <a:ea typeface="Calibri"/>
                <a:cs typeface="Calibri"/>
                <a:sym typeface="Calibri"/>
              </a:rPr>
              <a:t> </a:t>
            </a:r>
            <a:r>
              <a:rPr lang="it-IT" sz="1300">
                <a:solidFill>
                  <a:schemeClr val="dk1"/>
                </a:solidFill>
                <a:latin typeface="Calibri"/>
                <a:ea typeface="Calibri"/>
                <a:cs typeface="Calibri"/>
                <a:sym typeface="Calibri"/>
              </a:rPr>
              <a:t>If → Configuration → Run &amp; Settings → </a:t>
            </a:r>
            <a:r>
              <a:rPr b="1" lang="it-IT" sz="1300">
                <a:solidFill>
                  <a:schemeClr val="dk1"/>
                </a:solidFill>
                <a:latin typeface="Calibri"/>
                <a:ea typeface="Calibri"/>
                <a:cs typeface="Calibri"/>
                <a:sym typeface="Calibri"/>
              </a:rPr>
              <a:t>Post Processing</a:t>
            </a:r>
            <a:r>
              <a:rPr lang="it-IT"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p:txBody>
      </p:sp>
      <p:sp>
        <p:nvSpPr>
          <p:cNvPr id="1847" name="Google Shape;1847;g30569636552_0_29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Post Processing page: query</a:t>
            </a:r>
            <a:endParaRPr/>
          </a:p>
        </p:txBody>
      </p:sp>
      <p:sp>
        <p:nvSpPr>
          <p:cNvPr id="1848" name="Google Shape;1848;g30569636552_0_294"/>
          <p:cNvSpPr txBox="1"/>
          <p:nvPr/>
        </p:nvSpPr>
        <p:spPr>
          <a:xfrm>
            <a:off x="6922375" y="4241975"/>
            <a:ext cx="29358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it-IT" sz="1600" u="none" cap="none" strike="noStrike">
                <a:solidFill>
                  <a:schemeClr val="dk1"/>
                </a:solidFill>
                <a:latin typeface="Times New Roman"/>
                <a:ea typeface="Times New Roman"/>
                <a:cs typeface="Times New Roman"/>
                <a:sym typeface="Times New Roman"/>
              </a:rPr>
              <a:t>The user can </a:t>
            </a:r>
            <a:r>
              <a:rPr lang="it-IT" sz="1600">
                <a:solidFill>
                  <a:schemeClr val="dk1"/>
                </a:solidFill>
                <a:latin typeface="Times New Roman"/>
                <a:ea typeface="Times New Roman"/>
                <a:cs typeface="Times New Roman"/>
                <a:sym typeface="Times New Roman"/>
              </a:rPr>
              <a:t>inspect a specific simulation.</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pic>
        <p:nvPicPr>
          <p:cNvPr id="1853" name="Google Shape;1853;g36834c2d3b5_0_0" title="Screenshot From 2025-06-16 10-55-19.png"/>
          <p:cNvPicPr preferRelativeResize="0"/>
          <p:nvPr/>
        </p:nvPicPr>
        <p:blipFill rotWithShape="1">
          <a:blip r:embed="rId3">
            <a:alphaModFix/>
          </a:blip>
          <a:srcRect b="99" l="0" r="0" t="89"/>
          <a:stretch/>
        </p:blipFill>
        <p:spPr>
          <a:xfrm>
            <a:off x="1210449" y="821212"/>
            <a:ext cx="9771114" cy="5215573"/>
          </a:xfrm>
          <a:prstGeom prst="rect">
            <a:avLst/>
          </a:prstGeom>
          <a:noFill/>
          <a:ln>
            <a:noFill/>
          </a:ln>
        </p:spPr>
      </p:pic>
      <p:sp>
        <p:nvSpPr>
          <p:cNvPr id="1854" name="Google Shape;1854;g36834c2d3b5_0_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855" name="Google Shape;1855;g36834c2d3b5_0_0"/>
          <p:cNvSpPr txBox="1"/>
          <p:nvPr/>
        </p:nvSpPr>
        <p:spPr>
          <a:xfrm>
            <a:off x="9401525" y="3013349"/>
            <a:ext cx="23967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IT" sz="1600">
                <a:solidFill>
                  <a:schemeClr val="dk1"/>
                </a:solidFill>
                <a:latin typeface="Times New Roman"/>
                <a:ea typeface="Times New Roman"/>
                <a:cs typeface="Times New Roman"/>
                <a:sym typeface="Times New Roman"/>
              </a:rPr>
              <a:t>Disease progression in the selected simulation (with average).</a:t>
            </a:r>
            <a:endParaRPr b="0" i="0" sz="1600" u="none" cap="none" strike="noStrike">
              <a:solidFill>
                <a:schemeClr val="dk1"/>
              </a:solidFill>
              <a:latin typeface="Times New Roman"/>
              <a:ea typeface="Times New Roman"/>
              <a:cs typeface="Times New Roman"/>
              <a:sym typeface="Times New Roman"/>
            </a:endParaRPr>
          </a:p>
        </p:txBody>
      </p:sp>
      <p:pic>
        <p:nvPicPr>
          <p:cNvPr id="1856" name="Google Shape;1856;g36834c2d3b5_0_0"/>
          <p:cNvPicPr preferRelativeResize="0"/>
          <p:nvPr/>
        </p:nvPicPr>
        <p:blipFill rotWithShape="1">
          <a:blip r:embed="rId4">
            <a:alphaModFix/>
          </a:blip>
          <a:srcRect b="0" l="0" r="0" t="0"/>
          <a:stretch/>
        </p:blipFill>
        <p:spPr>
          <a:xfrm>
            <a:off x="8489577" y="244388"/>
            <a:ext cx="540000" cy="540000"/>
          </a:xfrm>
          <a:prstGeom prst="rect">
            <a:avLst/>
          </a:prstGeom>
          <a:noFill/>
          <a:ln>
            <a:noFill/>
          </a:ln>
        </p:spPr>
      </p:pic>
      <p:pic>
        <p:nvPicPr>
          <p:cNvPr id="1857" name="Google Shape;1857;g36834c2d3b5_0_0"/>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858" name="Google Shape;1858;g36834c2d3b5_0_0"/>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What</a:t>
            </a:r>
            <a:r>
              <a:rPr b="1" lang="it-IT" sz="1300">
                <a:solidFill>
                  <a:schemeClr val="dk1"/>
                </a:solidFill>
                <a:latin typeface="Calibri"/>
                <a:ea typeface="Calibri"/>
                <a:cs typeface="Calibri"/>
                <a:sym typeface="Calibri"/>
              </a:rPr>
              <a:t> </a:t>
            </a:r>
            <a:r>
              <a:rPr lang="it-IT" sz="1300">
                <a:solidFill>
                  <a:schemeClr val="dk1"/>
                </a:solidFill>
                <a:latin typeface="Calibri"/>
                <a:ea typeface="Calibri"/>
                <a:cs typeface="Calibri"/>
                <a:sym typeface="Calibri"/>
              </a:rPr>
              <a:t>If → Configuration → Run &amp; Settings → </a:t>
            </a:r>
            <a:r>
              <a:rPr b="1" lang="it-IT" sz="1300">
                <a:solidFill>
                  <a:schemeClr val="dk1"/>
                </a:solidFill>
                <a:latin typeface="Calibri"/>
                <a:ea typeface="Calibri"/>
                <a:cs typeface="Calibri"/>
                <a:sym typeface="Calibri"/>
              </a:rPr>
              <a:t>Post Processing</a:t>
            </a:r>
            <a:r>
              <a:rPr lang="it-IT"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p:txBody>
      </p:sp>
      <p:sp>
        <p:nvSpPr>
          <p:cNvPr id="1859" name="Google Shape;1859;g36834c2d3b5_0_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Post Processing page: disease evolution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pic>
        <p:nvPicPr>
          <p:cNvPr id="1864" name="Google Shape;1864;g36834c2d3b5_0_14" title="Screenshot From 2025-06-16 10-55-57.png"/>
          <p:cNvPicPr preferRelativeResize="0"/>
          <p:nvPr/>
        </p:nvPicPr>
        <p:blipFill rotWithShape="1">
          <a:blip r:embed="rId3">
            <a:alphaModFix/>
          </a:blip>
          <a:srcRect b="29" l="0" r="0" t="29"/>
          <a:stretch/>
        </p:blipFill>
        <p:spPr>
          <a:xfrm>
            <a:off x="787263" y="829050"/>
            <a:ext cx="10617483" cy="5199888"/>
          </a:xfrm>
          <a:prstGeom prst="rect">
            <a:avLst/>
          </a:prstGeom>
          <a:noFill/>
          <a:ln>
            <a:noFill/>
          </a:ln>
        </p:spPr>
      </p:pic>
      <p:sp>
        <p:nvSpPr>
          <p:cNvPr id="1865" name="Google Shape;1865;g36834c2d3b5_0_14"/>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866" name="Google Shape;1866;g36834c2d3b5_0_14"/>
          <p:cNvSpPr txBox="1"/>
          <p:nvPr/>
        </p:nvSpPr>
        <p:spPr>
          <a:xfrm>
            <a:off x="9583625" y="3013349"/>
            <a:ext cx="23967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IT" sz="1600">
                <a:solidFill>
                  <a:schemeClr val="dk1"/>
                </a:solidFill>
                <a:latin typeface="Times New Roman"/>
                <a:ea typeface="Times New Roman"/>
                <a:cs typeface="Times New Roman"/>
                <a:sym typeface="Times New Roman"/>
              </a:rPr>
              <a:t>Some other useful information</a:t>
            </a:r>
            <a:r>
              <a:rPr lang="it-IT" sz="1600">
                <a:solidFill>
                  <a:schemeClr val="dk1"/>
                </a:solidFill>
                <a:latin typeface="Times New Roman"/>
                <a:ea typeface="Times New Roman"/>
                <a:cs typeface="Times New Roman"/>
                <a:sym typeface="Times New Roman"/>
              </a:rPr>
              <a:t> in the selected simulation (with average).</a:t>
            </a:r>
            <a:endParaRPr b="0" i="0" sz="1600" u="none" cap="none" strike="noStrike">
              <a:solidFill>
                <a:schemeClr val="dk1"/>
              </a:solidFill>
              <a:latin typeface="Times New Roman"/>
              <a:ea typeface="Times New Roman"/>
              <a:cs typeface="Times New Roman"/>
              <a:sym typeface="Times New Roman"/>
            </a:endParaRPr>
          </a:p>
        </p:txBody>
      </p:sp>
      <p:pic>
        <p:nvPicPr>
          <p:cNvPr id="1867" name="Google Shape;1867;g36834c2d3b5_0_14"/>
          <p:cNvPicPr preferRelativeResize="0"/>
          <p:nvPr/>
        </p:nvPicPr>
        <p:blipFill rotWithShape="1">
          <a:blip r:embed="rId4">
            <a:alphaModFix/>
          </a:blip>
          <a:srcRect b="0" l="0" r="0" t="0"/>
          <a:stretch/>
        </p:blipFill>
        <p:spPr>
          <a:xfrm>
            <a:off x="8489577" y="244388"/>
            <a:ext cx="540000" cy="540000"/>
          </a:xfrm>
          <a:prstGeom prst="rect">
            <a:avLst/>
          </a:prstGeom>
          <a:noFill/>
          <a:ln>
            <a:noFill/>
          </a:ln>
        </p:spPr>
      </p:pic>
      <p:pic>
        <p:nvPicPr>
          <p:cNvPr id="1868" name="Google Shape;1868;g36834c2d3b5_0_14"/>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869" name="Google Shape;1869;g36834c2d3b5_0_14"/>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What</a:t>
            </a:r>
            <a:r>
              <a:rPr b="1" lang="it-IT" sz="1300">
                <a:solidFill>
                  <a:schemeClr val="dk1"/>
                </a:solidFill>
                <a:latin typeface="Calibri"/>
                <a:ea typeface="Calibri"/>
                <a:cs typeface="Calibri"/>
                <a:sym typeface="Calibri"/>
              </a:rPr>
              <a:t> </a:t>
            </a:r>
            <a:r>
              <a:rPr lang="it-IT" sz="1300">
                <a:solidFill>
                  <a:schemeClr val="dk1"/>
                </a:solidFill>
                <a:latin typeface="Calibri"/>
                <a:ea typeface="Calibri"/>
                <a:cs typeface="Calibri"/>
                <a:sym typeface="Calibri"/>
              </a:rPr>
              <a:t>If → Configuration → Run &amp; Settings → </a:t>
            </a:r>
            <a:r>
              <a:rPr b="1" lang="it-IT" sz="1300">
                <a:solidFill>
                  <a:schemeClr val="dk1"/>
                </a:solidFill>
                <a:latin typeface="Calibri"/>
                <a:ea typeface="Calibri"/>
                <a:cs typeface="Calibri"/>
                <a:sym typeface="Calibri"/>
              </a:rPr>
              <a:t>Post Processing</a:t>
            </a:r>
            <a:r>
              <a:rPr lang="it-IT"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p:txBody>
      </p:sp>
      <p:sp>
        <p:nvSpPr>
          <p:cNvPr id="1870" name="Google Shape;1870;g36834c2d3b5_0_1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Post Processing page: other plots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pic>
        <p:nvPicPr>
          <p:cNvPr id="1875" name="Google Shape;1875;g36868a4b424_0_230" title="Screenshot From 2025-06-16 10-58-05.png"/>
          <p:cNvPicPr preferRelativeResize="0"/>
          <p:nvPr/>
        </p:nvPicPr>
        <p:blipFill rotWithShape="1">
          <a:blip r:embed="rId3">
            <a:alphaModFix/>
          </a:blip>
          <a:srcRect b="0" l="0" r="0" t="0"/>
          <a:stretch/>
        </p:blipFill>
        <p:spPr>
          <a:xfrm>
            <a:off x="61975" y="1596525"/>
            <a:ext cx="12068049" cy="3664950"/>
          </a:xfrm>
          <a:prstGeom prst="rect">
            <a:avLst/>
          </a:prstGeom>
          <a:noFill/>
          <a:ln>
            <a:noFill/>
          </a:ln>
        </p:spPr>
      </p:pic>
      <p:sp>
        <p:nvSpPr>
          <p:cNvPr id="1876" name="Google Shape;1876;g36868a4b424_0_23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877" name="Google Shape;1877;g36868a4b424_0_230"/>
          <p:cNvSpPr txBox="1"/>
          <p:nvPr/>
        </p:nvSpPr>
        <p:spPr>
          <a:xfrm>
            <a:off x="8692475" y="1240699"/>
            <a:ext cx="23967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IT" sz="1600">
                <a:solidFill>
                  <a:schemeClr val="dk1"/>
                </a:solidFill>
                <a:latin typeface="Times New Roman"/>
                <a:ea typeface="Times New Roman"/>
                <a:cs typeface="Times New Roman"/>
                <a:sym typeface="Times New Roman"/>
              </a:rPr>
              <a:t>Number of contacts and virus concentration inside the waiting room.</a:t>
            </a:r>
            <a:endParaRPr b="0" i="0" sz="1600" u="none" cap="none" strike="noStrike">
              <a:solidFill>
                <a:schemeClr val="dk1"/>
              </a:solidFill>
              <a:latin typeface="Times New Roman"/>
              <a:ea typeface="Times New Roman"/>
              <a:cs typeface="Times New Roman"/>
              <a:sym typeface="Times New Roman"/>
            </a:endParaRPr>
          </a:p>
        </p:txBody>
      </p:sp>
      <p:pic>
        <p:nvPicPr>
          <p:cNvPr id="1878" name="Google Shape;1878;g36868a4b424_0_230"/>
          <p:cNvPicPr preferRelativeResize="0"/>
          <p:nvPr/>
        </p:nvPicPr>
        <p:blipFill rotWithShape="1">
          <a:blip r:embed="rId4">
            <a:alphaModFix/>
          </a:blip>
          <a:srcRect b="0" l="0" r="0" t="0"/>
          <a:stretch/>
        </p:blipFill>
        <p:spPr>
          <a:xfrm>
            <a:off x="8489577" y="244388"/>
            <a:ext cx="540000" cy="540000"/>
          </a:xfrm>
          <a:prstGeom prst="rect">
            <a:avLst/>
          </a:prstGeom>
          <a:noFill/>
          <a:ln>
            <a:noFill/>
          </a:ln>
        </p:spPr>
      </p:pic>
      <p:pic>
        <p:nvPicPr>
          <p:cNvPr id="1879" name="Google Shape;1879;g36868a4b424_0_230"/>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880" name="Google Shape;1880;g36868a4b424_0_230"/>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What</a:t>
            </a:r>
            <a:r>
              <a:rPr b="1" lang="it-IT" sz="1300">
                <a:solidFill>
                  <a:schemeClr val="dk1"/>
                </a:solidFill>
                <a:latin typeface="Calibri"/>
                <a:ea typeface="Calibri"/>
                <a:cs typeface="Calibri"/>
                <a:sym typeface="Calibri"/>
              </a:rPr>
              <a:t> </a:t>
            </a:r>
            <a:r>
              <a:rPr lang="it-IT" sz="1300">
                <a:solidFill>
                  <a:schemeClr val="dk1"/>
                </a:solidFill>
                <a:latin typeface="Calibri"/>
                <a:ea typeface="Calibri"/>
                <a:cs typeface="Calibri"/>
                <a:sym typeface="Calibri"/>
              </a:rPr>
              <a:t>If → Configuration → Run &amp; Settings → </a:t>
            </a:r>
            <a:r>
              <a:rPr b="1" lang="it-IT" sz="1300">
                <a:solidFill>
                  <a:schemeClr val="dk1"/>
                </a:solidFill>
                <a:latin typeface="Calibri"/>
                <a:ea typeface="Calibri"/>
                <a:cs typeface="Calibri"/>
                <a:sym typeface="Calibri"/>
              </a:rPr>
              <a:t>Post Processing</a:t>
            </a:r>
            <a:r>
              <a:rPr lang="it-IT"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p:txBody>
      </p:sp>
      <p:sp>
        <p:nvSpPr>
          <p:cNvPr id="1881" name="Google Shape;1881;g36868a4b424_0_23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SzPts val="990"/>
              <a:buNone/>
            </a:pPr>
            <a:r>
              <a:rPr lang="it-IT" sz="2780"/>
              <a:t>Post Processing page: contacts and virus concentration</a:t>
            </a:r>
            <a:endParaRPr sz="278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pic>
        <p:nvPicPr>
          <p:cNvPr id="1886" name="Google Shape;1886;g30569636552_0_303" title="Screenshot From 2025-06-16 10-59-00.png"/>
          <p:cNvPicPr preferRelativeResize="0"/>
          <p:nvPr/>
        </p:nvPicPr>
        <p:blipFill rotWithShape="1">
          <a:blip r:embed="rId3">
            <a:alphaModFix/>
          </a:blip>
          <a:srcRect b="0" l="69" r="79" t="0"/>
          <a:stretch/>
        </p:blipFill>
        <p:spPr>
          <a:xfrm>
            <a:off x="1243088" y="792288"/>
            <a:ext cx="9705832" cy="5273425"/>
          </a:xfrm>
          <a:prstGeom prst="rect">
            <a:avLst/>
          </a:prstGeom>
          <a:noFill/>
          <a:ln>
            <a:noFill/>
          </a:ln>
        </p:spPr>
      </p:pic>
      <p:sp>
        <p:nvSpPr>
          <p:cNvPr id="1887" name="Google Shape;1887;g30569636552_0_303"/>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pic>
        <p:nvPicPr>
          <p:cNvPr id="1888" name="Google Shape;1888;g30569636552_0_303"/>
          <p:cNvPicPr preferRelativeResize="0"/>
          <p:nvPr/>
        </p:nvPicPr>
        <p:blipFill rotWithShape="1">
          <a:blip r:embed="rId4">
            <a:alphaModFix/>
          </a:blip>
          <a:srcRect b="0" l="0" r="0" t="0"/>
          <a:stretch/>
        </p:blipFill>
        <p:spPr>
          <a:xfrm>
            <a:off x="8489577" y="244388"/>
            <a:ext cx="540000" cy="540000"/>
          </a:xfrm>
          <a:prstGeom prst="rect">
            <a:avLst/>
          </a:prstGeom>
          <a:noFill/>
          <a:ln>
            <a:noFill/>
          </a:ln>
        </p:spPr>
      </p:pic>
      <p:pic>
        <p:nvPicPr>
          <p:cNvPr id="1889" name="Google Shape;1889;g30569636552_0_303"/>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890" name="Google Shape;1890;g30569636552_0_303"/>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What</a:t>
            </a:r>
            <a:r>
              <a:rPr b="1" lang="it-IT" sz="1300">
                <a:solidFill>
                  <a:schemeClr val="dk1"/>
                </a:solidFill>
                <a:latin typeface="Calibri"/>
                <a:ea typeface="Calibri"/>
                <a:cs typeface="Calibri"/>
                <a:sym typeface="Calibri"/>
              </a:rPr>
              <a:t> </a:t>
            </a:r>
            <a:r>
              <a:rPr lang="it-IT" sz="1300">
                <a:solidFill>
                  <a:schemeClr val="dk1"/>
                </a:solidFill>
                <a:latin typeface="Calibri"/>
                <a:ea typeface="Calibri"/>
                <a:cs typeface="Calibri"/>
                <a:sym typeface="Calibri"/>
              </a:rPr>
              <a:t>If → Configuration → Run &amp; Settings → </a:t>
            </a:r>
            <a:r>
              <a:rPr b="1" lang="it-IT" sz="1300">
                <a:solidFill>
                  <a:schemeClr val="dk1"/>
                </a:solidFill>
                <a:latin typeface="Calibri"/>
                <a:ea typeface="Calibri"/>
                <a:cs typeface="Calibri"/>
                <a:sym typeface="Calibri"/>
              </a:rPr>
              <a:t>Post Processing</a:t>
            </a:r>
            <a:r>
              <a:rPr lang="it-IT"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p:txBody>
      </p:sp>
      <p:sp>
        <p:nvSpPr>
          <p:cNvPr id="1891" name="Google Shape;1891;g30569636552_0_303"/>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Post Processing page: 2D visualization</a:t>
            </a:r>
            <a:endParaRPr/>
          </a:p>
        </p:txBody>
      </p:sp>
      <p:sp>
        <p:nvSpPr>
          <p:cNvPr id="1892" name="Google Shape;1892;g30569636552_0_303"/>
          <p:cNvSpPr txBox="1"/>
          <p:nvPr/>
        </p:nvSpPr>
        <p:spPr>
          <a:xfrm>
            <a:off x="7690200" y="4312400"/>
            <a:ext cx="27420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200"/>
              <a:buFont typeface="Arial"/>
              <a:buNone/>
            </a:pPr>
            <a:r>
              <a:rPr lang="it-IT" sz="1600">
                <a:solidFill>
                  <a:schemeClr val="dk1"/>
                </a:solidFill>
                <a:latin typeface="Calibri"/>
                <a:ea typeface="Calibri"/>
                <a:cs typeface="Calibri"/>
                <a:sym typeface="Calibri"/>
              </a:rPr>
              <a:t>2D visualization in Forge4Flame</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pic>
        <p:nvPicPr>
          <p:cNvPr id="1897" name="Google Shape;1897;g36834c2d3b5_0_27"/>
          <p:cNvPicPr preferRelativeResize="0"/>
          <p:nvPr/>
        </p:nvPicPr>
        <p:blipFill>
          <a:blip r:embed="rId3">
            <a:alphaModFix/>
          </a:blip>
          <a:stretch>
            <a:fillRect/>
          </a:stretch>
        </p:blipFill>
        <p:spPr>
          <a:xfrm>
            <a:off x="805913" y="794575"/>
            <a:ext cx="10580176" cy="5268849"/>
          </a:xfrm>
          <a:prstGeom prst="rect">
            <a:avLst/>
          </a:prstGeom>
          <a:noFill/>
          <a:ln>
            <a:noFill/>
          </a:ln>
        </p:spPr>
      </p:pic>
      <p:sp>
        <p:nvSpPr>
          <p:cNvPr id="1898" name="Google Shape;1898;g36834c2d3b5_0_27"/>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pic>
        <p:nvPicPr>
          <p:cNvPr id="1899" name="Google Shape;1899;g36834c2d3b5_0_27"/>
          <p:cNvPicPr preferRelativeResize="0"/>
          <p:nvPr/>
        </p:nvPicPr>
        <p:blipFill rotWithShape="1">
          <a:blip r:embed="rId4">
            <a:alphaModFix/>
          </a:blip>
          <a:srcRect b="0" l="0" r="0" t="0"/>
          <a:stretch/>
        </p:blipFill>
        <p:spPr>
          <a:xfrm>
            <a:off x="8489577" y="244388"/>
            <a:ext cx="540000" cy="540000"/>
          </a:xfrm>
          <a:prstGeom prst="rect">
            <a:avLst/>
          </a:prstGeom>
          <a:noFill/>
          <a:ln>
            <a:noFill/>
          </a:ln>
        </p:spPr>
      </p:pic>
      <p:pic>
        <p:nvPicPr>
          <p:cNvPr id="1900" name="Google Shape;1900;g36834c2d3b5_0_27"/>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901" name="Google Shape;1901;g36834c2d3b5_0_27"/>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What</a:t>
            </a:r>
            <a:r>
              <a:rPr b="1" lang="it-IT" sz="1300">
                <a:solidFill>
                  <a:schemeClr val="dk1"/>
                </a:solidFill>
                <a:latin typeface="Calibri"/>
                <a:ea typeface="Calibri"/>
                <a:cs typeface="Calibri"/>
                <a:sym typeface="Calibri"/>
              </a:rPr>
              <a:t> </a:t>
            </a:r>
            <a:r>
              <a:rPr lang="it-IT" sz="1300">
                <a:solidFill>
                  <a:schemeClr val="dk1"/>
                </a:solidFill>
                <a:latin typeface="Calibri"/>
                <a:ea typeface="Calibri"/>
                <a:cs typeface="Calibri"/>
                <a:sym typeface="Calibri"/>
              </a:rPr>
              <a:t>If → Configuration → Run &amp; Settings → </a:t>
            </a:r>
            <a:r>
              <a:rPr b="1" lang="it-IT" sz="1300">
                <a:solidFill>
                  <a:schemeClr val="dk1"/>
                </a:solidFill>
                <a:latin typeface="Calibri"/>
                <a:ea typeface="Calibri"/>
                <a:cs typeface="Calibri"/>
                <a:sym typeface="Calibri"/>
              </a:rPr>
              <a:t>Post Processing</a:t>
            </a:r>
            <a:r>
              <a:rPr lang="it-IT"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p:txBody>
      </p:sp>
      <p:sp>
        <p:nvSpPr>
          <p:cNvPr id="1902" name="Google Shape;1902;g36834c2d3b5_0_2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Post Processing page: contact matrix</a:t>
            </a:r>
            <a:endParaRPr/>
          </a:p>
        </p:txBody>
      </p:sp>
      <p:sp>
        <p:nvSpPr>
          <p:cNvPr id="1903" name="Google Shape;1903;g36834c2d3b5_0_27"/>
          <p:cNvSpPr txBox="1"/>
          <p:nvPr/>
        </p:nvSpPr>
        <p:spPr>
          <a:xfrm>
            <a:off x="2614525" y="1367725"/>
            <a:ext cx="27420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2200"/>
              <a:buFont typeface="Arial"/>
              <a:buNone/>
            </a:pPr>
            <a:r>
              <a:rPr lang="it-IT" sz="1600">
                <a:solidFill>
                  <a:schemeClr val="dk1"/>
                </a:solidFill>
                <a:latin typeface="Calibri"/>
                <a:ea typeface="Calibri"/>
                <a:cs typeface="Calibri"/>
                <a:sym typeface="Calibri"/>
              </a:rPr>
              <a:t>Contact matrix among all the defined agents’ types</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pic>
        <p:nvPicPr>
          <p:cNvPr id="1908" name="Google Shape;1908;g30569636552_0_312"/>
          <p:cNvPicPr preferRelativeResize="0"/>
          <p:nvPr/>
        </p:nvPicPr>
        <p:blipFill>
          <a:blip r:embed="rId3">
            <a:alphaModFix/>
          </a:blip>
          <a:stretch>
            <a:fillRect/>
          </a:stretch>
        </p:blipFill>
        <p:spPr>
          <a:xfrm>
            <a:off x="1847200" y="876525"/>
            <a:ext cx="8497601" cy="5104950"/>
          </a:xfrm>
          <a:prstGeom prst="rect">
            <a:avLst/>
          </a:prstGeom>
          <a:noFill/>
          <a:ln>
            <a:noFill/>
          </a:ln>
        </p:spPr>
      </p:pic>
      <p:sp>
        <p:nvSpPr>
          <p:cNvPr id="1909" name="Google Shape;1909;g30569636552_0_312"/>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910" name="Google Shape;1910;g30569636552_0_312"/>
          <p:cNvSpPr txBox="1"/>
          <p:nvPr/>
        </p:nvSpPr>
        <p:spPr>
          <a:xfrm>
            <a:off x="9929050" y="3121200"/>
            <a:ext cx="20826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3D </a:t>
            </a:r>
            <a:r>
              <a:rPr i="0" lang="it-IT" sz="16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18"/>
                  </a:ext>
                </a:extLst>
              </a:rPr>
              <a:t>visualisation</a:t>
            </a:r>
            <a:r>
              <a:rPr i="0" lang="it-IT" sz="1600" u="none" cap="none" strike="noStrike">
                <a:solidFill>
                  <a:schemeClr val="dk1"/>
                </a:solidFill>
                <a:latin typeface="Calibri"/>
                <a:ea typeface="Calibri"/>
                <a:cs typeface="Calibri"/>
                <a:sym typeface="Calibri"/>
              </a:rPr>
              <a:t> provided by FLAME GPU 2</a:t>
            </a:r>
            <a:endParaRPr i="0" sz="1600" u="none" cap="none" strike="noStrike">
              <a:solidFill>
                <a:schemeClr val="dk1"/>
              </a:solidFill>
              <a:latin typeface="Calibri"/>
              <a:ea typeface="Calibri"/>
              <a:cs typeface="Calibri"/>
              <a:sym typeface="Calibri"/>
            </a:endParaRPr>
          </a:p>
        </p:txBody>
      </p:sp>
      <p:pic>
        <p:nvPicPr>
          <p:cNvPr id="1911" name="Google Shape;1911;g30569636552_0_312"/>
          <p:cNvPicPr preferRelativeResize="0"/>
          <p:nvPr/>
        </p:nvPicPr>
        <p:blipFill>
          <a:blip r:embed="rId4">
            <a:alphaModFix/>
          </a:blip>
          <a:stretch>
            <a:fillRect/>
          </a:stretch>
        </p:blipFill>
        <p:spPr>
          <a:xfrm>
            <a:off x="11391098" y="183650"/>
            <a:ext cx="589237" cy="646500"/>
          </a:xfrm>
          <a:prstGeom prst="rect">
            <a:avLst/>
          </a:prstGeom>
          <a:noFill/>
          <a:ln>
            <a:noFill/>
          </a:ln>
        </p:spPr>
      </p:pic>
      <p:sp>
        <p:nvSpPr>
          <p:cNvPr id="1912" name="Google Shape;1912;g30569636552_0_312"/>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3D visualization in FLAME GPU 2</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g3684c382f2c_0_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918" name="Google Shape;1918;g3684c382f2c_0_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Case study: small ambulatory</a:t>
            </a:r>
            <a:endParaRPr/>
          </a:p>
        </p:txBody>
      </p:sp>
      <p:pic>
        <p:nvPicPr>
          <p:cNvPr id="1919" name="Google Shape;1919;g3684c382f2c_0_0"/>
          <p:cNvPicPr preferRelativeResize="0"/>
          <p:nvPr/>
        </p:nvPicPr>
        <p:blipFill>
          <a:blip r:embed="rId3">
            <a:alphaModFix/>
          </a:blip>
          <a:stretch>
            <a:fillRect/>
          </a:stretch>
        </p:blipFill>
        <p:spPr>
          <a:xfrm>
            <a:off x="11391098" y="183650"/>
            <a:ext cx="589237" cy="646500"/>
          </a:xfrm>
          <a:prstGeom prst="rect">
            <a:avLst/>
          </a:prstGeom>
          <a:noFill/>
          <a:ln>
            <a:noFill/>
          </a:ln>
        </p:spPr>
      </p:pic>
      <p:sp>
        <p:nvSpPr>
          <p:cNvPr id="1920" name="Google Shape;1920;g3684c382f2c_0_0"/>
          <p:cNvSpPr/>
          <p:nvPr/>
        </p:nvSpPr>
        <p:spPr>
          <a:xfrm>
            <a:off x="1856190" y="1922688"/>
            <a:ext cx="589200" cy="524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1" name="Google Shape;1921;g3684c382f2c_0_0"/>
          <p:cNvSpPr/>
          <p:nvPr/>
        </p:nvSpPr>
        <p:spPr>
          <a:xfrm>
            <a:off x="2632715" y="1922688"/>
            <a:ext cx="589200" cy="524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2" name="Google Shape;1922;g3684c382f2c_0_0"/>
          <p:cNvSpPr/>
          <p:nvPr/>
        </p:nvSpPr>
        <p:spPr>
          <a:xfrm>
            <a:off x="987600" y="2704957"/>
            <a:ext cx="589200" cy="1837800"/>
          </a:xfrm>
          <a:prstGeom prst="rect">
            <a:avLst/>
          </a:prstGeom>
          <a:solidFill>
            <a:srgbClr val="6AA84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3" name="Google Shape;1923;g3684c382f2c_0_0"/>
          <p:cNvSpPr/>
          <p:nvPr/>
        </p:nvSpPr>
        <p:spPr>
          <a:xfrm rot="5400000">
            <a:off x="3083252" y="4460747"/>
            <a:ext cx="589200" cy="1152600"/>
          </a:xfrm>
          <a:prstGeom prst="rect">
            <a:avLst/>
          </a:prstGeom>
          <a:solidFill>
            <a:srgbClr val="00FFB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4" name="Google Shape;1924;g3684c382f2c_0_0"/>
          <p:cNvSpPr/>
          <p:nvPr/>
        </p:nvSpPr>
        <p:spPr>
          <a:xfrm rot="-5400000">
            <a:off x="1986702" y="4619830"/>
            <a:ext cx="328200" cy="589200"/>
          </a:xfrm>
          <a:prstGeom prst="rect">
            <a:avLst/>
          </a:prstGeom>
          <a:solidFill>
            <a:srgbClr val="6666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5" name="Google Shape;1925;g3684c382f2c_0_0"/>
          <p:cNvSpPr/>
          <p:nvPr/>
        </p:nvSpPr>
        <p:spPr>
          <a:xfrm>
            <a:off x="5178902" y="2704938"/>
            <a:ext cx="328200" cy="3225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6" name="Google Shape;1926;g3684c382f2c_0_0"/>
          <p:cNvSpPr/>
          <p:nvPr/>
        </p:nvSpPr>
        <p:spPr>
          <a:xfrm>
            <a:off x="5178902" y="3139348"/>
            <a:ext cx="328200" cy="3225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7" name="Google Shape;1927;g3684c382f2c_0_0"/>
          <p:cNvSpPr/>
          <p:nvPr/>
        </p:nvSpPr>
        <p:spPr>
          <a:xfrm>
            <a:off x="5178902" y="3773688"/>
            <a:ext cx="328200" cy="3225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8" name="Google Shape;1928;g3684c382f2c_0_0"/>
          <p:cNvSpPr/>
          <p:nvPr/>
        </p:nvSpPr>
        <p:spPr>
          <a:xfrm>
            <a:off x="5178902" y="4222560"/>
            <a:ext cx="328200" cy="3225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9" name="Google Shape;1929;g3684c382f2c_0_0"/>
          <p:cNvSpPr/>
          <p:nvPr/>
        </p:nvSpPr>
        <p:spPr>
          <a:xfrm>
            <a:off x="2079902" y="2917375"/>
            <a:ext cx="2595900" cy="1359600"/>
          </a:xfrm>
          <a:prstGeom prst="rect">
            <a:avLst/>
          </a:prstGeom>
          <a:solidFill>
            <a:srgbClr val="1155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30" name="Google Shape;1930;g3684c382f2c_0_0"/>
          <p:cNvSpPr txBox="1"/>
          <p:nvPr/>
        </p:nvSpPr>
        <p:spPr>
          <a:xfrm>
            <a:off x="2753552" y="4806197"/>
            <a:ext cx="12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Entrance</a:t>
            </a:r>
            <a:endParaRPr sz="1600">
              <a:solidFill>
                <a:schemeClr val="dk1"/>
              </a:solidFill>
              <a:latin typeface="Calibri"/>
              <a:ea typeface="Calibri"/>
              <a:cs typeface="Calibri"/>
              <a:sym typeface="Calibri"/>
            </a:endParaRPr>
          </a:p>
        </p:txBody>
      </p:sp>
      <p:sp>
        <p:nvSpPr>
          <p:cNvPr id="1931" name="Google Shape;1931;g3684c382f2c_0_0"/>
          <p:cNvSpPr txBox="1"/>
          <p:nvPr/>
        </p:nvSpPr>
        <p:spPr>
          <a:xfrm>
            <a:off x="1514198" y="5066463"/>
            <a:ext cx="1248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Patient’s</a:t>
            </a:r>
            <a:endParaRPr sz="1600">
              <a:solidFill>
                <a:schemeClr val="dk1"/>
              </a:solidFill>
              <a:latin typeface="Calibri"/>
              <a:ea typeface="Calibri"/>
              <a:cs typeface="Calibri"/>
              <a:sym typeface="Calibri"/>
            </a:endParaRPr>
          </a:p>
          <a:p>
            <a:pPr indent="0" lvl="0" marL="0" rtl="0" algn="ctr">
              <a:spcBef>
                <a:spcPts val="0"/>
              </a:spcBef>
              <a:spcAft>
                <a:spcPts val="0"/>
              </a:spcAft>
              <a:buNone/>
            </a:pPr>
            <a:r>
              <a:rPr lang="it-IT" sz="1600">
                <a:solidFill>
                  <a:schemeClr val="dk1"/>
                </a:solidFill>
                <a:latin typeface="Calibri"/>
                <a:ea typeface="Calibri"/>
                <a:cs typeface="Calibri"/>
                <a:sym typeface="Calibri"/>
              </a:rPr>
              <a:t>Bathroom</a:t>
            </a:r>
            <a:endParaRPr sz="1600">
              <a:solidFill>
                <a:schemeClr val="dk1"/>
              </a:solidFill>
              <a:latin typeface="Calibri"/>
              <a:ea typeface="Calibri"/>
              <a:cs typeface="Calibri"/>
              <a:sym typeface="Calibri"/>
            </a:endParaRPr>
          </a:p>
        </p:txBody>
      </p:sp>
      <p:sp>
        <p:nvSpPr>
          <p:cNvPr id="1932" name="Google Shape;1932;g3684c382f2c_0_0"/>
          <p:cNvSpPr txBox="1"/>
          <p:nvPr/>
        </p:nvSpPr>
        <p:spPr>
          <a:xfrm>
            <a:off x="0" y="3135475"/>
            <a:ext cx="995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Waiting room for patients</a:t>
            </a:r>
            <a:endParaRPr sz="1600">
              <a:solidFill>
                <a:schemeClr val="dk1"/>
              </a:solidFill>
              <a:latin typeface="Calibri"/>
              <a:ea typeface="Calibri"/>
              <a:cs typeface="Calibri"/>
              <a:sym typeface="Calibri"/>
            </a:endParaRPr>
          </a:p>
        </p:txBody>
      </p:sp>
      <p:sp>
        <p:nvSpPr>
          <p:cNvPr id="1933" name="Google Shape;1933;g3684c382f2c_0_0"/>
          <p:cNvSpPr txBox="1"/>
          <p:nvPr/>
        </p:nvSpPr>
        <p:spPr>
          <a:xfrm>
            <a:off x="2695425" y="1462155"/>
            <a:ext cx="12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Clinics</a:t>
            </a:r>
            <a:endParaRPr sz="1600">
              <a:solidFill>
                <a:schemeClr val="dk1"/>
              </a:solidFill>
              <a:latin typeface="Calibri"/>
              <a:ea typeface="Calibri"/>
              <a:cs typeface="Calibri"/>
              <a:sym typeface="Calibri"/>
            </a:endParaRPr>
          </a:p>
        </p:txBody>
      </p:sp>
      <p:sp>
        <p:nvSpPr>
          <p:cNvPr id="1934" name="Google Shape;1934;g3684c382f2c_0_0"/>
          <p:cNvSpPr txBox="1"/>
          <p:nvPr/>
        </p:nvSpPr>
        <p:spPr>
          <a:xfrm>
            <a:off x="5521046" y="3366297"/>
            <a:ext cx="12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Receptions</a:t>
            </a:r>
            <a:endParaRPr sz="1600">
              <a:solidFill>
                <a:schemeClr val="dk1"/>
              </a:solidFill>
              <a:latin typeface="Calibri"/>
              <a:ea typeface="Calibri"/>
              <a:cs typeface="Calibri"/>
              <a:sym typeface="Calibri"/>
            </a:endParaRPr>
          </a:p>
        </p:txBody>
      </p:sp>
      <p:sp>
        <p:nvSpPr>
          <p:cNvPr id="1935" name="Google Shape;1935;g3684c382f2c_0_0"/>
          <p:cNvSpPr/>
          <p:nvPr/>
        </p:nvSpPr>
        <p:spPr>
          <a:xfrm>
            <a:off x="1576802" y="2447388"/>
            <a:ext cx="503100" cy="22995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36" name="Google Shape;1936;g3684c382f2c_0_0"/>
          <p:cNvSpPr/>
          <p:nvPr/>
        </p:nvSpPr>
        <p:spPr>
          <a:xfrm>
            <a:off x="2079902" y="2447400"/>
            <a:ext cx="3099000" cy="4617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37" name="Google Shape;1937;g3684c382f2c_0_0"/>
          <p:cNvSpPr/>
          <p:nvPr/>
        </p:nvSpPr>
        <p:spPr>
          <a:xfrm>
            <a:off x="4675802" y="2909088"/>
            <a:ext cx="503100" cy="18378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38" name="Google Shape;1938;g3684c382f2c_0_0"/>
          <p:cNvSpPr/>
          <p:nvPr/>
        </p:nvSpPr>
        <p:spPr>
          <a:xfrm>
            <a:off x="2079902" y="4281150"/>
            <a:ext cx="2595900" cy="4617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39" name="Google Shape;1939;g3684c382f2c_0_0"/>
          <p:cNvSpPr txBox="1"/>
          <p:nvPr/>
        </p:nvSpPr>
        <p:spPr>
          <a:xfrm>
            <a:off x="2760048" y="4297886"/>
            <a:ext cx="12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Corridor</a:t>
            </a:r>
            <a:endParaRPr sz="1600">
              <a:solidFill>
                <a:schemeClr val="dk1"/>
              </a:solidFill>
              <a:latin typeface="Calibri"/>
              <a:ea typeface="Calibri"/>
              <a:cs typeface="Calibri"/>
              <a:sym typeface="Calibri"/>
            </a:endParaRPr>
          </a:p>
        </p:txBody>
      </p:sp>
      <p:cxnSp>
        <p:nvCxnSpPr>
          <p:cNvPr id="1940" name="Google Shape;1940;g3684c382f2c_0_0"/>
          <p:cNvCxnSpPr/>
          <p:nvPr/>
        </p:nvCxnSpPr>
        <p:spPr>
          <a:xfrm>
            <a:off x="1522052" y="354558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41" name="Google Shape;1941;g3684c382f2c_0_0"/>
          <p:cNvCxnSpPr/>
          <p:nvPr/>
        </p:nvCxnSpPr>
        <p:spPr>
          <a:xfrm>
            <a:off x="1522052" y="367108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42" name="Google Shape;1942;g3684c382f2c_0_0"/>
          <p:cNvCxnSpPr/>
          <p:nvPr/>
        </p:nvCxnSpPr>
        <p:spPr>
          <a:xfrm rot="-5400000">
            <a:off x="2034802" y="4751830"/>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43" name="Google Shape;1943;g3684c382f2c_0_0"/>
          <p:cNvCxnSpPr/>
          <p:nvPr/>
        </p:nvCxnSpPr>
        <p:spPr>
          <a:xfrm rot="-5400000">
            <a:off x="2160302" y="4751830"/>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44" name="Google Shape;1944;g3684c382f2c_0_0"/>
          <p:cNvCxnSpPr/>
          <p:nvPr/>
        </p:nvCxnSpPr>
        <p:spPr>
          <a:xfrm>
            <a:off x="5130577" y="280343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45" name="Google Shape;1945;g3684c382f2c_0_0"/>
          <p:cNvCxnSpPr/>
          <p:nvPr/>
        </p:nvCxnSpPr>
        <p:spPr>
          <a:xfrm>
            <a:off x="5130577" y="292893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46" name="Google Shape;1946;g3684c382f2c_0_0"/>
          <p:cNvCxnSpPr/>
          <p:nvPr/>
        </p:nvCxnSpPr>
        <p:spPr>
          <a:xfrm>
            <a:off x="5127152" y="322581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47" name="Google Shape;1947;g3684c382f2c_0_0"/>
          <p:cNvCxnSpPr/>
          <p:nvPr/>
        </p:nvCxnSpPr>
        <p:spPr>
          <a:xfrm>
            <a:off x="5127152" y="335131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48" name="Google Shape;1948;g3684c382f2c_0_0"/>
          <p:cNvCxnSpPr/>
          <p:nvPr/>
        </p:nvCxnSpPr>
        <p:spPr>
          <a:xfrm>
            <a:off x="5130589" y="387219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49" name="Google Shape;1949;g3684c382f2c_0_0"/>
          <p:cNvCxnSpPr/>
          <p:nvPr/>
        </p:nvCxnSpPr>
        <p:spPr>
          <a:xfrm>
            <a:off x="5130589" y="399769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50" name="Google Shape;1950;g3684c382f2c_0_0"/>
          <p:cNvCxnSpPr/>
          <p:nvPr/>
        </p:nvCxnSpPr>
        <p:spPr>
          <a:xfrm>
            <a:off x="5127152" y="432106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51" name="Google Shape;1951;g3684c382f2c_0_0"/>
          <p:cNvCxnSpPr/>
          <p:nvPr/>
        </p:nvCxnSpPr>
        <p:spPr>
          <a:xfrm>
            <a:off x="5127152" y="444656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52" name="Google Shape;1952;g3684c382f2c_0_0"/>
          <p:cNvCxnSpPr/>
          <p:nvPr/>
        </p:nvCxnSpPr>
        <p:spPr>
          <a:xfrm rot="5400000">
            <a:off x="3387352" y="475314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53" name="Google Shape;1953;g3684c382f2c_0_0"/>
          <p:cNvCxnSpPr/>
          <p:nvPr/>
        </p:nvCxnSpPr>
        <p:spPr>
          <a:xfrm rot="5400000">
            <a:off x="3261852" y="475314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54" name="Google Shape;1954;g3684c382f2c_0_0"/>
          <p:cNvCxnSpPr/>
          <p:nvPr/>
        </p:nvCxnSpPr>
        <p:spPr>
          <a:xfrm rot="5400000">
            <a:off x="2936827" y="2439810"/>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55" name="Google Shape;1955;g3684c382f2c_0_0"/>
          <p:cNvCxnSpPr/>
          <p:nvPr/>
        </p:nvCxnSpPr>
        <p:spPr>
          <a:xfrm rot="5400000">
            <a:off x="2811327" y="2439810"/>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56" name="Google Shape;1956;g3684c382f2c_0_0"/>
          <p:cNvCxnSpPr/>
          <p:nvPr/>
        </p:nvCxnSpPr>
        <p:spPr>
          <a:xfrm rot="5400000">
            <a:off x="2160302" y="2439810"/>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57" name="Google Shape;1957;g3684c382f2c_0_0"/>
          <p:cNvCxnSpPr/>
          <p:nvPr/>
        </p:nvCxnSpPr>
        <p:spPr>
          <a:xfrm rot="5400000">
            <a:off x="2034802" y="2439810"/>
            <a:ext cx="106500" cy="0"/>
          </a:xfrm>
          <a:prstGeom prst="straightConnector1">
            <a:avLst/>
          </a:prstGeom>
          <a:noFill/>
          <a:ln cap="flat" cmpd="sng" w="38100">
            <a:solidFill>
              <a:schemeClr val="dk1"/>
            </a:solidFill>
            <a:prstDash val="solid"/>
            <a:round/>
            <a:headEnd len="med" w="med" type="none"/>
            <a:tailEnd len="med" w="med" type="none"/>
          </a:ln>
        </p:spPr>
      </p:cxnSp>
      <p:sp>
        <p:nvSpPr>
          <p:cNvPr id="1958" name="Google Shape;1958;g3684c382f2c_0_0"/>
          <p:cNvSpPr txBox="1"/>
          <p:nvPr/>
        </p:nvSpPr>
        <p:spPr>
          <a:xfrm>
            <a:off x="2943979" y="3256575"/>
            <a:ext cx="919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lt1"/>
                </a:solidFill>
                <a:latin typeface="Calibri"/>
                <a:ea typeface="Calibri"/>
                <a:cs typeface="Calibri"/>
                <a:sym typeface="Calibri"/>
              </a:rPr>
              <a:t>Useless room</a:t>
            </a:r>
            <a:endParaRPr sz="1600">
              <a:solidFill>
                <a:schemeClr val="lt1"/>
              </a:solidFill>
              <a:latin typeface="Calibri"/>
              <a:ea typeface="Calibri"/>
              <a:cs typeface="Calibri"/>
              <a:sym typeface="Calibri"/>
            </a:endParaRPr>
          </a:p>
        </p:txBody>
      </p:sp>
      <p:sp>
        <p:nvSpPr>
          <p:cNvPr id="1959" name="Google Shape;1959;g3684c382f2c_0_0"/>
          <p:cNvSpPr/>
          <p:nvPr/>
        </p:nvSpPr>
        <p:spPr>
          <a:xfrm>
            <a:off x="3412525" y="1926551"/>
            <a:ext cx="589200" cy="524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60" name="Google Shape;1960;g3684c382f2c_0_0"/>
          <p:cNvSpPr/>
          <p:nvPr/>
        </p:nvSpPr>
        <p:spPr>
          <a:xfrm>
            <a:off x="4189050" y="1926551"/>
            <a:ext cx="589200" cy="524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961" name="Google Shape;1961;g3684c382f2c_0_0"/>
          <p:cNvCxnSpPr/>
          <p:nvPr/>
        </p:nvCxnSpPr>
        <p:spPr>
          <a:xfrm rot="5400000">
            <a:off x="4493163" y="2443674"/>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62" name="Google Shape;1962;g3684c382f2c_0_0"/>
          <p:cNvCxnSpPr/>
          <p:nvPr/>
        </p:nvCxnSpPr>
        <p:spPr>
          <a:xfrm rot="5400000">
            <a:off x="4367663" y="2443674"/>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63" name="Google Shape;1963;g3684c382f2c_0_0"/>
          <p:cNvCxnSpPr/>
          <p:nvPr/>
        </p:nvCxnSpPr>
        <p:spPr>
          <a:xfrm rot="5400000">
            <a:off x="3716638" y="2443674"/>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64" name="Google Shape;1964;g3684c382f2c_0_0"/>
          <p:cNvCxnSpPr/>
          <p:nvPr/>
        </p:nvCxnSpPr>
        <p:spPr>
          <a:xfrm rot="5400000">
            <a:off x="3591138" y="2443674"/>
            <a:ext cx="106500" cy="0"/>
          </a:xfrm>
          <a:prstGeom prst="straightConnector1">
            <a:avLst/>
          </a:prstGeom>
          <a:noFill/>
          <a:ln cap="flat" cmpd="sng" w="38100">
            <a:solidFill>
              <a:schemeClr val="dk1"/>
            </a:solidFill>
            <a:prstDash val="solid"/>
            <a:round/>
            <a:headEnd len="med" w="med" type="none"/>
            <a:tailEnd len="med" w="med" type="none"/>
          </a:ln>
        </p:spPr>
      </p:cxnSp>
      <p:sp>
        <p:nvSpPr>
          <p:cNvPr id="1965" name="Google Shape;1965;g3684c382f2c_0_0"/>
          <p:cNvSpPr/>
          <p:nvPr/>
        </p:nvSpPr>
        <p:spPr>
          <a:xfrm rot="-5400000">
            <a:off x="4443427" y="4619848"/>
            <a:ext cx="328200" cy="589200"/>
          </a:xfrm>
          <a:prstGeom prst="rect">
            <a:avLst/>
          </a:prstGeom>
          <a:solidFill>
            <a:srgbClr val="6666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966" name="Google Shape;1966;g3684c382f2c_0_0"/>
          <p:cNvCxnSpPr/>
          <p:nvPr/>
        </p:nvCxnSpPr>
        <p:spPr>
          <a:xfrm rot="-5400000">
            <a:off x="4491527" y="4751848"/>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967" name="Google Shape;1967;g3684c382f2c_0_0"/>
          <p:cNvCxnSpPr/>
          <p:nvPr/>
        </p:nvCxnSpPr>
        <p:spPr>
          <a:xfrm rot="-5400000">
            <a:off x="4617027" y="4751848"/>
            <a:ext cx="106500" cy="0"/>
          </a:xfrm>
          <a:prstGeom prst="straightConnector1">
            <a:avLst/>
          </a:prstGeom>
          <a:noFill/>
          <a:ln cap="flat" cmpd="sng" w="38100">
            <a:solidFill>
              <a:schemeClr val="dk1"/>
            </a:solidFill>
            <a:prstDash val="solid"/>
            <a:round/>
            <a:headEnd len="med" w="med" type="none"/>
            <a:tailEnd len="med" w="med" type="none"/>
          </a:ln>
        </p:spPr>
      </p:cxnSp>
      <p:sp>
        <p:nvSpPr>
          <p:cNvPr id="1968" name="Google Shape;1968;g3684c382f2c_0_0"/>
          <p:cNvSpPr txBox="1"/>
          <p:nvPr/>
        </p:nvSpPr>
        <p:spPr>
          <a:xfrm>
            <a:off x="3983227" y="5066463"/>
            <a:ext cx="1248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Personnel’s</a:t>
            </a:r>
            <a:endParaRPr sz="1600">
              <a:solidFill>
                <a:schemeClr val="dk1"/>
              </a:solidFill>
              <a:latin typeface="Calibri"/>
              <a:ea typeface="Calibri"/>
              <a:cs typeface="Calibri"/>
              <a:sym typeface="Calibri"/>
            </a:endParaRPr>
          </a:p>
          <a:p>
            <a:pPr indent="0" lvl="0" marL="0" rtl="0" algn="ctr">
              <a:spcBef>
                <a:spcPts val="0"/>
              </a:spcBef>
              <a:spcAft>
                <a:spcPts val="0"/>
              </a:spcAft>
              <a:buNone/>
            </a:pPr>
            <a:r>
              <a:rPr lang="it-IT" sz="1600">
                <a:solidFill>
                  <a:schemeClr val="dk1"/>
                </a:solidFill>
                <a:latin typeface="Calibri"/>
                <a:ea typeface="Calibri"/>
                <a:cs typeface="Calibri"/>
                <a:sym typeface="Calibri"/>
              </a:rPr>
              <a:t>Bathroom</a:t>
            </a:r>
            <a:endParaRPr sz="1600">
              <a:solidFill>
                <a:schemeClr val="dk1"/>
              </a:solidFill>
              <a:latin typeface="Calibri"/>
              <a:ea typeface="Calibri"/>
              <a:cs typeface="Calibri"/>
              <a:sym typeface="Calibri"/>
            </a:endParaRPr>
          </a:p>
        </p:txBody>
      </p:sp>
      <p:grpSp>
        <p:nvGrpSpPr>
          <p:cNvPr id="1969" name="Google Shape;1969;g3684c382f2c_0_0"/>
          <p:cNvGrpSpPr/>
          <p:nvPr/>
        </p:nvGrpSpPr>
        <p:grpSpPr>
          <a:xfrm>
            <a:off x="8606110" y="3773708"/>
            <a:ext cx="3454483" cy="2269770"/>
            <a:chOff x="5637123" y="1901713"/>
            <a:chExt cx="5691076" cy="3825025"/>
          </a:xfrm>
        </p:grpSpPr>
        <p:pic>
          <p:nvPicPr>
            <p:cNvPr id="1970" name="Google Shape;1970;g3684c382f2c_0_0"/>
            <p:cNvPicPr preferRelativeResize="0"/>
            <p:nvPr/>
          </p:nvPicPr>
          <p:blipFill>
            <a:blip r:embed="rId4">
              <a:alphaModFix/>
            </a:blip>
            <a:stretch>
              <a:fillRect/>
            </a:stretch>
          </p:blipFill>
          <p:spPr>
            <a:xfrm>
              <a:off x="5637123" y="1901713"/>
              <a:ext cx="5691076" cy="3825025"/>
            </a:xfrm>
            <a:prstGeom prst="rect">
              <a:avLst/>
            </a:prstGeom>
            <a:noFill/>
            <a:ln>
              <a:noFill/>
            </a:ln>
          </p:spPr>
        </p:pic>
        <p:pic>
          <p:nvPicPr>
            <p:cNvPr id="1971" name="Google Shape;1971;g3684c382f2c_0_0"/>
            <p:cNvPicPr preferRelativeResize="0"/>
            <p:nvPr/>
          </p:nvPicPr>
          <p:blipFill>
            <a:blip r:embed="rId5">
              <a:alphaModFix/>
            </a:blip>
            <a:stretch>
              <a:fillRect/>
            </a:stretch>
          </p:blipFill>
          <p:spPr>
            <a:xfrm>
              <a:off x="8283107" y="2670762"/>
              <a:ext cx="2306299" cy="2306299"/>
            </a:xfrm>
            <a:prstGeom prst="rect">
              <a:avLst/>
            </a:prstGeom>
            <a:noFill/>
            <a:ln>
              <a:noFill/>
            </a:ln>
          </p:spPr>
        </p:pic>
      </p:grpSp>
      <p:sp>
        <p:nvSpPr>
          <p:cNvPr id="1972" name="Google Shape;1972;g3684c382f2c_0_0"/>
          <p:cNvSpPr txBox="1"/>
          <p:nvPr/>
        </p:nvSpPr>
        <p:spPr>
          <a:xfrm>
            <a:off x="8808900" y="5755250"/>
            <a:ext cx="304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200" u="sng">
                <a:solidFill>
                  <a:schemeClr val="hlink"/>
                </a:solidFill>
                <a:latin typeface="Calibri"/>
                <a:ea typeface="Calibri"/>
                <a:cs typeface="Calibri"/>
                <a:sym typeface="Calibri"/>
                <a:hlinkClick r:id="rId6"/>
              </a:rPr>
              <a:t>http://github.com/qBioTurin/IEEEICHI2025</a:t>
            </a:r>
            <a:r>
              <a:rPr lang="it-IT"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1973" name="Google Shape;1973;g3684c382f2c_0_0"/>
          <p:cNvPicPr preferRelativeResize="0"/>
          <p:nvPr/>
        </p:nvPicPr>
        <p:blipFill rotWithShape="1">
          <a:blip r:embed="rId7">
            <a:alphaModFix/>
          </a:blip>
          <a:srcRect b="43534" l="0" r="0" t="0"/>
          <a:stretch/>
        </p:blipFill>
        <p:spPr>
          <a:xfrm rot="-5400000">
            <a:off x="6423475" y="3049300"/>
            <a:ext cx="1940500" cy="1095750"/>
          </a:xfrm>
          <a:prstGeom prst="rect">
            <a:avLst/>
          </a:prstGeom>
          <a:noFill/>
          <a:ln>
            <a:noFill/>
          </a:ln>
        </p:spPr>
      </p:pic>
      <p:pic>
        <p:nvPicPr>
          <p:cNvPr id="1974" name="Google Shape;1974;g3684c382f2c_0_0"/>
          <p:cNvPicPr preferRelativeResize="0"/>
          <p:nvPr/>
        </p:nvPicPr>
        <p:blipFill rotWithShape="1">
          <a:blip r:embed="rId7">
            <a:alphaModFix/>
          </a:blip>
          <a:srcRect b="0" l="0" r="0" t="56597"/>
          <a:stretch/>
        </p:blipFill>
        <p:spPr>
          <a:xfrm>
            <a:off x="8017812" y="3174025"/>
            <a:ext cx="1940500" cy="8422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pic>
        <p:nvPicPr>
          <p:cNvPr id="1979" name="Google Shape;1979;g35e9fec77d8_0_16"/>
          <p:cNvPicPr preferRelativeResize="0"/>
          <p:nvPr/>
        </p:nvPicPr>
        <p:blipFill rotWithShape="1">
          <a:blip r:embed="rId3">
            <a:alphaModFix/>
          </a:blip>
          <a:srcRect b="24562" l="79731" r="0" t="0"/>
          <a:stretch/>
        </p:blipFill>
        <p:spPr>
          <a:xfrm>
            <a:off x="7064150" y="3015340"/>
            <a:ext cx="1864424" cy="1951300"/>
          </a:xfrm>
          <a:prstGeom prst="rect">
            <a:avLst/>
          </a:prstGeom>
          <a:noFill/>
          <a:ln>
            <a:noFill/>
          </a:ln>
        </p:spPr>
      </p:pic>
      <p:sp>
        <p:nvSpPr>
          <p:cNvPr id="1980" name="Google Shape;1980;g35e9fec77d8_0_16"/>
          <p:cNvSpPr txBox="1"/>
          <p:nvPr/>
        </p:nvSpPr>
        <p:spPr>
          <a:xfrm>
            <a:off x="997350" y="2367970"/>
            <a:ext cx="101973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it-IT" sz="4000">
                <a:solidFill>
                  <a:schemeClr val="dk1"/>
                </a:solidFill>
                <a:latin typeface="Calibri"/>
                <a:ea typeface="Calibri"/>
                <a:cs typeface="Calibri"/>
                <a:sym typeface="Calibri"/>
              </a:rPr>
              <a:t>From macro- to m</a:t>
            </a:r>
            <a:r>
              <a:rPr lang="it-IT" sz="4000">
                <a:solidFill>
                  <a:schemeClr val="dk1"/>
                </a:solidFill>
                <a:latin typeface="Calibri"/>
                <a:ea typeface="Calibri"/>
                <a:cs typeface="Calibri"/>
                <a:sym typeface="Calibri"/>
              </a:rPr>
              <a:t>icro-level models</a:t>
            </a:r>
            <a:endParaRPr sz="4000">
              <a:solidFill>
                <a:schemeClr val="dk1"/>
              </a:solidFill>
              <a:latin typeface="Calibri"/>
              <a:ea typeface="Calibri"/>
              <a:cs typeface="Calibri"/>
              <a:sym typeface="Calibri"/>
            </a:endParaRPr>
          </a:p>
        </p:txBody>
      </p:sp>
      <p:pic>
        <p:nvPicPr>
          <p:cNvPr id="1981" name="Google Shape;1981;g35e9fec77d8_0_16"/>
          <p:cNvPicPr preferRelativeResize="0"/>
          <p:nvPr/>
        </p:nvPicPr>
        <p:blipFill rotWithShape="1">
          <a:blip r:embed="rId3">
            <a:alphaModFix/>
          </a:blip>
          <a:srcRect b="45464" l="0" r="81137" t="15589"/>
          <a:stretch/>
        </p:blipFill>
        <p:spPr>
          <a:xfrm>
            <a:off x="3263425" y="3346402"/>
            <a:ext cx="2220425" cy="1289175"/>
          </a:xfrm>
          <a:prstGeom prst="rect">
            <a:avLst/>
          </a:prstGeom>
          <a:noFill/>
          <a:ln>
            <a:noFill/>
          </a:ln>
        </p:spPr>
      </p:pic>
      <p:cxnSp>
        <p:nvCxnSpPr>
          <p:cNvPr id="1982" name="Google Shape;1982;g35e9fec77d8_0_16"/>
          <p:cNvCxnSpPr>
            <a:stCxn id="1981" idx="3"/>
            <a:endCxn id="1979" idx="1"/>
          </p:cNvCxnSpPr>
          <p:nvPr/>
        </p:nvCxnSpPr>
        <p:spPr>
          <a:xfrm>
            <a:off x="5483850" y="3990990"/>
            <a:ext cx="1580400" cy="0"/>
          </a:xfrm>
          <a:prstGeom prst="straightConnector1">
            <a:avLst/>
          </a:prstGeom>
          <a:noFill/>
          <a:ln cap="flat" cmpd="sng" w="76200">
            <a:solidFill>
              <a:schemeClr val="dk1"/>
            </a:solidFill>
            <a:prstDash val="solid"/>
            <a:round/>
            <a:headEnd len="med" w="med" type="none"/>
            <a:tailEnd len="med" w="med" type="triangle"/>
          </a:ln>
        </p:spPr>
      </p:cxnSp>
      <p:sp>
        <p:nvSpPr>
          <p:cNvPr id="1983" name="Google Shape;1983;g35e9fec77d8_0_16"/>
          <p:cNvSpPr/>
          <p:nvPr/>
        </p:nvSpPr>
        <p:spPr>
          <a:xfrm rot="10800000">
            <a:off x="703919" y="2150512"/>
            <a:ext cx="1461350"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sp>
        <p:nvSpPr>
          <p:cNvPr id="1984" name="Google Shape;1984;g35e9fec77d8_0_16"/>
          <p:cNvSpPr/>
          <p:nvPr/>
        </p:nvSpPr>
        <p:spPr>
          <a:xfrm rot="59">
            <a:off x="10258272" y="2964035"/>
            <a:ext cx="1461375"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g35c91957716_6_33"/>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990" name="Google Shape;1990;g35c91957716_6_33"/>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From macro to micro-level models</a:t>
            </a:r>
            <a:endParaRPr/>
          </a:p>
        </p:txBody>
      </p:sp>
      <p:pic>
        <p:nvPicPr>
          <p:cNvPr id="1991" name="Google Shape;1991;g35c91957716_6_33" title="calabria.png"/>
          <p:cNvPicPr preferRelativeResize="0"/>
          <p:nvPr/>
        </p:nvPicPr>
        <p:blipFill rotWithShape="1">
          <a:blip r:embed="rId3">
            <a:alphaModFix/>
          </a:blip>
          <a:srcRect b="0" l="0" r="0" t="0"/>
          <a:stretch/>
        </p:blipFill>
        <p:spPr>
          <a:xfrm>
            <a:off x="128700" y="1220363"/>
            <a:ext cx="11934602" cy="4417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5ee19ee265_0_16"/>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223" name="Google Shape;223;g35ee19ee265_0_16"/>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Different modelling approaches</a:t>
            </a:r>
            <a:endParaRPr/>
          </a:p>
        </p:txBody>
      </p:sp>
      <p:pic>
        <p:nvPicPr>
          <p:cNvPr id="224" name="Google Shape;224;g35ee19ee265_0_16"/>
          <p:cNvPicPr preferRelativeResize="0"/>
          <p:nvPr/>
        </p:nvPicPr>
        <p:blipFill>
          <a:blip r:embed="rId3">
            <a:alphaModFix/>
          </a:blip>
          <a:stretch>
            <a:fillRect/>
          </a:stretch>
        </p:blipFill>
        <p:spPr>
          <a:xfrm>
            <a:off x="2262650" y="888652"/>
            <a:ext cx="7666700" cy="2155825"/>
          </a:xfrm>
          <a:prstGeom prst="rect">
            <a:avLst/>
          </a:prstGeom>
          <a:noFill/>
          <a:ln>
            <a:noFill/>
          </a:ln>
        </p:spPr>
      </p:pic>
      <p:sp>
        <p:nvSpPr>
          <p:cNvPr id="225" name="Google Shape;225;g35ee19ee265_0_16"/>
          <p:cNvSpPr txBox="1"/>
          <p:nvPr/>
        </p:nvSpPr>
        <p:spPr>
          <a:xfrm>
            <a:off x="303450" y="3152227"/>
            <a:ext cx="11585100" cy="763500"/>
          </a:xfrm>
          <a:prstGeom prst="rect">
            <a:avLst/>
          </a:prstGeom>
          <a:no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IT" sz="1800">
                <a:solidFill>
                  <a:schemeClr val="dk1"/>
                </a:solidFill>
                <a:latin typeface="Calibri"/>
                <a:ea typeface="Calibri"/>
                <a:cs typeface="Calibri"/>
                <a:sym typeface="Calibri"/>
              </a:rPr>
              <a:t>Contact network models</a:t>
            </a:r>
            <a:r>
              <a:rPr lang="it-IT" sz="1800">
                <a:solidFill>
                  <a:schemeClr val="dk1"/>
                </a:solidFill>
                <a:latin typeface="Calibri"/>
                <a:ea typeface="Calibri"/>
                <a:cs typeface="Calibri"/>
                <a:sym typeface="Calibri"/>
              </a:rPr>
              <a:t>: represent the population as a network, where nodes represent individuals, and edges represent the interactions or connections between them.</a:t>
            </a:r>
            <a:endParaRPr sz="1800">
              <a:solidFill>
                <a:schemeClr val="dk1"/>
              </a:solidFill>
              <a:latin typeface="Calibri"/>
              <a:ea typeface="Calibri"/>
              <a:cs typeface="Calibri"/>
              <a:sym typeface="Calibri"/>
            </a:endParaRPr>
          </a:p>
        </p:txBody>
      </p:sp>
      <p:sp>
        <p:nvSpPr>
          <p:cNvPr id="226" name="Google Shape;226;g35ee19ee265_0_16"/>
          <p:cNvSpPr/>
          <p:nvPr/>
        </p:nvSpPr>
        <p:spPr>
          <a:xfrm>
            <a:off x="5486800" y="933613"/>
            <a:ext cx="1292400" cy="2174700"/>
          </a:xfrm>
          <a:prstGeom prst="rect">
            <a:avLst/>
          </a:prstGeom>
          <a:no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7" name="Google Shape;227;g35ee19ee265_0_16"/>
          <p:cNvSpPr/>
          <p:nvPr/>
        </p:nvSpPr>
        <p:spPr>
          <a:xfrm flipH="1">
            <a:off x="4819450" y="2721625"/>
            <a:ext cx="779400" cy="386700"/>
          </a:xfrm>
          <a:prstGeom prst="curvedDownArrow">
            <a:avLst>
              <a:gd fmla="val 32199" name="adj1"/>
              <a:gd fmla="val 47419" name="adj2"/>
              <a:gd fmla="val 25000" name="adj3"/>
            </a:avLst>
          </a:prstGeom>
          <a:solidFill>
            <a:srgbClr val="FCE5CD"/>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8" name="Google Shape;228;g35ee19ee265_0_16"/>
          <p:cNvSpPr txBox="1"/>
          <p:nvPr/>
        </p:nvSpPr>
        <p:spPr>
          <a:xfrm>
            <a:off x="303450" y="3972425"/>
            <a:ext cx="6021300" cy="25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it-IT" sz="1800">
                <a:solidFill>
                  <a:schemeClr val="dk1"/>
                </a:solidFill>
                <a:latin typeface="Calibri"/>
                <a:ea typeface="Calibri"/>
                <a:cs typeface="Calibri"/>
                <a:sym typeface="Calibri"/>
              </a:rPr>
              <a:t>Real-World Use Case:</a:t>
            </a:r>
            <a:r>
              <a:rPr lang="it-IT" sz="1800">
                <a:solidFill>
                  <a:schemeClr val="dk1"/>
                </a:solidFill>
                <a:latin typeface="Calibri"/>
                <a:ea typeface="Calibri"/>
                <a:cs typeface="Calibri"/>
                <a:sym typeface="Calibri"/>
              </a:rPr>
              <a:t> </a:t>
            </a:r>
            <a:r>
              <a:rPr i="1" lang="it-IT" sz="1800">
                <a:solidFill>
                  <a:schemeClr val="dk1"/>
                </a:solidFill>
                <a:latin typeface="Calibri"/>
                <a:ea typeface="Calibri"/>
                <a:cs typeface="Calibri"/>
                <a:sym typeface="Calibri"/>
              </a:rPr>
              <a:t>Identifying and managing super-spreader events. </a:t>
            </a:r>
            <a:r>
              <a:rPr lang="it-IT" sz="1800">
                <a:solidFill>
                  <a:schemeClr val="dk1"/>
                </a:solidFill>
                <a:latin typeface="Calibri"/>
                <a:ea typeface="Calibri"/>
                <a:cs typeface="Calibri"/>
                <a:sym typeface="Calibri"/>
              </a:rPr>
              <a:t>The model identifies individuals with many connections (hubs) who could become super-spreaders. It helps simulate:</a:t>
            </a:r>
            <a:endParaRPr sz="1800">
              <a:solidFill>
                <a:schemeClr val="dk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What happens if these hubs isolate?</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How fast the outbreak could spread through friend networks</a:t>
            </a:r>
            <a:endParaRPr b="1" sz="1800">
              <a:solidFill>
                <a:schemeClr val="dk1"/>
              </a:solidFill>
              <a:latin typeface="Calibri"/>
              <a:ea typeface="Calibri"/>
              <a:cs typeface="Calibri"/>
              <a:sym typeface="Calibri"/>
            </a:endParaRPr>
          </a:p>
        </p:txBody>
      </p:sp>
      <p:sp>
        <p:nvSpPr>
          <p:cNvPr id="229" name="Google Shape;229;g35ee19ee265_0_16"/>
          <p:cNvSpPr txBox="1"/>
          <p:nvPr/>
        </p:nvSpPr>
        <p:spPr>
          <a:xfrm>
            <a:off x="6628200" y="4230473"/>
            <a:ext cx="5563800" cy="18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it-IT" sz="1800">
                <a:solidFill>
                  <a:schemeClr val="dk1"/>
                </a:solidFill>
                <a:latin typeface="Calibri"/>
                <a:ea typeface="Calibri"/>
                <a:cs typeface="Calibri"/>
                <a:sym typeface="Calibri"/>
              </a:rPr>
              <a:t>Model Type:</a:t>
            </a:r>
            <a:endParaRPr b="1" sz="1800">
              <a:solidFill>
                <a:schemeClr val="dk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Graph-based models </a:t>
            </a:r>
            <a:endParaRPr sz="1800">
              <a:solidFill>
                <a:schemeClr val="dk1"/>
              </a:solidFill>
              <a:latin typeface="Calibri"/>
              <a:ea typeface="Calibri"/>
              <a:cs typeface="Calibri"/>
              <a:sym typeface="Calibri"/>
            </a:endParaRPr>
          </a:p>
          <a:p>
            <a:pPr indent="0" lvl="0" marL="457200" rtl="0" algn="l">
              <a:lnSpc>
                <a:spcPct val="115000"/>
              </a:lnSpc>
              <a:spcBef>
                <a:spcPts val="1200"/>
              </a:spcBef>
              <a:spcAft>
                <a:spcPts val="0"/>
              </a:spcAft>
              <a:buNone/>
            </a:pPr>
            <a:r>
              <a:rPr lang="it-IT" sz="1800">
                <a:solidFill>
                  <a:schemeClr val="dk1"/>
                </a:solidFill>
                <a:latin typeface="Calibri"/>
                <a:ea typeface="Calibri"/>
                <a:cs typeface="Calibri"/>
                <a:sym typeface="Calibri"/>
              </a:rPr>
              <a:t>(nodes = individuals, edges = interactions)</a:t>
            </a:r>
            <a:endParaRPr sz="1800">
              <a:solidFill>
                <a:schemeClr val="dk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Network epidemiology</a:t>
            </a:r>
            <a:endParaRPr b="1" sz="1800">
              <a:solidFill>
                <a:schemeClr val="dk1"/>
              </a:solidFill>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pic>
        <p:nvPicPr>
          <p:cNvPr id="1996" name="Google Shape;1996;g3610249b1b4_9_51"/>
          <p:cNvPicPr preferRelativeResize="0"/>
          <p:nvPr/>
        </p:nvPicPr>
        <p:blipFill rotWithShape="1">
          <a:blip r:embed="rId3">
            <a:alphaModFix/>
          </a:blip>
          <a:srcRect b="43534" l="0" r="0" t="0"/>
          <a:stretch/>
        </p:blipFill>
        <p:spPr>
          <a:xfrm rot="5400000">
            <a:off x="4803613" y="4588549"/>
            <a:ext cx="1745999" cy="986400"/>
          </a:xfrm>
          <a:prstGeom prst="rect">
            <a:avLst/>
          </a:prstGeom>
          <a:noFill/>
          <a:ln>
            <a:noFill/>
          </a:ln>
        </p:spPr>
      </p:pic>
      <p:sp>
        <p:nvSpPr>
          <p:cNvPr id="1997" name="Google Shape;1997;g3610249b1b4_9_51"/>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pic>
        <p:nvPicPr>
          <p:cNvPr id="1998" name="Google Shape;1998;g3610249b1b4_9_51"/>
          <p:cNvPicPr preferRelativeResize="0"/>
          <p:nvPr/>
        </p:nvPicPr>
        <p:blipFill rotWithShape="1">
          <a:blip r:embed="rId4">
            <a:alphaModFix/>
          </a:blip>
          <a:srcRect b="0" l="0" r="0" t="0"/>
          <a:stretch/>
        </p:blipFill>
        <p:spPr>
          <a:xfrm>
            <a:off x="8477298" y="244400"/>
            <a:ext cx="540000" cy="540000"/>
          </a:xfrm>
          <a:prstGeom prst="rect">
            <a:avLst/>
          </a:prstGeom>
          <a:noFill/>
          <a:ln>
            <a:noFill/>
          </a:ln>
        </p:spPr>
      </p:pic>
      <p:sp>
        <p:nvSpPr>
          <p:cNvPr id="1999" name="Google Shape;1999;g3610249b1b4_9_51"/>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From macro to micro-level models</a:t>
            </a:r>
            <a:endParaRPr/>
          </a:p>
        </p:txBody>
      </p:sp>
      <p:pic>
        <p:nvPicPr>
          <p:cNvPr id="2000" name="Google Shape;2000;g3610249b1b4_9_51"/>
          <p:cNvPicPr preferRelativeResize="0"/>
          <p:nvPr/>
        </p:nvPicPr>
        <p:blipFill rotWithShape="1">
          <a:blip r:embed="rId5">
            <a:alphaModFix/>
          </a:blip>
          <a:srcRect b="0" l="0" r="1719" t="0"/>
          <a:stretch/>
        </p:blipFill>
        <p:spPr>
          <a:xfrm>
            <a:off x="739050" y="1989550"/>
            <a:ext cx="2455200" cy="1238700"/>
          </a:xfrm>
          <a:prstGeom prst="rect">
            <a:avLst/>
          </a:prstGeom>
          <a:noFill/>
          <a:ln>
            <a:noFill/>
          </a:ln>
        </p:spPr>
      </p:pic>
      <p:pic>
        <p:nvPicPr>
          <p:cNvPr id="2001" name="Google Shape;2001;g3610249b1b4_9_51"/>
          <p:cNvPicPr preferRelativeResize="0"/>
          <p:nvPr/>
        </p:nvPicPr>
        <p:blipFill rotWithShape="1">
          <a:blip r:embed="rId3">
            <a:alphaModFix/>
          </a:blip>
          <a:srcRect b="43534" l="0" r="0" t="0"/>
          <a:stretch/>
        </p:blipFill>
        <p:spPr>
          <a:xfrm rot="-5400000">
            <a:off x="4804424" y="1290500"/>
            <a:ext cx="1744399" cy="985000"/>
          </a:xfrm>
          <a:prstGeom prst="rect">
            <a:avLst/>
          </a:prstGeom>
          <a:noFill/>
          <a:ln>
            <a:noFill/>
          </a:ln>
        </p:spPr>
      </p:pic>
      <p:pic>
        <p:nvPicPr>
          <p:cNvPr id="2002" name="Google Shape;2002;g3610249b1b4_9_51" title="Screenshot From 2025-06-17 19-04-49.png"/>
          <p:cNvPicPr preferRelativeResize="0"/>
          <p:nvPr/>
        </p:nvPicPr>
        <p:blipFill rotWithShape="1">
          <a:blip r:embed="rId6">
            <a:alphaModFix/>
          </a:blip>
          <a:srcRect b="1465" l="0" r="0" t="1475"/>
          <a:stretch/>
        </p:blipFill>
        <p:spPr>
          <a:xfrm>
            <a:off x="298363" y="830156"/>
            <a:ext cx="3336550" cy="1159400"/>
          </a:xfrm>
          <a:prstGeom prst="rect">
            <a:avLst/>
          </a:prstGeom>
          <a:noFill/>
          <a:ln>
            <a:noFill/>
          </a:ln>
        </p:spPr>
      </p:pic>
      <p:pic>
        <p:nvPicPr>
          <p:cNvPr id="2003" name="Google Shape;2003;g3610249b1b4_9_51"/>
          <p:cNvPicPr preferRelativeResize="0"/>
          <p:nvPr/>
        </p:nvPicPr>
        <p:blipFill rotWithShape="1">
          <a:blip r:embed="rId3">
            <a:alphaModFix/>
          </a:blip>
          <a:srcRect b="43534" l="0" r="0" t="0"/>
          <a:stretch/>
        </p:blipFill>
        <p:spPr>
          <a:xfrm>
            <a:off x="8954273" y="3108837"/>
            <a:ext cx="1746001" cy="986400"/>
          </a:xfrm>
          <a:prstGeom prst="rect">
            <a:avLst/>
          </a:prstGeom>
          <a:noFill/>
          <a:ln>
            <a:noFill/>
          </a:ln>
        </p:spPr>
      </p:pic>
      <p:pic>
        <p:nvPicPr>
          <p:cNvPr id="2004" name="Google Shape;2004;g3610249b1b4_9_51"/>
          <p:cNvPicPr preferRelativeResize="0"/>
          <p:nvPr/>
        </p:nvPicPr>
        <p:blipFill rotWithShape="1">
          <a:blip r:embed="rId7">
            <a:alphaModFix/>
          </a:blip>
          <a:srcRect b="0" l="0" r="16555" t="8575"/>
          <a:stretch/>
        </p:blipFill>
        <p:spPr>
          <a:xfrm>
            <a:off x="76200" y="3831737"/>
            <a:ext cx="3780874" cy="2500026"/>
          </a:xfrm>
          <a:prstGeom prst="rect">
            <a:avLst/>
          </a:prstGeom>
          <a:noFill/>
          <a:ln>
            <a:noFill/>
          </a:ln>
        </p:spPr>
      </p:pic>
      <p:pic>
        <p:nvPicPr>
          <p:cNvPr id="2005" name="Google Shape;2005;g3610249b1b4_9_51"/>
          <p:cNvPicPr preferRelativeResize="0"/>
          <p:nvPr/>
        </p:nvPicPr>
        <p:blipFill>
          <a:blip r:embed="rId8">
            <a:alphaModFix/>
          </a:blip>
          <a:stretch>
            <a:fillRect/>
          </a:stretch>
        </p:blipFill>
        <p:spPr>
          <a:xfrm>
            <a:off x="8159002" y="813672"/>
            <a:ext cx="3336551" cy="2250251"/>
          </a:xfrm>
          <a:prstGeom prst="rect">
            <a:avLst/>
          </a:prstGeom>
          <a:noFill/>
          <a:ln>
            <a:noFill/>
          </a:ln>
        </p:spPr>
      </p:pic>
      <p:pic>
        <p:nvPicPr>
          <p:cNvPr id="2006" name="Google Shape;2006;g3610249b1b4_9_51"/>
          <p:cNvPicPr preferRelativeResize="0"/>
          <p:nvPr/>
        </p:nvPicPr>
        <p:blipFill>
          <a:blip r:embed="rId9">
            <a:alphaModFix/>
          </a:blip>
          <a:stretch>
            <a:fillRect/>
          </a:stretch>
        </p:blipFill>
        <p:spPr>
          <a:xfrm>
            <a:off x="7459463" y="4071792"/>
            <a:ext cx="4737699" cy="2019911"/>
          </a:xfrm>
          <a:prstGeom prst="rect">
            <a:avLst/>
          </a:prstGeom>
          <a:noFill/>
          <a:ln>
            <a:noFill/>
          </a:ln>
        </p:spPr>
      </p:pic>
      <p:pic>
        <p:nvPicPr>
          <p:cNvPr id="2007" name="Google Shape;2007;g3610249b1b4_9_51"/>
          <p:cNvPicPr preferRelativeResize="0"/>
          <p:nvPr/>
        </p:nvPicPr>
        <p:blipFill rotWithShape="1">
          <a:blip r:embed="rId10">
            <a:alphaModFix/>
          </a:blip>
          <a:srcRect b="0" l="38116" r="47136" t="0"/>
          <a:stretch/>
        </p:blipFill>
        <p:spPr>
          <a:xfrm>
            <a:off x="5295888" y="2534172"/>
            <a:ext cx="761468" cy="923600"/>
          </a:xfrm>
          <a:prstGeom prst="rect">
            <a:avLst/>
          </a:prstGeom>
          <a:noFill/>
          <a:ln>
            <a:noFill/>
          </a:ln>
        </p:spPr>
      </p:pic>
      <p:pic>
        <p:nvPicPr>
          <p:cNvPr id="2008" name="Google Shape;2008;g3610249b1b4_9_51"/>
          <p:cNvPicPr preferRelativeResize="0"/>
          <p:nvPr/>
        </p:nvPicPr>
        <p:blipFill>
          <a:blip r:embed="rId11">
            <a:alphaModFix/>
          </a:blip>
          <a:stretch>
            <a:fillRect/>
          </a:stretch>
        </p:blipFill>
        <p:spPr>
          <a:xfrm>
            <a:off x="5363659" y="3786208"/>
            <a:ext cx="589237" cy="6465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g35d96f48f8a_1_165"/>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a:t>
            </a:r>
            <a:r>
              <a:rPr lang="it-IT"/>
              <a:t>onclusion</a:t>
            </a:r>
            <a:endParaRPr/>
          </a:p>
        </p:txBody>
      </p:sp>
      <p:sp>
        <p:nvSpPr>
          <p:cNvPr id="2014" name="Google Shape;2014;g35d96f48f8a_1_165"/>
          <p:cNvSpPr txBox="1"/>
          <p:nvPr/>
        </p:nvSpPr>
        <p:spPr>
          <a:xfrm>
            <a:off x="1138628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sz="1300">
                <a:solidFill>
                  <a:srgbClr val="000000"/>
                </a:solidFill>
              </a:rPr>
              <a:t>‹#›</a:t>
            </a:fld>
            <a:endParaRPr sz="1300">
              <a:solidFill>
                <a:srgbClr val="000000"/>
              </a:solidFill>
            </a:endParaRPr>
          </a:p>
        </p:txBody>
      </p:sp>
      <p:sp>
        <p:nvSpPr>
          <p:cNvPr id="2015" name="Google Shape;2015;g35d96f48f8a_1_165"/>
          <p:cNvSpPr txBox="1"/>
          <p:nvPr/>
        </p:nvSpPr>
        <p:spPr>
          <a:xfrm>
            <a:off x="340725" y="967150"/>
            <a:ext cx="11637300" cy="361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sz="1600">
                <a:solidFill>
                  <a:srgbClr val="000000"/>
                </a:solidFill>
              </a:rPr>
              <a:t>Estimating Intervention Impact</a:t>
            </a:r>
            <a:br>
              <a:rPr b="1" lang="it-IT" sz="1600">
                <a:solidFill>
                  <a:srgbClr val="000000"/>
                </a:solidFill>
              </a:rPr>
            </a:br>
            <a:r>
              <a:rPr lang="it-IT" sz="1600">
                <a:solidFill>
                  <a:srgbClr val="000000"/>
                </a:solidFill>
              </a:rPr>
              <a:t> Both macro and micro models help assess policies like lockdowns and vaccinations, each with their own strengths and limitations.</a:t>
            </a:r>
            <a:br>
              <a:rPr lang="it-IT" sz="1600">
                <a:solidFill>
                  <a:srgbClr val="000000"/>
                </a:solidFill>
              </a:rPr>
            </a:br>
            <a:endParaRPr sz="1600">
              <a:solidFill>
                <a:srgbClr val="000000"/>
              </a:solidFill>
            </a:endParaRPr>
          </a:p>
          <a:p>
            <a:pPr indent="0" lvl="0" marL="0" rtl="0" algn="l">
              <a:spcBef>
                <a:spcPts val="0"/>
              </a:spcBef>
              <a:spcAft>
                <a:spcPts val="0"/>
              </a:spcAft>
              <a:buNone/>
            </a:pPr>
            <a:r>
              <a:rPr b="1" lang="it-IT" sz="1600">
                <a:solidFill>
                  <a:srgbClr val="000000"/>
                </a:solidFill>
              </a:rPr>
              <a:t>Individual Behavior Matters</a:t>
            </a:r>
            <a:br>
              <a:rPr b="1" lang="it-IT" sz="1600">
                <a:solidFill>
                  <a:srgbClr val="000000"/>
                </a:solidFill>
              </a:rPr>
            </a:br>
            <a:r>
              <a:rPr lang="it-IT" sz="1600">
                <a:solidFill>
                  <a:srgbClr val="000000"/>
                </a:solidFill>
              </a:rPr>
              <a:t> Micro-level models offer detailed insights into how personal choices shape epidemic dynamics.</a:t>
            </a:r>
            <a:br>
              <a:rPr lang="it-IT" sz="1600">
                <a:solidFill>
                  <a:srgbClr val="000000"/>
                </a:solidFill>
              </a:rPr>
            </a:br>
            <a:endParaRPr sz="1600">
              <a:solidFill>
                <a:srgbClr val="000000"/>
              </a:solidFill>
            </a:endParaRPr>
          </a:p>
          <a:p>
            <a:pPr indent="0" lvl="0" marL="0" rtl="0" algn="l">
              <a:spcBef>
                <a:spcPts val="0"/>
              </a:spcBef>
              <a:spcAft>
                <a:spcPts val="0"/>
              </a:spcAft>
              <a:buNone/>
            </a:pPr>
            <a:r>
              <a:rPr b="1" lang="it-IT" sz="1600">
                <a:solidFill>
                  <a:srgbClr val="000000"/>
                </a:solidFill>
              </a:rPr>
              <a:t>Simplicity vs. Detail</a:t>
            </a:r>
            <a:br>
              <a:rPr b="1" lang="it-IT" sz="1600">
                <a:solidFill>
                  <a:srgbClr val="000000"/>
                </a:solidFill>
              </a:rPr>
            </a:br>
            <a:r>
              <a:rPr lang="it-IT" sz="1600">
                <a:solidFill>
                  <a:srgbClr val="000000"/>
                </a:solidFill>
              </a:rPr>
              <a:t> A key modeling challenge—striking the right balance depends on your goal: explanation, forecasting, or policy evaluation.</a:t>
            </a:r>
            <a:br>
              <a:rPr lang="it-IT" sz="1600">
                <a:solidFill>
                  <a:srgbClr val="000000"/>
                </a:solidFill>
              </a:rPr>
            </a:br>
            <a:endParaRPr sz="1600">
              <a:solidFill>
                <a:srgbClr val="000000"/>
              </a:solidFill>
            </a:endParaRPr>
          </a:p>
          <a:p>
            <a:pPr indent="0" lvl="0" marL="0" rtl="0" algn="l">
              <a:spcBef>
                <a:spcPts val="0"/>
              </a:spcBef>
              <a:spcAft>
                <a:spcPts val="0"/>
              </a:spcAft>
              <a:buNone/>
            </a:pPr>
            <a:r>
              <a:rPr b="1" lang="it-IT" sz="1600">
                <a:solidFill>
                  <a:srgbClr val="000000"/>
                </a:solidFill>
              </a:rPr>
              <a:t>Choosing the Right Model</a:t>
            </a:r>
            <a:endParaRPr b="1" sz="1600">
              <a:solidFill>
                <a:srgbClr val="000000"/>
              </a:solidFill>
            </a:endParaRPr>
          </a:p>
          <a:p>
            <a:pPr indent="-330200" lvl="0" marL="457200" rtl="0" algn="l">
              <a:lnSpc>
                <a:spcPct val="115000"/>
              </a:lnSpc>
              <a:spcBef>
                <a:spcPts val="1200"/>
              </a:spcBef>
              <a:spcAft>
                <a:spcPts val="0"/>
              </a:spcAft>
              <a:buClr>
                <a:srgbClr val="000000"/>
              </a:buClr>
              <a:buSzPts val="1600"/>
              <a:buChar char="●"/>
            </a:pPr>
            <a:r>
              <a:rPr b="1" lang="it-IT" sz="1600">
                <a:solidFill>
                  <a:srgbClr val="000000"/>
                </a:solidFill>
              </a:rPr>
              <a:t>Macro models</a:t>
            </a:r>
            <a:r>
              <a:rPr lang="it-IT" sz="1600">
                <a:solidFill>
                  <a:srgbClr val="000000"/>
                </a:solidFill>
              </a:rPr>
              <a:t>: Best for broad trends, quick insights, low data requirements.</a:t>
            </a:r>
            <a:br>
              <a:rPr lang="it-IT" sz="1600">
                <a:solidFill>
                  <a:srgbClr val="000000"/>
                </a:solidFill>
              </a:rPr>
            </a:br>
            <a:endParaRPr sz="1600">
              <a:solidFill>
                <a:srgbClr val="000000"/>
              </a:solidFill>
            </a:endParaRPr>
          </a:p>
          <a:p>
            <a:pPr indent="-330200" lvl="0" marL="457200" rtl="0" algn="l">
              <a:lnSpc>
                <a:spcPct val="115000"/>
              </a:lnSpc>
              <a:spcBef>
                <a:spcPts val="0"/>
              </a:spcBef>
              <a:spcAft>
                <a:spcPts val="0"/>
              </a:spcAft>
              <a:buClr>
                <a:srgbClr val="000000"/>
              </a:buClr>
              <a:buSzPts val="1600"/>
              <a:buChar char="●"/>
            </a:pPr>
            <a:r>
              <a:rPr b="1" lang="it-IT" sz="1600">
                <a:solidFill>
                  <a:srgbClr val="000000"/>
                </a:solidFill>
              </a:rPr>
              <a:t>Micro models</a:t>
            </a:r>
            <a:r>
              <a:rPr lang="it-IT" sz="1600">
                <a:solidFill>
                  <a:srgbClr val="000000"/>
                </a:solidFill>
              </a:rPr>
              <a:t>: Ideal for detailed scenarios, heterogeneous behavior, and exploring emergent effects.</a:t>
            </a:r>
            <a:endParaRPr sz="1600">
              <a:solidFill>
                <a:srgbClr val="000000"/>
              </a:solidFill>
            </a:endParaRPr>
          </a:p>
        </p:txBody>
      </p:sp>
      <p:sp>
        <p:nvSpPr>
          <p:cNvPr id="2016" name="Google Shape;2016;g35d96f48f8a_1_165"/>
          <p:cNvSpPr/>
          <p:nvPr/>
        </p:nvSpPr>
        <p:spPr>
          <a:xfrm>
            <a:off x="76200" y="5331135"/>
            <a:ext cx="3982800" cy="1411200"/>
          </a:xfrm>
          <a:prstGeom prst="roundRect">
            <a:avLst>
              <a:gd fmla="val 16667" name="adj"/>
            </a:avLst>
          </a:prstGeom>
          <a:solidFill>
            <a:srgbClr val="D9EAD3"/>
          </a:solidFill>
          <a:ln cap="flat" cmpd="sng" w="28575">
            <a:solidFill>
              <a:srgbClr val="0171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700">
                <a:solidFill>
                  <a:srgbClr val="000000"/>
                </a:solidFill>
              </a:rPr>
              <a:t>We hope you’ve gained a clearer understanding of when and how to use different computational models to study and respond to epidemics.</a:t>
            </a:r>
            <a:endParaRPr sz="1700"/>
          </a:p>
        </p:txBody>
      </p:sp>
      <p:pic>
        <p:nvPicPr>
          <p:cNvPr id="2017" name="Google Shape;2017;g35d96f48f8a_1_165"/>
          <p:cNvPicPr preferRelativeResize="0"/>
          <p:nvPr/>
        </p:nvPicPr>
        <p:blipFill>
          <a:blip r:embed="rId3">
            <a:alphaModFix/>
          </a:blip>
          <a:stretch>
            <a:fillRect/>
          </a:stretch>
        </p:blipFill>
        <p:spPr>
          <a:xfrm>
            <a:off x="3669425" y="4808591"/>
            <a:ext cx="863100" cy="863100"/>
          </a:xfrm>
          <a:prstGeom prst="rect">
            <a:avLst/>
          </a:prstGeom>
          <a:noFill/>
          <a:ln>
            <a:noFill/>
          </a:ln>
        </p:spPr>
      </p:pic>
      <p:sp>
        <p:nvSpPr>
          <p:cNvPr id="2018" name="Google Shape;2018;g35d96f48f8a_1_165"/>
          <p:cNvSpPr txBox="1"/>
          <p:nvPr/>
        </p:nvSpPr>
        <p:spPr>
          <a:xfrm>
            <a:off x="5418275" y="4771275"/>
            <a:ext cx="6620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600">
                <a:solidFill>
                  <a:srgbClr val="000000"/>
                </a:solidFill>
              </a:rPr>
              <a:t>📩 </a:t>
            </a:r>
            <a:r>
              <a:rPr b="1" lang="it-IT" sz="1600">
                <a:solidFill>
                  <a:srgbClr val="000000"/>
                </a:solidFill>
              </a:rPr>
              <a:t>We’ll be around during the entire conference!</a:t>
            </a:r>
            <a:endParaRPr b="1" sz="1600">
              <a:solidFill>
                <a:srgbClr val="000000"/>
              </a:solidFill>
            </a:endParaRPr>
          </a:p>
          <a:p>
            <a:pPr indent="0" lvl="0" marL="0" rtl="0" algn="l">
              <a:spcBef>
                <a:spcPts val="0"/>
              </a:spcBef>
              <a:spcAft>
                <a:spcPts val="0"/>
              </a:spcAft>
              <a:buNone/>
            </a:pPr>
            <a:r>
              <a:t/>
            </a:r>
            <a:endParaRPr b="1" sz="1600">
              <a:solidFill>
                <a:srgbClr val="000000"/>
              </a:solidFill>
            </a:endParaRPr>
          </a:p>
          <a:p>
            <a:pPr indent="0" lvl="0" marL="0" rtl="0" algn="l">
              <a:spcBef>
                <a:spcPts val="0"/>
              </a:spcBef>
              <a:spcAft>
                <a:spcPts val="0"/>
              </a:spcAft>
              <a:buNone/>
            </a:pPr>
            <a:r>
              <a:rPr lang="it-IT" sz="1600">
                <a:solidFill>
                  <a:srgbClr val="000000"/>
                </a:solidFill>
              </a:rPr>
              <a:t>🛠️ </a:t>
            </a:r>
            <a:r>
              <a:rPr b="1" lang="it-IT" sz="1600">
                <a:solidFill>
                  <a:srgbClr val="000000"/>
                </a:solidFill>
              </a:rPr>
              <a:t>Found bugs or have suggestions? Leave feedback on our GitHub.</a:t>
            </a:r>
            <a:endParaRPr sz="1600"/>
          </a:p>
        </p:txBody>
      </p:sp>
      <p:sp>
        <p:nvSpPr>
          <p:cNvPr id="2019" name="Google Shape;2019;g35d96f48f8a_1_165"/>
          <p:cNvSpPr txBox="1"/>
          <p:nvPr/>
        </p:nvSpPr>
        <p:spPr>
          <a:xfrm>
            <a:off x="5642375" y="5649075"/>
            <a:ext cx="22287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it-IT" sz="1600">
                <a:solidFill>
                  <a:srgbClr val="000000"/>
                </a:solidFill>
                <a:latin typeface="Calibri"/>
                <a:ea typeface="Calibri"/>
                <a:cs typeface="Calibri"/>
                <a:sym typeface="Calibri"/>
              </a:rPr>
              <a:t>simone.pernice@unito.it</a:t>
            </a:r>
            <a:endParaRPr i="1" sz="1600">
              <a:solidFill>
                <a:srgbClr val="000000"/>
              </a:solidFill>
              <a:latin typeface="Calibri"/>
              <a:ea typeface="Calibri"/>
              <a:cs typeface="Calibri"/>
              <a:sym typeface="Calibri"/>
            </a:endParaRPr>
          </a:p>
        </p:txBody>
      </p:sp>
      <p:sp>
        <p:nvSpPr>
          <p:cNvPr id="2020" name="Google Shape;2020;g35d96f48f8a_1_165"/>
          <p:cNvSpPr txBox="1"/>
          <p:nvPr/>
        </p:nvSpPr>
        <p:spPr>
          <a:xfrm>
            <a:off x="7839075" y="5649075"/>
            <a:ext cx="20634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it-IT" sz="1600">
                <a:solidFill>
                  <a:srgbClr val="000000"/>
                </a:solidFill>
                <a:latin typeface="Calibri"/>
                <a:ea typeface="Calibri"/>
                <a:cs typeface="Calibri"/>
                <a:sym typeface="Calibri"/>
              </a:rPr>
              <a:t>irene.terrone@unito.it</a:t>
            </a:r>
            <a:endParaRPr i="1" sz="1600">
              <a:solidFill>
                <a:srgbClr val="000000"/>
              </a:solidFill>
              <a:latin typeface="Calibri"/>
              <a:ea typeface="Calibri"/>
              <a:cs typeface="Calibri"/>
              <a:sym typeface="Calibri"/>
            </a:endParaRPr>
          </a:p>
        </p:txBody>
      </p:sp>
      <p:sp>
        <p:nvSpPr>
          <p:cNvPr id="2021" name="Google Shape;2021;g35d96f48f8a_1_165"/>
          <p:cNvSpPr txBox="1"/>
          <p:nvPr/>
        </p:nvSpPr>
        <p:spPr>
          <a:xfrm>
            <a:off x="9824475" y="5649075"/>
            <a:ext cx="22935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it-IT" sz="1600">
                <a:solidFill>
                  <a:srgbClr val="000000"/>
                </a:solidFill>
                <a:latin typeface="Calibri"/>
                <a:ea typeface="Calibri"/>
                <a:cs typeface="Calibri"/>
                <a:sym typeface="Calibri"/>
              </a:rPr>
              <a:t>daniele.baccega@unito.it</a:t>
            </a:r>
            <a:endParaRPr i="1" sz="1600">
              <a:solidFill>
                <a:srgbClr val="000000"/>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g305bbc0ba23_0_49"/>
          <p:cNvSpPr txBox="1"/>
          <p:nvPr>
            <p:ph type="ctrTitle"/>
          </p:nvPr>
        </p:nvSpPr>
        <p:spPr>
          <a:xfrm>
            <a:off x="703500" y="1277700"/>
            <a:ext cx="10785000" cy="7635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it-IT">
                <a:extLst>
                  <a:ext uri="http://customooxmlschemas.google.com/">
                    <go:slidesCustomData xmlns:go="http://customooxmlschemas.google.com/" textRoundtripDataId="19"/>
                  </a:ext>
                </a:extLst>
              </a:rPr>
              <a:t>Thank you for the attention!</a:t>
            </a:r>
            <a:endParaRPr/>
          </a:p>
        </p:txBody>
      </p:sp>
      <p:pic>
        <p:nvPicPr>
          <p:cNvPr id="2027" name="Google Shape;2027;g305bbc0ba23_0_49" title="unitoDipInfo.png"/>
          <p:cNvPicPr preferRelativeResize="0"/>
          <p:nvPr/>
        </p:nvPicPr>
        <p:blipFill>
          <a:blip r:embed="rId3">
            <a:alphaModFix/>
          </a:blip>
          <a:stretch>
            <a:fillRect/>
          </a:stretch>
        </p:blipFill>
        <p:spPr>
          <a:xfrm>
            <a:off x="80050" y="182000"/>
            <a:ext cx="2458587" cy="679375"/>
          </a:xfrm>
          <a:prstGeom prst="rect">
            <a:avLst/>
          </a:prstGeom>
          <a:noFill/>
          <a:ln>
            <a:noFill/>
          </a:ln>
        </p:spPr>
      </p:pic>
      <p:pic>
        <p:nvPicPr>
          <p:cNvPr id="2028" name="Google Shape;2028;g305bbc0ba23_0_49" title="Logo_QBio_sfondochiaro_conscritta.png"/>
          <p:cNvPicPr preferRelativeResize="0"/>
          <p:nvPr/>
        </p:nvPicPr>
        <p:blipFill>
          <a:blip r:embed="rId4">
            <a:alphaModFix/>
          </a:blip>
          <a:stretch>
            <a:fillRect/>
          </a:stretch>
        </p:blipFill>
        <p:spPr>
          <a:xfrm>
            <a:off x="3355611" y="97829"/>
            <a:ext cx="1588071" cy="926375"/>
          </a:xfrm>
          <a:prstGeom prst="rect">
            <a:avLst/>
          </a:prstGeom>
          <a:noFill/>
          <a:ln>
            <a:noFill/>
          </a:ln>
        </p:spPr>
      </p:pic>
      <p:pic>
        <p:nvPicPr>
          <p:cNvPr id="2029" name="Google Shape;2029;g305bbc0ba23_0_49" title="young-infolife.png"/>
          <p:cNvPicPr preferRelativeResize="0"/>
          <p:nvPr/>
        </p:nvPicPr>
        <p:blipFill>
          <a:blip r:embed="rId5">
            <a:alphaModFix/>
          </a:blip>
          <a:stretch>
            <a:fillRect/>
          </a:stretch>
        </p:blipFill>
        <p:spPr>
          <a:xfrm>
            <a:off x="5760656" y="179238"/>
            <a:ext cx="1640670" cy="763550"/>
          </a:xfrm>
          <a:prstGeom prst="rect">
            <a:avLst/>
          </a:prstGeom>
          <a:noFill/>
          <a:ln>
            <a:noFill/>
          </a:ln>
        </p:spPr>
      </p:pic>
      <p:pic>
        <p:nvPicPr>
          <p:cNvPr id="2030" name="Google Shape;2030;g305bbc0ba23_0_49"/>
          <p:cNvPicPr preferRelativeResize="0"/>
          <p:nvPr/>
        </p:nvPicPr>
        <p:blipFill>
          <a:blip r:embed="rId6">
            <a:alphaModFix/>
          </a:blip>
          <a:stretch>
            <a:fillRect/>
          </a:stretch>
        </p:blipFill>
        <p:spPr>
          <a:xfrm>
            <a:off x="8218300" y="97833"/>
            <a:ext cx="3810000" cy="847725"/>
          </a:xfrm>
          <a:prstGeom prst="rect">
            <a:avLst/>
          </a:prstGeom>
          <a:noFill/>
          <a:ln>
            <a:noFill/>
          </a:ln>
        </p:spPr>
      </p:pic>
      <p:sp>
        <p:nvSpPr>
          <p:cNvPr id="2031" name="Google Shape;2031;g305bbc0ba23_0_49"/>
          <p:cNvSpPr txBox="1"/>
          <p:nvPr/>
        </p:nvSpPr>
        <p:spPr>
          <a:xfrm>
            <a:off x="284525" y="5332250"/>
            <a:ext cx="3250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2000" u="sng">
                <a:solidFill>
                  <a:schemeClr val="hlink"/>
                </a:solidFill>
                <a:latin typeface="Calibri"/>
                <a:ea typeface="Calibri"/>
                <a:cs typeface="Calibri"/>
                <a:sym typeface="Calibri"/>
                <a:hlinkClick r:id="rId7"/>
              </a:rPr>
              <a:t>https://qbio.di.unito.it/</a:t>
            </a:r>
            <a:endParaRPr sz="2000">
              <a:solidFill>
                <a:schemeClr val="dk1"/>
              </a:solidFill>
              <a:latin typeface="Calibri"/>
              <a:ea typeface="Calibri"/>
              <a:cs typeface="Calibri"/>
              <a:sym typeface="Calibri"/>
            </a:endParaRPr>
          </a:p>
        </p:txBody>
      </p:sp>
      <p:pic>
        <p:nvPicPr>
          <p:cNvPr id="2032" name="Google Shape;2032;g305bbc0ba23_0_49"/>
          <p:cNvPicPr preferRelativeResize="0"/>
          <p:nvPr/>
        </p:nvPicPr>
        <p:blipFill>
          <a:blip r:embed="rId8">
            <a:alphaModFix/>
          </a:blip>
          <a:stretch>
            <a:fillRect/>
          </a:stretch>
        </p:blipFill>
        <p:spPr>
          <a:xfrm>
            <a:off x="609713" y="2673050"/>
            <a:ext cx="2600125" cy="2600125"/>
          </a:xfrm>
          <a:prstGeom prst="rect">
            <a:avLst/>
          </a:prstGeom>
          <a:noFill/>
          <a:ln>
            <a:noFill/>
          </a:ln>
        </p:spPr>
      </p:pic>
      <p:pic>
        <p:nvPicPr>
          <p:cNvPr id="2033" name="Google Shape;2033;g305bbc0ba23_0_49" title="IMG_BC2E1DB27D40-1.jpeg"/>
          <p:cNvPicPr preferRelativeResize="0"/>
          <p:nvPr/>
        </p:nvPicPr>
        <p:blipFill rotWithShape="1">
          <a:blip r:embed="rId9">
            <a:alphaModFix/>
          </a:blip>
          <a:srcRect b="0" l="0" r="0" t="16296"/>
          <a:stretch/>
        </p:blipFill>
        <p:spPr>
          <a:xfrm>
            <a:off x="4550450" y="2200025"/>
            <a:ext cx="7176627" cy="4003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5c91957716_6_7"/>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235" name="Google Shape;235;g35c91957716_6_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Different modelling approaches</a:t>
            </a:r>
            <a:endParaRPr/>
          </a:p>
        </p:txBody>
      </p:sp>
      <p:pic>
        <p:nvPicPr>
          <p:cNvPr id="236" name="Google Shape;236;g35c91957716_6_7"/>
          <p:cNvPicPr preferRelativeResize="0"/>
          <p:nvPr/>
        </p:nvPicPr>
        <p:blipFill>
          <a:blip r:embed="rId3">
            <a:alphaModFix/>
          </a:blip>
          <a:stretch>
            <a:fillRect/>
          </a:stretch>
        </p:blipFill>
        <p:spPr>
          <a:xfrm>
            <a:off x="2262650" y="888652"/>
            <a:ext cx="7666700" cy="2155825"/>
          </a:xfrm>
          <a:prstGeom prst="rect">
            <a:avLst/>
          </a:prstGeom>
          <a:noFill/>
          <a:ln>
            <a:noFill/>
          </a:ln>
        </p:spPr>
      </p:pic>
      <p:sp>
        <p:nvSpPr>
          <p:cNvPr id="237" name="Google Shape;237;g35c91957716_6_7"/>
          <p:cNvSpPr txBox="1"/>
          <p:nvPr/>
        </p:nvSpPr>
        <p:spPr>
          <a:xfrm>
            <a:off x="303450" y="3151400"/>
            <a:ext cx="11585100" cy="763500"/>
          </a:xfrm>
          <a:prstGeom prst="rect">
            <a:avLst/>
          </a:prstGeom>
          <a:no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IT" sz="1800">
                <a:solidFill>
                  <a:schemeClr val="dk1"/>
                </a:solidFill>
                <a:latin typeface="Calibri"/>
                <a:ea typeface="Calibri"/>
                <a:cs typeface="Calibri"/>
                <a:sym typeface="Calibri"/>
              </a:rPr>
              <a:t>Multi-scale models</a:t>
            </a:r>
            <a:r>
              <a:rPr lang="it-IT" sz="1800">
                <a:solidFill>
                  <a:schemeClr val="dk1"/>
                </a:solidFill>
                <a:latin typeface="Calibri"/>
                <a:ea typeface="Calibri"/>
                <a:cs typeface="Calibri"/>
                <a:sym typeface="Calibri"/>
              </a:rPr>
              <a:t>: integrate </a:t>
            </a:r>
            <a:r>
              <a:rPr lang="it-IT" sz="1800">
                <a:solidFill>
                  <a:schemeClr val="dk1"/>
                </a:solidFill>
                <a:latin typeface="Calibri"/>
                <a:ea typeface="Calibri"/>
                <a:cs typeface="Calibri"/>
                <a:sym typeface="Calibri"/>
                <a:extLst>
                  <a:ext uri="http://customooxmlschemas.google.com/">
                    <go:slidesCustomData xmlns:go="http://customooxmlschemas.google.com/" textRoundtripDataId="5"/>
                  </a:ext>
                </a:extLst>
              </a:rPr>
              <a:t>multiple</a:t>
            </a:r>
            <a:r>
              <a:rPr lang="it-IT" sz="1800">
                <a:solidFill>
                  <a:schemeClr val="dk1"/>
                </a:solidFill>
                <a:latin typeface="Calibri"/>
                <a:ea typeface="Calibri"/>
                <a:cs typeface="Calibri"/>
                <a:sym typeface="Calibri"/>
              </a:rPr>
              <a:t> levels of interaction, such as individual, group, and population levels, and consider the effects across these different scales.</a:t>
            </a:r>
            <a:endParaRPr sz="1800">
              <a:solidFill>
                <a:schemeClr val="dk1"/>
              </a:solidFill>
              <a:latin typeface="Calibri"/>
              <a:ea typeface="Calibri"/>
              <a:cs typeface="Calibri"/>
              <a:sym typeface="Calibri"/>
            </a:endParaRPr>
          </a:p>
        </p:txBody>
      </p:sp>
      <p:sp>
        <p:nvSpPr>
          <p:cNvPr id="238" name="Google Shape;238;g35c91957716_6_7"/>
          <p:cNvSpPr/>
          <p:nvPr/>
        </p:nvSpPr>
        <p:spPr>
          <a:xfrm>
            <a:off x="7017225" y="913875"/>
            <a:ext cx="1292400" cy="2174700"/>
          </a:xfrm>
          <a:prstGeom prst="rect">
            <a:avLst/>
          </a:prstGeom>
          <a:no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9" name="Google Shape;239;g35c91957716_6_7"/>
          <p:cNvSpPr/>
          <p:nvPr/>
        </p:nvSpPr>
        <p:spPr>
          <a:xfrm flipH="1">
            <a:off x="6360225" y="2701875"/>
            <a:ext cx="779400" cy="386700"/>
          </a:xfrm>
          <a:prstGeom prst="curvedDownArrow">
            <a:avLst>
              <a:gd fmla="val 32199" name="adj1"/>
              <a:gd fmla="val 47419" name="adj2"/>
              <a:gd fmla="val 25000" name="adj3"/>
            </a:avLst>
          </a:prstGeom>
          <a:solidFill>
            <a:srgbClr val="FCE5CD"/>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0" name="Google Shape;240;g35c91957716_6_7"/>
          <p:cNvSpPr txBox="1"/>
          <p:nvPr/>
        </p:nvSpPr>
        <p:spPr>
          <a:xfrm>
            <a:off x="303450" y="4124820"/>
            <a:ext cx="5563800" cy="22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it-IT" sz="1800">
                <a:solidFill>
                  <a:schemeClr val="dk1"/>
                </a:solidFill>
                <a:latin typeface="Calibri"/>
                <a:ea typeface="Calibri"/>
                <a:cs typeface="Calibri"/>
                <a:sym typeface="Calibri"/>
              </a:rPr>
              <a:t>Real-World Use Case:</a:t>
            </a:r>
            <a:r>
              <a:rPr lang="it-IT" sz="1800">
                <a:solidFill>
                  <a:schemeClr val="dk1"/>
                </a:solidFill>
                <a:latin typeface="Calibri"/>
                <a:ea typeface="Calibri"/>
                <a:cs typeface="Calibri"/>
                <a:sym typeface="Calibri"/>
              </a:rPr>
              <a:t> </a:t>
            </a:r>
            <a:r>
              <a:rPr i="1" lang="it-IT" sz="1800">
                <a:solidFill>
                  <a:schemeClr val="dk1"/>
                </a:solidFill>
                <a:latin typeface="Calibri"/>
                <a:ea typeface="Calibri"/>
                <a:cs typeface="Calibri"/>
                <a:sym typeface="Calibri"/>
              </a:rPr>
              <a:t>Understanding national-level spread and regional control strategies.</a:t>
            </a:r>
            <a:endParaRPr sz="1800">
              <a:solidFill>
                <a:schemeClr val="dk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People interact at home, work, school</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Movement happens between cities (commuting, travel)</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Local healthcare capacity varies by region</a:t>
            </a:r>
            <a:endParaRPr b="1" sz="1800">
              <a:solidFill>
                <a:schemeClr val="dk1"/>
              </a:solidFill>
              <a:latin typeface="Calibri"/>
              <a:ea typeface="Calibri"/>
              <a:cs typeface="Calibri"/>
              <a:sym typeface="Calibri"/>
            </a:endParaRPr>
          </a:p>
        </p:txBody>
      </p:sp>
      <p:sp>
        <p:nvSpPr>
          <p:cNvPr id="241" name="Google Shape;241;g35c91957716_6_7"/>
          <p:cNvSpPr txBox="1"/>
          <p:nvPr/>
        </p:nvSpPr>
        <p:spPr>
          <a:xfrm>
            <a:off x="6040350" y="4327325"/>
            <a:ext cx="5848200" cy="18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it-IT" sz="1800">
                <a:solidFill>
                  <a:schemeClr val="dk1"/>
                </a:solidFill>
                <a:latin typeface="Calibri"/>
                <a:ea typeface="Calibri"/>
                <a:cs typeface="Calibri"/>
                <a:sym typeface="Calibri"/>
              </a:rPr>
              <a:t>Model Type:</a:t>
            </a:r>
            <a:endParaRPr b="1" sz="1800">
              <a:solidFill>
                <a:schemeClr val="dk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Hybrid models combining ODEs, networks, and spatial interactions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Useful for modeling regional or national dynamics with local resolution</a:t>
            </a:r>
            <a:endParaRPr b="1"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5ee19ee265_0_26"/>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247" name="Google Shape;247;g35ee19ee265_0_26"/>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Different modelling approaches</a:t>
            </a:r>
            <a:endParaRPr/>
          </a:p>
        </p:txBody>
      </p:sp>
      <p:pic>
        <p:nvPicPr>
          <p:cNvPr id="248" name="Google Shape;248;g35ee19ee265_0_26"/>
          <p:cNvPicPr preferRelativeResize="0"/>
          <p:nvPr/>
        </p:nvPicPr>
        <p:blipFill>
          <a:blip r:embed="rId3">
            <a:alphaModFix/>
          </a:blip>
          <a:stretch>
            <a:fillRect/>
          </a:stretch>
        </p:blipFill>
        <p:spPr>
          <a:xfrm>
            <a:off x="2262650" y="888652"/>
            <a:ext cx="7666700" cy="2155825"/>
          </a:xfrm>
          <a:prstGeom prst="rect">
            <a:avLst/>
          </a:prstGeom>
          <a:noFill/>
          <a:ln>
            <a:noFill/>
          </a:ln>
        </p:spPr>
      </p:pic>
      <p:sp>
        <p:nvSpPr>
          <p:cNvPr id="249" name="Google Shape;249;g35ee19ee265_0_26"/>
          <p:cNvSpPr txBox="1"/>
          <p:nvPr/>
        </p:nvSpPr>
        <p:spPr>
          <a:xfrm>
            <a:off x="76200" y="3152575"/>
            <a:ext cx="12115800" cy="831300"/>
          </a:xfrm>
          <a:prstGeom prst="rect">
            <a:avLst/>
          </a:prstGeom>
          <a:no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IT" sz="1800">
                <a:solidFill>
                  <a:schemeClr val="dk1"/>
                </a:solidFill>
                <a:latin typeface="Calibri"/>
                <a:ea typeface="Calibri"/>
                <a:cs typeface="Calibri"/>
                <a:sym typeface="Calibri"/>
              </a:rPr>
              <a:t>Agent-based models</a:t>
            </a:r>
            <a:r>
              <a:rPr lang="it-IT" sz="1800">
                <a:solidFill>
                  <a:schemeClr val="dk1"/>
                </a:solidFill>
                <a:latin typeface="Calibri"/>
                <a:ea typeface="Calibri"/>
                <a:cs typeface="Calibri"/>
                <a:sym typeface="Calibri"/>
              </a:rPr>
              <a:t>: simulate the actions and interactions of individual agents (such as people or organizations) within specific environments. They consider different locations or settings (e.g., city, neighborhood, hospital, school, work, home) and model how agents move between these locations and interact based on defined rules.</a:t>
            </a:r>
            <a:endParaRPr sz="1800">
              <a:solidFill>
                <a:schemeClr val="dk1"/>
              </a:solidFill>
              <a:latin typeface="Calibri"/>
              <a:ea typeface="Calibri"/>
              <a:cs typeface="Calibri"/>
              <a:sym typeface="Calibri"/>
            </a:endParaRPr>
          </a:p>
        </p:txBody>
      </p:sp>
      <p:sp>
        <p:nvSpPr>
          <p:cNvPr id="250" name="Google Shape;250;g35ee19ee265_0_26"/>
          <p:cNvSpPr/>
          <p:nvPr/>
        </p:nvSpPr>
        <p:spPr>
          <a:xfrm>
            <a:off x="8480650" y="879200"/>
            <a:ext cx="1292400" cy="2174700"/>
          </a:xfrm>
          <a:prstGeom prst="rect">
            <a:avLst/>
          </a:prstGeom>
          <a:no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1" name="Google Shape;251;g35ee19ee265_0_26"/>
          <p:cNvSpPr/>
          <p:nvPr/>
        </p:nvSpPr>
        <p:spPr>
          <a:xfrm flipH="1">
            <a:off x="7822450" y="2657775"/>
            <a:ext cx="779400" cy="386700"/>
          </a:xfrm>
          <a:prstGeom prst="curvedDownArrow">
            <a:avLst>
              <a:gd fmla="val 32199" name="adj1"/>
              <a:gd fmla="val 47419" name="adj2"/>
              <a:gd fmla="val 25000" name="adj3"/>
            </a:avLst>
          </a:prstGeom>
          <a:solidFill>
            <a:srgbClr val="FCE5CD"/>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2" name="Google Shape;252;g35ee19ee265_0_26"/>
          <p:cNvSpPr txBox="1"/>
          <p:nvPr/>
        </p:nvSpPr>
        <p:spPr>
          <a:xfrm>
            <a:off x="303450" y="4211175"/>
            <a:ext cx="5769900" cy="18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it-IT" sz="1800">
                <a:solidFill>
                  <a:schemeClr val="dk1"/>
                </a:solidFill>
                <a:latin typeface="Calibri"/>
                <a:ea typeface="Calibri"/>
                <a:cs typeface="Calibri"/>
                <a:sym typeface="Calibri"/>
              </a:rPr>
              <a:t>Real-World Use Case:</a:t>
            </a:r>
            <a:r>
              <a:rPr lang="it-IT" sz="1800">
                <a:solidFill>
                  <a:schemeClr val="dk1"/>
                </a:solidFill>
                <a:latin typeface="Calibri"/>
                <a:ea typeface="Calibri"/>
                <a:cs typeface="Calibri"/>
                <a:sym typeface="Calibri"/>
              </a:rPr>
              <a:t> </a:t>
            </a:r>
            <a:r>
              <a:rPr i="1" lang="it-IT" sz="1800">
                <a:solidFill>
                  <a:schemeClr val="dk1"/>
                </a:solidFill>
                <a:latin typeface="Calibri"/>
                <a:ea typeface="Calibri"/>
                <a:cs typeface="Calibri"/>
                <a:sym typeface="Calibri"/>
              </a:rPr>
              <a:t>Testing the effectiveness of behavioral and spatial interventions. </a:t>
            </a:r>
            <a:r>
              <a:rPr lang="it-IT" sz="1800">
                <a:solidFill>
                  <a:schemeClr val="dk1"/>
                </a:solidFill>
                <a:latin typeface="Calibri"/>
                <a:ea typeface="Calibri"/>
                <a:cs typeface="Calibri"/>
                <a:sym typeface="Calibri"/>
              </a:rPr>
              <a:t>The model explores:</a:t>
            </a:r>
            <a:endParaRPr sz="1800">
              <a:solidFill>
                <a:schemeClr val="dk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What if 60% of people wear masks?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What if gyms close but offices remain open?</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How does work-from-home affect the spread?</a:t>
            </a:r>
            <a:endParaRPr b="1" sz="1800">
              <a:solidFill>
                <a:schemeClr val="dk1"/>
              </a:solidFill>
              <a:latin typeface="Calibri"/>
              <a:ea typeface="Calibri"/>
              <a:cs typeface="Calibri"/>
              <a:sym typeface="Calibri"/>
            </a:endParaRPr>
          </a:p>
        </p:txBody>
      </p:sp>
      <p:sp>
        <p:nvSpPr>
          <p:cNvPr id="253" name="Google Shape;253;g35ee19ee265_0_26"/>
          <p:cNvSpPr txBox="1"/>
          <p:nvPr/>
        </p:nvSpPr>
        <p:spPr>
          <a:xfrm>
            <a:off x="6344950" y="4370634"/>
            <a:ext cx="55638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it-IT" sz="1800">
                <a:solidFill>
                  <a:schemeClr val="dk1"/>
                </a:solidFill>
                <a:latin typeface="Calibri"/>
                <a:ea typeface="Calibri"/>
                <a:cs typeface="Calibri"/>
                <a:sym typeface="Calibri"/>
              </a:rPr>
              <a:t>Model Type:</a:t>
            </a:r>
            <a:endParaRPr b="1" sz="1800">
              <a:solidFill>
                <a:schemeClr val="dk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Individual-based simulation</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High computational cost but rich insights</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Font typeface="Calibri"/>
              <a:buChar char="●"/>
            </a:pPr>
            <a:r>
              <a:rPr lang="it-IT" sz="1800">
                <a:solidFill>
                  <a:schemeClr val="dk1"/>
                </a:solidFill>
                <a:latin typeface="Calibri"/>
                <a:ea typeface="Calibri"/>
                <a:cs typeface="Calibri"/>
                <a:sym typeface="Calibri"/>
              </a:rPr>
              <a:t>Allows for testing interventions like mask mandates</a:t>
            </a:r>
            <a:endParaRPr b="1"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g35a4bedfb1a_0_127"/>
          <p:cNvPicPr preferRelativeResize="0"/>
          <p:nvPr/>
        </p:nvPicPr>
        <p:blipFill>
          <a:blip r:embed="rId3">
            <a:alphaModFix/>
          </a:blip>
          <a:stretch>
            <a:fillRect/>
          </a:stretch>
        </p:blipFill>
        <p:spPr>
          <a:xfrm>
            <a:off x="2262650" y="888652"/>
            <a:ext cx="7666700" cy="2155825"/>
          </a:xfrm>
          <a:prstGeom prst="rect">
            <a:avLst/>
          </a:prstGeom>
          <a:noFill/>
          <a:ln>
            <a:noFill/>
          </a:ln>
        </p:spPr>
      </p:pic>
      <p:sp>
        <p:nvSpPr>
          <p:cNvPr id="259" name="Google Shape;259;g35a4bedfb1a_0_127"/>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260" name="Google Shape;260;g35a4bedfb1a_0_127"/>
          <p:cNvSpPr txBox="1"/>
          <p:nvPr/>
        </p:nvSpPr>
        <p:spPr>
          <a:xfrm>
            <a:off x="888650" y="3732475"/>
            <a:ext cx="5244000" cy="13200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770"/>
              <a:buNone/>
            </a:pPr>
            <a:r>
              <a:rPr b="1" lang="it-IT" sz="1840">
                <a:latin typeface="Calibri"/>
                <a:ea typeface="Calibri"/>
                <a:cs typeface="Calibri"/>
                <a:sym typeface="Calibri"/>
              </a:rPr>
              <a:t>✅ Pros</a:t>
            </a:r>
            <a:r>
              <a:rPr lang="it-IT" sz="1840">
                <a:latin typeface="Calibri"/>
                <a:ea typeface="Calibri"/>
                <a:cs typeface="Calibri"/>
                <a:sym typeface="Calibri"/>
              </a:rPr>
              <a:t>:</a:t>
            </a:r>
            <a:endParaRPr sz="1840">
              <a:latin typeface="Calibri"/>
              <a:ea typeface="Calibri"/>
              <a:cs typeface="Calibri"/>
              <a:sym typeface="Calibri"/>
            </a:endParaRPr>
          </a:p>
          <a:p>
            <a:pPr indent="0" lvl="0" marL="0" rtl="0" algn="l">
              <a:lnSpc>
                <a:spcPct val="100000"/>
              </a:lnSpc>
              <a:spcBef>
                <a:spcPts val="0"/>
              </a:spcBef>
              <a:spcAft>
                <a:spcPts val="0"/>
              </a:spcAft>
              <a:buSzPts val="770"/>
              <a:buNone/>
            </a:pPr>
            <a:r>
              <a:t/>
            </a:r>
            <a:endParaRPr sz="1840">
              <a:latin typeface="Calibri"/>
              <a:ea typeface="Calibri"/>
              <a:cs typeface="Calibri"/>
              <a:sym typeface="Calibri"/>
            </a:endParaRPr>
          </a:p>
          <a:p>
            <a:pPr indent="-345440" lvl="0" marL="457200" rtl="0" algn="l">
              <a:lnSpc>
                <a:spcPct val="100000"/>
              </a:lnSpc>
              <a:spcBef>
                <a:spcPts val="0"/>
              </a:spcBef>
              <a:spcAft>
                <a:spcPts val="0"/>
              </a:spcAft>
              <a:buSzPts val="1840"/>
              <a:buChar char="●"/>
            </a:pPr>
            <a:r>
              <a:rPr lang="it-IT" sz="1840">
                <a:latin typeface="Calibri"/>
                <a:ea typeface="Calibri"/>
                <a:cs typeface="Calibri"/>
                <a:sym typeface="Calibri"/>
              </a:rPr>
              <a:t>Require </a:t>
            </a:r>
            <a:r>
              <a:rPr b="1" i="1" lang="it-IT" sz="1840">
                <a:latin typeface="Calibri"/>
                <a:ea typeface="Calibri"/>
                <a:cs typeface="Calibri"/>
                <a:sym typeface="Calibri"/>
              </a:rPr>
              <a:t>fewer data</a:t>
            </a:r>
            <a:r>
              <a:rPr lang="it-IT" sz="1840">
                <a:latin typeface="Calibri"/>
                <a:ea typeface="Calibri"/>
                <a:cs typeface="Calibri"/>
                <a:sym typeface="Calibri"/>
              </a:rPr>
              <a:t> and computational resources.</a:t>
            </a:r>
            <a:endParaRPr sz="1840">
              <a:latin typeface="Calibri"/>
              <a:ea typeface="Calibri"/>
              <a:cs typeface="Calibri"/>
              <a:sym typeface="Calibri"/>
            </a:endParaRPr>
          </a:p>
          <a:p>
            <a:pPr indent="-345440" lvl="0" marL="457200" rtl="0" algn="l">
              <a:lnSpc>
                <a:spcPct val="100000"/>
              </a:lnSpc>
              <a:spcBef>
                <a:spcPts val="0"/>
              </a:spcBef>
              <a:spcAft>
                <a:spcPts val="0"/>
              </a:spcAft>
              <a:buSzPts val="1840"/>
              <a:buChar char="●"/>
            </a:pPr>
            <a:r>
              <a:rPr lang="it-IT" sz="1840">
                <a:latin typeface="Calibri"/>
                <a:ea typeface="Calibri"/>
                <a:cs typeface="Calibri"/>
                <a:sym typeface="Calibri"/>
              </a:rPr>
              <a:t>Allow </a:t>
            </a:r>
            <a:r>
              <a:rPr b="1" i="1" lang="it-IT" sz="1840">
                <a:latin typeface="Calibri"/>
                <a:ea typeface="Calibri"/>
                <a:cs typeface="Calibri"/>
                <a:sym typeface="Calibri"/>
              </a:rPr>
              <a:t>fast simulations on large populations</a:t>
            </a:r>
            <a:r>
              <a:rPr lang="it-IT" sz="1840">
                <a:latin typeface="Calibri"/>
                <a:ea typeface="Calibri"/>
                <a:cs typeface="Calibri"/>
                <a:sym typeface="Calibri"/>
              </a:rPr>
              <a:t>.</a:t>
            </a:r>
            <a:endParaRPr sz="1840">
              <a:latin typeface="Calibri"/>
              <a:ea typeface="Calibri"/>
              <a:cs typeface="Calibri"/>
              <a:sym typeface="Calibri"/>
            </a:endParaRPr>
          </a:p>
          <a:p>
            <a:pPr indent="-345440" lvl="0" marL="457200" rtl="0" algn="l">
              <a:lnSpc>
                <a:spcPct val="100000"/>
              </a:lnSpc>
              <a:spcBef>
                <a:spcPts val="0"/>
              </a:spcBef>
              <a:spcAft>
                <a:spcPts val="0"/>
              </a:spcAft>
              <a:buSzPts val="1840"/>
              <a:buFont typeface="Calibri"/>
              <a:buChar char="●"/>
            </a:pPr>
            <a:r>
              <a:rPr lang="it-IT" sz="1840">
                <a:latin typeface="Calibri"/>
                <a:ea typeface="Calibri"/>
                <a:cs typeface="Calibri"/>
                <a:sym typeface="Calibri"/>
              </a:rPr>
              <a:t>Useful for broad forecasts and general policy decisions.</a:t>
            </a:r>
            <a:endParaRPr b="1" sz="1840">
              <a:latin typeface="Calibri"/>
              <a:ea typeface="Calibri"/>
              <a:cs typeface="Calibri"/>
              <a:sym typeface="Calibri"/>
            </a:endParaRPr>
          </a:p>
        </p:txBody>
      </p:sp>
      <p:sp>
        <p:nvSpPr>
          <p:cNvPr id="261" name="Google Shape;261;g35a4bedfb1a_0_127"/>
          <p:cNvSpPr txBox="1"/>
          <p:nvPr/>
        </p:nvSpPr>
        <p:spPr>
          <a:xfrm>
            <a:off x="6558499" y="3732475"/>
            <a:ext cx="5440500" cy="132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it-IT" sz="1800">
                <a:solidFill>
                  <a:srgbClr val="000000"/>
                </a:solidFill>
                <a:latin typeface="Calibri"/>
                <a:ea typeface="Calibri"/>
                <a:cs typeface="Calibri"/>
                <a:sym typeface="Calibri"/>
              </a:rPr>
              <a:t>✅ Pros</a:t>
            </a:r>
            <a:r>
              <a:rPr lang="it-IT" sz="1800">
                <a:solidFill>
                  <a:srgbClr val="000000"/>
                </a:solidFill>
                <a:latin typeface="Calibri"/>
                <a:ea typeface="Calibri"/>
                <a:cs typeface="Calibri"/>
                <a:sym typeface="Calibri"/>
              </a:rPr>
              <a:t>:</a:t>
            </a:r>
            <a:endParaRPr sz="1800">
              <a:solidFill>
                <a:srgbClr val="000000"/>
              </a:solidFill>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342900" lvl="0" marL="457200" rtl="0" algn="l">
              <a:spcBef>
                <a:spcPts val="0"/>
              </a:spcBef>
              <a:spcAft>
                <a:spcPts val="0"/>
              </a:spcAft>
              <a:buClr>
                <a:srgbClr val="000000"/>
              </a:buClr>
              <a:buSzPts val="1800"/>
              <a:buChar char="●"/>
            </a:pPr>
            <a:r>
              <a:rPr lang="it-IT" sz="1800">
                <a:solidFill>
                  <a:srgbClr val="000000"/>
                </a:solidFill>
                <a:latin typeface="Calibri"/>
                <a:ea typeface="Calibri"/>
                <a:cs typeface="Calibri"/>
                <a:sym typeface="Calibri"/>
              </a:rPr>
              <a:t>Capture</a:t>
            </a:r>
            <a:r>
              <a:rPr b="1" i="1" lang="it-IT" sz="1800">
                <a:solidFill>
                  <a:srgbClr val="000000"/>
                </a:solidFill>
                <a:latin typeface="Calibri"/>
                <a:ea typeface="Calibri"/>
                <a:cs typeface="Calibri"/>
                <a:sym typeface="Calibri"/>
              </a:rPr>
              <a:t> individual behaviors</a:t>
            </a:r>
            <a:r>
              <a:rPr lang="it-IT" sz="1800">
                <a:solidFill>
                  <a:srgbClr val="000000"/>
                </a:solidFill>
                <a:latin typeface="Calibri"/>
                <a:ea typeface="Calibri"/>
                <a:cs typeface="Calibri"/>
                <a:sym typeface="Calibri"/>
              </a:rPr>
              <a:t> and interactions.</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Char char="●"/>
            </a:pPr>
            <a:r>
              <a:rPr lang="it-IT" sz="1800">
                <a:solidFill>
                  <a:srgbClr val="000000"/>
                </a:solidFill>
                <a:latin typeface="Calibri"/>
                <a:ea typeface="Calibri"/>
                <a:cs typeface="Calibri"/>
                <a:sym typeface="Calibri"/>
              </a:rPr>
              <a:t>Allow detailed, </a:t>
            </a:r>
            <a:r>
              <a:rPr b="1" i="1" lang="it-IT" sz="1800">
                <a:solidFill>
                  <a:srgbClr val="000000"/>
                </a:solidFill>
                <a:latin typeface="Calibri"/>
                <a:ea typeface="Calibri"/>
                <a:cs typeface="Calibri"/>
                <a:sym typeface="Calibri"/>
              </a:rPr>
              <a:t>context-specific simulations</a:t>
            </a:r>
            <a:r>
              <a:rPr lang="it-IT" sz="1800">
                <a:solidFill>
                  <a:srgbClr val="000000"/>
                </a:solidFill>
                <a:latin typeface="Calibri"/>
                <a:ea typeface="Calibri"/>
                <a:cs typeface="Calibri"/>
                <a:sym typeface="Calibri"/>
              </a:rPr>
              <a:t>.</a:t>
            </a:r>
            <a:endParaRPr sz="1800">
              <a:solidFill>
                <a:srgbClr val="000000"/>
              </a:solidFill>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it-IT" sz="1800">
                <a:solidFill>
                  <a:srgbClr val="000000"/>
                </a:solidFill>
                <a:latin typeface="Calibri"/>
                <a:ea typeface="Calibri"/>
                <a:cs typeface="Calibri"/>
                <a:sym typeface="Calibri"/>
              </a:rPr>
              <a:t>Ideal for testing targeted interventions.</a:t>
            </a:r>
            <a:endParaRPr sz="1800">
              <a:latin typeface="Calibri"/>
              <a:ea typeface="Calibri"/>
              <a:cs typeface="Calibri"/>
              <a:sym typeface="Calibri"/>
            </a:endParaRPr>
          </a:p>
        </p:txBody>
      </p:sp>
      <p:sp>
        <p:nvSpPr>
          <p:cNvPr id="262" name="Google Shape;262;g35a4bedfb1a_0_127"/>
          <p:cNvSpPr txBox="1"/>
          <p:nvPr/>
        </p:nvSpPr>
        <p:spPr>
          <a:xfrm>
            <a:off x="2363743" y="3143095"/>
            <a:ext cx="1741800" cy="376500"/>
          </a:xfrm>
          <a:prstGeom prst="rect">
            <a:avLst/>
          </a:prstGeom>
          <a:noFill/>
          <a:ln>
            <a:noFill/>
          </a:ln>
        </p:spPr>
        <p:txBody>
          <a:bodyPr anchorCtr="0" anchor="t" bIns="0" lIns="0" spcFirstLastPara="1" rIns="0" wrap="square" tIns="0">
            <a:normAutofit fontScale="85000" lnSpcReduction="10000"/>
          </a:bodyPr>
          <a:lstStyle/>
          <a:p>
            <a:pPr indent="0" lvl="0" marL="0" rtl="0" algn="ctr">
              <a:spcBef>
                <a:spcPts val="0"/>
              </a:spcBef>
              <a:spcAft>
                <a:spcPts val="0"/>
              </a:spcAft>
              <a:buNone/>
            </a:pPr>
            <a:r>
              <a:rPr lang="it-IT" sz="3200">
                <a:latin typeface="Calibri"/>
                <a:ea typeface="Calibri"/>
                <a:cs typeface="Calibri"/>
                <a:sym typeface="Calibri"/>
              </a:rPr>
              <a:t>Macro-level</a:t>
            </a:r>
            <a:endParaRPr sz="3200">
              <a:latin typeface="Calibri"/>
              <a:ea typeface="Calibri"/>
              <a:cs typeface="Calibri"/>
              <a:sym typeface="Calibri"/>
            </a:endParaRPr>
          </a:p>
        </p:txBody>
      </p:sp>
      <p:sp>
        <p:nvSpPr>
          <p:cNvPr id="263" name="Google Shape;263;g35a4bedfb1a_0_127"/>
          <p:cNvSpPr txBox="1"/>
          <p:nvPr/>
        </p:nvSpPr>
        <p:spPr>
          <a:xfrm>
            <a:off x="7901732" y="3143101"/>
            <a:ext cx="1741800" cy="376500"/>
          </a:xfrm>
          <a:prstGeom prst="rect">
            <a:avLst/>
          </a:prstGeom>
          <a:noFill/>
          <a:ln>
            <a:noFill/>
          </a:ln>
        </p:spPr>
        <p:txBody>
          <a:bodyPr anchorCtr="0" anchor="t" bIns="0" lIns="0" spcFirstLastPara="1" rIns="0" wrap="square" tIns="0">
            <a:normAutofit fontScale="92500" lnSpcReduction="20000"/>
          </a:bodyPr>
          <a:lstStyle/>
          <a:p>
            <a:pPr indent="0" lvl="0" marL="0" rtl="0" algn="ctr">
              <a:spcBef>
                <a:spcPts val="0"/>
              </a:spcBef>
              <a:spcAft>
                <a:spcPts val="0"/>
              </a:spcAft>
              <a:buNone/>
            </a:pPr>
            <a:r>
              <a:rPr lang="it-IT" sz="3200">
                <a:latin typeface="Calibri"/>
                <a:ea typeface="Calibri"/>
                <a:cs typeface="Calibri"/>
                <a:sym typeface="Calibri"/>
              </a:rPr>
              <a:t>Micro-level</a:t>
            </a:r>
            <a:endParaRPr sz="3200">
              <a:latin typeface="Calibri"/>
              <a:ea typeface="Calibri"/>
              <a:cs typeface="Calibri"/>
              <a:sym typeface="Calibri"/>
            </a:endParaRPr>
          </a:p>
        </p:txBody>
      </p:sp>
      <p:sp>
        <p:nvSpPr>
          <p:cNvPr id="264" name="Google Shape;264;g35a4bedfb1a_0_12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Macro- and micro-level models</a:t>
            </a:r>
            <a:endParaRPr/>
          </a:p>
        </p:txBody>
      </p:sp>
      <p:sp>
        <p:nvSpPr>
          <p:cNvPr id="265" name="Google Shape;265;g35a4bedfb1a_0_127"/>
          <p:cNvSpPr/>
          <p:nvPr/>
        </p:nvSpPr>
        <p:spPr>
          <a:xfrm rot="5400000">
            <a:off x="5806225" y="1500300"/>
            <a:ext cx="376500" cy="3662100"/>
          </a:xfrm>
          <a:prstGeom prst="triangle">
            <a:avLst>
              <a:gd fmla="val 50000" name="adj"/>
            </a:avLst>
          </a:prstGeom>
          <a:gradFill>
            <a:gsLst>
              <a:gs pos="0">
                <a:srgbClr val="C9DAF8"/>
              </a:gs>
              <a:gs pos="0">
                <a:srgbClr val="B2E6F4"/>
              </a:gs>
              <a:gs pos="100000">
                <a:srgbClr val="5690DA"/>
              </a:gs>
              <a:gs pos="100000">
                <a:srgbClr val="6FA8DC"/>
              </a:gs>
            </a:gsLst>
            <a:lin ang="0" scaled="0"/>
          </a:gra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5a4bedfb1a_0_127"/>
          <p:cNvSpPr txBox="1"/>
          <p:nvPr/>
        </p:nvSpPr>
        <p:spPr>
          <a:xfrm>
            <a:off x="4044200" y="3138897"/>
            <a:ext cx="1271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t>Abstraction</a:t>
            </a:r>
            <a:endParaRPr sz="1300"/>
          </a:p>
        </p:txBody>
      </p:sp>
      <p:pic>
        <p:nvPicPr>
          <p:cNvPr id="267" name="Google Shape;267;g35a4bedfb1a_0_127" title="zoom (1).png"/>
          <p:cNvPicPr preferRelativeResize="0"/>
          <p:nvPr/>
        </p:nvPicPr>
        <p:blipFill rotWithShape="1">
          <a:blip r:embed="rId4">
            <a:alphaModFix/>
          </a:blip>
          <a:srcRect b="0" l="0" r="0" t="0"/>
          <a:stretch/>
        </p:blipFill>
        <p:spPr>
          <a:xfrm>
            <a:off x="9654289" y="3150893"/>
            <a:ext cx="367375" cy="360906"/>
          </a:xfrm>
          <a:prstGeom prst="rect">
            <a:avLst/>
          </a:prstGeom>
          <a:noFill/>
          <a:ln>
            <a:noFill/>
          </a:ln>
        </p:spPr>
      </p:pic>
      <p:pic>
        <p:nvPicPr>
          <p:cNvPr id="268" name="Google Shape;268;g35a4bedfb1a_0_127" title="zoom (1).png"/>
          <p:cNvPicPr preferRelativeResize="0"/>
          <p:nvPr/>
        </p:nvPicPr>
        <p:blipFill rotWithShape="1">
          <a:blip r:embed="rId5">
            <a:alphaModFix/>
          </a:blip>
          <a:srcRect b="0" l="0" r="0" t="0"/>
          <a:stretch/>
        </p:blipFill>
        <p:spPr>
          <a:xfrm>
            <a:off x="1996364" y="3150906"/>
            <a:ext cx="367375" cy="3609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5b7ab17c1a_0_69"/>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274" name="Google Shape;274;g35b7ab17c1a_0_69"/>
          <p:cNvSpPr txBox="1"/>
          <p:nvPr/>
        </p:nvSpPr>
        <p:spPr>
          <a:xfrm>
            <a:off x="888650" y="4662575"/>
            <a:ext cx="5547000" cy="1176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it-IT" sz="1800">
                <a:latin typeface="Calibri"/>
                <a:ea typeface="Calibri"/>
                <a:cs typeface="Calibri"/>
                <a:sym typeface="Calibri"/>
              </a:rPr>
              <a:t>❌ Cons:</a:t>
            </a:r>
            <a:endParaRPr b="1" sz="1800">
              <a:latin typeface="Calibri"/>
              <a:ea typeface="Calibri"/>
              <a:cs typeface="Calibri"/>
              <a:sym typeface="Calibri"/>
            </a:endParaRPr>
          </a:p>
          <a:p>
            <a:pPr indent="0" lvl="0" marL="0" rtl="0" algn="l">
              <a:spcBef>
                <a:spcPts val="0"/>
              </a:spcBef>
              <a:spcAft>
                <a:spcPts val="0"/>
              </a:spcAft>
              <a:buNone/>
            </a:pPr>
            <a:r>
              <a:t/>
            </a:r>
            <a:endParaRPr b="1" sz="1800">
              <a:latin typeface="Calibri"/>
              <a:ea typeface="Calibri"/>
              <a:cs typeface="Calibri"/>
              <a:sym typeface="Calibri"/>
            </a:endParaRPr>
          </a:p>
          <a:p>
            <a:pPr indent="-342900" lvl="0" marL="457200" rtl="0" algn="l">
              <a:spcBef>
                <a:spcPts val="0"/>
              </a:spcBef>
              <a:spcAft>
                <a:spcPts val="0"/>
              </a:spcAft>
              <a:buSzPts val="1800"/>
              <a:buChar char="●"/>
            </a:pPr>
            <a:r>
              <a:rPr b="1" i="1" lang="it-IT" sz="1800">
                <a:latin typeface="Calibri"/>
                <a:ea typeface="Calibri"/>
                <a:cs typeface="Calibri"/>
                <a:sym typeface="Calibri"/>
              </a:rPr>
              <a:t>Do not capture individual behavior</a:t>
            </a:r>
            <a:r>
              <a:rPr lang="it-IT" sz="1800">
                <a:latin typeface="Calibri"/>
                <a:ea typeface="Calibri"/>
                <a:cs typeface="Calibri"/>
                <a:sym typeface="Calibri"/>
              </a:rPr>
              <a:t> or local dynamics.</a:t>
            </a:r>
            <a:endParaRPr sz="1800">
              <a:latin typeface="Calibri"/>
              <a:ea typeface="Calibri"/>
              <a:cs typeface="Calibri"/>
              <a:sym typeface="Calibri"/>
            </a:endParaRPr>
          </a:p>
          <a:p>
            <a:pPr indent="-342900" lvl="0" marL="457200" rtl="0" algn="l">
              <a:spcBef>
                <a:spcPts val="0"/>
              </a:spcBef>
              <a:spcAft>
                <a:spcPts val="0"/>
              </a:spcAft>
              <a:buSzPts val="1800"/>
              <a:buChar char="●"/>
            </a:pPr>
            <a:r>
              <a:rPr b="1" i="1" lang="it-IT" sz="1800">
                <a:latin typeface="Calibri"/>
                <a:ea typeface="Calibri"/>
                <a:cs typeface="Calibri"/>
                <a:sym typeface="Calibri"/>
              </a:rPr>
              <a:t>Assume uniform</a:t>
            </a:r>
            <a:r>
              <a:rPr lang="it-IT" sz="1800">
                <a:latin typeface="Calibri"/>
                <a:ea typeface="Calibri"/>
                <a:cs typeface="Calibri"/>
                <a:sym typeface="Calibri"/>
              </a:rPr>
              <a:t> or simplified mixing </a:t>
            </a:r>
            <a:r>
              <a:rPr b="1" i="1" lang="it-IT" sz="1800">
                <a:latin typeface="Calibri"/>
                <a:ea typeface="Calibri"/>
                <a:cs typeface="Calibri"/>
                <a:sym typeface="Calibri"/>
              </a:rPr>
              <a:t>patterns</a:t>
            </a:r>
            <a:r>
              <a:rPr lang="it-IT" sz="1800">
                <a:latin typeface="Calibri"/>
                <a:ea typeface="Calibri"/>
                <a:cs typeface="Calibri"/>
                <a:sym typeface="Calibri"/>
              </a:rPr>
              <a:t>.</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it-IT" sz="1800">
                <a:latin typeface="Calibri"/>
                <a:ea typeface="Calibri"/>
                <a:cs typeface="Calibri"/>
                <a:sym typeface="Calibri"/>
              </a:rPr>
              <a:t>Less accurate in heterogeneous or small-scale settings.</a:t>
            </a:r>
            <a:endParaRPr sz="1800">
              <a:latin typeface="Calibri"/>
              <a:ea typeface="Calibri"/>
              <a:cs typeface="Calibri"/>
              <a:sym typeface="Calibri"/>
            </a:endParaRPr>
          </a:p>
        </p:txBody>
      </p:sp>
      <p:sp>
        <p:nvSpPr>
          <p:cNvPr id="275" name="Google Shape;275;g35b7ab17c1a_0_69"/>
          <p:cNvSpPr txBox="1"/>
          <p:nvPr/>
        </p:nvSpPr>
        <p:spPr>
          <a:xfrm>
            <a:off x="6539825" y="4662575"/>
            <a:ext cx="5746800" cy="1176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it-IT" sz="1800">
                <a:solidFill>
                  <a:srgbClr val="000000"/>
                </a:solidFill>
                <a:latin typeface="Calibri"/>
                <a:ea typeface="Calibri"/>
                <a:cs typeface="Calibri"/>
                <a:sym typeface="Calibri"/>
              </a:rPr>
              <a:t>❌ Cons:</a:t>
            </a:r>
            <a:endParaRPr b="1" sz="1800">
              <a:solidFill>
                <a:srgbClr val="000000"/>
              </a:solidFill>
              <a:latin typeface="Calibri"/>
              <a:ea typeface="Calibri"/>
              <a:cs typeface="Calibri"/>
              <a:sym typeface="Calibri"/>
            </a:endParaRPr>
          </a:p>
          <a:p>
            <a:pPr indent="0" lvl="0" marL="0" rtl="0" algn="l">
              <a:spcBef>
                <a:spcPts val="0"/>
              </a:spcBef>
              <a:spcAft>
                <a:spcPts val="0"/>
              </a:spcAft>
              <a:buNone/>
            </a:pPr>
            <a:r>
              <a:t/>
            </a:r>
            <a:endParaRPr b="1" sz="1800">
              <a:latin typeface="Calibri"/>
              <a:ea typeface="Calibri"/>
              <a:cs typeface="Calibri"/>
              <a:sym typeface="Calibri"/>
            </a:endParaRPr>
          </a:p>
          <a:p>
            <a:pPr indent="-342900" lvl="0" marL="457200" rtl="0" algn="l">
              <a:spcBef>
                <a:spcPts val="0"/>
              </a:spcBef>
              <a:spcAft>
                <a:spcPts val="0"/>
              </a:spcAft>
              <a:buClr>
                <a:srgbClr val="000000"/>
              </a:buClr>
              <a:buSzPts val="1800"/>
              <a:buChar char="●"/>
            </a:pPr>
            <a:r>
              <a:rPr lang="it-IT" sz="1800">
                <a:latin typeface="Calibri"/>
                <a:ea typeface="Calibri"/>
                <a:cs typeface="Calibri"/>
                <a:sym typeface="Calibri"/>
              </a:rPr>
              <a:t>Require detailed,</a:t>
            </a:r>
            <a:r>
              <a:rPr b="1" i="1" lang="it-IT" sz="1800">
                <a:latin typeface="Calibri"/>
                <a:ea typeface="Calibri"/>
                <a:cs typeface="Calibri"/>
                <a:sym typeface="Calibri"/>
              </a:rPr>
              <a:t> high-resolution data</a:t>
            </a:r>
            <a:r>
              <a:rPr lang="it-IT" sz="1800">
                <a:latin typeface="Calibri"/>
                <a:ea typeface="Calibri"/>
                <a:cs typeface="Calibri"/>
                <a:sym typeface="Calibri"/>
              </a:rPr>
              <a:t>.</a:t>
            </a:r>
            <a:endParaRPr sz="1800">
              <a:latin typeface="Calibri"/>
              <a:ea typeface="Calibri"/>
              <a:cs typeface="Calibri"/>
              <a:sym typeface="Calibri"/>
            </a:endParaRPr>
          </a:p>
          <a:p>
            <a:pPr indent="-342900" lvl="0" marL="457200" rtl="0" algn="l">
              <a:spcBef>
                <a:spcPts val="0"/>
              </a:spcBef>
              <a:spcAft>
                <a:spcPts val="0"/>
              </a:spcAft>
              <a:buClr>
                <a:srgbClr val="000000"/>
              </a:buClr>
              <a:buSzPts val="1800"/>
              <a:buChar char="●"/>
            </a:pPr>
            <a:r>
              <a:rPr b="1" i="1" lang="it-IT" sz="1800">
                <a:latin typeface="Calibri"/>
                <a:ea typeface="Calibri"/>
                <a:cs typeface="Calibri"/>
                <a:sym typeface="Calibri"/>
              </a:rPr>
              <a:t>Computationally intensive</a:t>
            </a:r>
            <a:r>
              <a:rPr lang="it-IT" sz="1800">
                <a:latin typeface="Calibri"/>
                <a:ea typeface="Calibri"/>
                <a:cs typeface="Calibri"/>
                <a:sym typeface="Calibri"/>
              </a:rPr>
              <a:t>.</a:t>
            </a:r>
            <a:endParaRPr sz="1800">
              <a:latin typeface="Calibri"/>
              <a:ea typeface="Calibri"/>
              <a:cs typeface="Calibri"/>
              <a:sym typeface="Calibri"/>
            </a:endParaRPr>
          </a:p>
          <a:p>
            <a:pPr indent="-342900" lvl="0" marL="457200" rtl="0" algn="l">
              <a:spcBef>
                <a:spcPts val="0"/>
              </a:spcBef>
              <a:spcAft>
                <a:spcPts val="0"/>
              </a:spcAft>
              <a:buClr>
                <a:srgbClr val="000000"/>
              </a:buClr>
              <a:buSzPts val="1800"/>
              <a:buFont typeface="Calibri"/>
              <a:buChar char="●"/>
            </a:pPr>
            <a:r>
              <a:rPr lang="it-IT" sz="1800">
                <a:latin typeface="Calibri"/>
                <a:ea typeface="Calibri"/>
                <a:cs typeface="Calibri"/>
                <a:sym typeface="Calibri"/>
              </a:rPr>
              <a:t>More complex to calibrate and validate.</a:t>
            </a:r>
            <a:endParaRPr sz="1800">
              <a:latin typeface="Calibri"/>
              <a:ea typeface="Calibri"/>
              <a:cs typeface="Calibri"/>
              <a:sym typeface="Calibri"/>
            </a:endParaRPr>
          </a:p>
        </p:txBody>
      </p:sp>
      <p:sp>
        <p:nvSpPr>
          <p:cNvPr id="276" name="Google Shape;276;g35b7ab17c1a_0_69"/>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Macro- and micro-level models</a:t>
            </a:r>
            <a:endParaRPr/>
          </a:p>
        </p:txBody>
      </p:sp>
      <p:pic>
        <p:nvPicPr>
          <p:cNvPr id="277" name="Google Shape;277;g35b7ab17c1a_0_69"/>
          <p:cNvPicPr preferRelativeResize="0"/>
          <p:nvPr/>
        </p:nvPicPr>
        <p:blipFill>
          <a:blip r:embed="rId3">
            <a:alphaModFix/>
          </a:blip>
          <a:stretch>
            <a:fillRect/>
          </a:stretch>
        </p:blipFill>
        <p:spPr>
          <a:xfrm>
            <a:off x="2262650" y="888652"/>
            <a:ext cx="7666700" cy="2155825"/>
          </a:xfrm>
          <a:prstGeom prst="rect">
            <a:avLst/>
          </a:prstGeom>
          <a:noFill/>
          <a:ln>
            <a:noFill/>
          </a:ln>
        </p:spPr>
      </p:pic>
      <p:sp>
        <p:nvSpPr>
          <p:cNvPr id="278" name="Google Shape;278;g35b7ab17c1a_0_69"/>
          <p:cNvSpPr txBox="1"/>
          <p:nvPr/>
        </p:nvSpPr>
        <p:spPr>
          <a:xfrm>
            <a:off x="888648" y="3595113"/>
            <a:ext cx="4692000" cy="13200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SzPts val="770"/>
              <a:buNone/>
            </a:pPr>
            <a:r>
              <a:rPr b="1" lang="it-IT" sz="1240">
                <a:latin typeface="Calibri"/>
                <a:ea typeface="Calibri"/>
                <a:cs typeface="Calibri"/>
                <a:sym typeface="Calibri"/>
              </a:rPr>
              <a:t>✅ Pros</a:t>
            </a:r>
            <a:r>
              <a:rPr lang="it-IT" sz="1240">
                <a:latin typeface="Calibri"/>
                <a:ea typeface="Calibri"/>
                <a:cs typeface="Calibri"/>
                <a:sym typeface="Calibri"/>
              </a:rPr>
              <a:t>:</a:t>
            </a:r>
            <a:endParaRPr sz="1240">
              <a:latin typeface="Calibri"/>
              <a:ea typeface="Calibri"/>
              <a:cs typeface="Calibri"/>
              <a:sym typeface="Calibri"/>
            </a:endParaRPr>
          </a:p>
          <a:p>
            <a:pPr indent="0" lvl="0" marL="0" rtl="0" algn="l">
              <a:lnSpc>
                <a:spcPct val="100000"/>
              </a:lnSpc>
              <a:spcBef>
                <a:spcPts val="0"/>
              </a:spcBef>
              <a:spcAft>
                <a:spcPts val="0"/>
              </a:spcAft>
              <a:buSzPts val="770"/>
              <a:buNone/>
            </a:pPr>
            <a:r>
              <a:t/>
            </a:r>
            <a:endParaRPr sz="1240">
              <a:latin typeface="Calibri"/>
              <a:ea typeface="Calibri"/>
              <a:cs typeface="Calibri"/>
              <a:sym typeface="Calibri"/>
            </a:endParaRPr>
          </a:p>
          <a:p>
            <a:pPr indent="-307340" lvl="0" marL="457200" rtl="0" algn="l">
              <a:lnSpc>
                <a:spcPct val="100000"/>
              </a:lnSpc>
              <a:spcBef>
                <a:spcPts val="0"/>
              </a:spcBef>
              <a:spcAft>
                <a:spcPts val="0"/>
              </a:spcAft>
              <a:buSzPts val="1240"/>
              <a:buChar char="●"/>
            </a:pPr>
            <a:r>
              <a:rPr lang="it-IT" sz="1240">
                <a:latin typeface="Calibri"/>
                <a:ea typeface="Calibri"/>
                <a:cs typeface="Calibri"/>
                <a:sym typeface="Calibri"/>
              </a:rPr>
              <a:t>Require </a:t>
            </a:r>
            <a:r>
              <a:rPr b="1" i="1" lang="it-IT" sz="1240">
                <a:latin typeface="Calibri"/>
                <a:ea typeface="Calibri"/>
                <a:cs typeface="Calibri"/>
                <a:sym typeface="Calibri"/>
              </a:rPr>
              <a:t>fewer data</a:t>
            </a:r>
            <a:r>
              <a:rPr lang="it-IT" sz="1240">
                <a:latin typeface="Calibri"/>
                <a:ea typeface="Calibri"/>
                <a:cs typeface="Calibri"/>
                <a:sym typeface="Calibri"/>
              </a:rPr>
              <a:t> and computational resources.</a:t>
            </a:r>
            <a:endParaRPr sz="1240">
              <a:latin typeface="Calibri"/>
              <a:ea typeface="Calibri"/>
              <a:cs typeface="Calibri"/>
              <a:sym typeface="Calibri"/>
            </a:endParaRPr>
          </a:p>
          <a:p>
            <a:pPr indent="-307340" lvl="0" marL="457200" rtl="0" algn="l">
              <a:lnSpc>
                <a:spcPct val="100000"/>
              </a:lnSpc>
              <a:spcBef>
                <a:spcPts val="0"/>
              </a:spcBef>
              <a:spcAft>
                <a:spcPts val="0"/>
              </a:spcAft>
              <a:buSzPts val="1240"/>
              <a:buChar char="●"/>
            </a:pPr>
            <a:r>
              <a:rPr lang="it-IT" sz="1240">
                <a:latin typeface="Calibri"/>
                <a:ea typeface="Calibri"/>
                <a:cs typeface="Calibri"/>
                <a:sym typeface="Calibri"/>
              </a:rPr>
              <a:t>Allow </a:t>
            </a:r>
            <a:r>
              <a:rPr b="1" i="1" lang="it-IT" sz="1240">
                <a:latin typeface="Calibri"/>
                <a:ea typeface="Calibri"/>
                <a:cs typeface="Calibri"/>
                <a:sym typeface="Calibri"/>
              </a:rPr>
              <a:t>fast simulations on large populations</a:t>
            </a:r>
            <a:r>
              <a:rPr lang="it-IT" sz="1240">
                <a:latin typeface="Calibri"/>
                <a:ea typeface="Calibri"/>
                <a:cs typeface="Calibri"/>
                <a:sym typeface="Calibri"/>
              </a:rPr>
              <a:t>.</a:t>
            </a:r>
            <a:endParaRPr sz="1240">
              <a:latin typeface="Calibri"/>
              <a:ea typeface="Calibri"/>
              <a:cs typeface="Calibri"/>
              <a:sym typeface="Calibri"/>
            </a:endParaRPr>
          </a:p>
          <a:p>
            <a:pPr indent="-307340" lvl="0" marL="457200" rtl="0" algn="l">
              <a:lnSpc>
                <a:spcPct val="100000"/>
              </a:lnSpc>
              <a:spcBef>
                <a:spcPts val="0"/>
              </a:spcBef>
              <a:spcAft>
                <a:spcPts val="0"/>
              </a:spcAft>
              <a:buSzPts val="1240"/>
              <a:buFont typeface="Calibri"/>
              <a:buChar char="●"/>
            </a:pPr>
            <a:r>
              <a:rPr lang="it-IT" sz="1240">
                <a:latin typeface="Calibri"/>
                <a:ea typeface="Calibri"/>
                <a:cs typeface="Calibri"/>
                <a:sym typeface="Calibri"/>
              </a:rPr>
              <a:t>Useful for broad forecasts and general policy decisions.</a:t>
            </a:r>
            <a:endParaRPr b="1" sz="1240">
              <a:latin typeface="Calibri"/>
              <a:ea typeface="Calibri"/>
              <a:cs typeface="Calibri"/>
              <a:sym typeface="Calibri"/>
            </a:endParaRPr>
          </a:p>
        </p:txBody>
      </p:sp>
      <p:sp>
        <p:nvSpPr>
          <p:cNvPr id="279" name="Google Shape;279;g35b7ab17c1a_0_69"/>
          <p:cNvSpPr txBox="1"/>
          <p:nvPr/>
        </p:nvSpPr>
        <p:spPr>
          <a:xfrm>
            <a:off x="6539824" y="3593013"/>
            <a:ext cx="5440500" cy="13200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b="1" lang="it-IT" sz="1200">
                <a:solidFill>
                  <a:srgbClr val="000000"/>
                </a:solidFill>
                <a:latin typeface="Calibri"/>
                <a:ea typeface="Calibri"/>
                <a:cs typeface="Calibri"/>
                <a:sym typeface="Calibri"/>
              </a:rPr>
              <a:t>✅ Pros</a:t>
            </a:r>
            <a:r>
              <a:rPr lang="it-IT"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Clr>
                <a:srgbClr val="000000"/>
              </a:buClr>
              <a:buSzPts val="1200"/>
              <a:buChar char="●"/>
            </a:pPr>
            <a:r>
              <a:rPr lang="it-IT" sz="1200">
                <a:solidFill>
                  <a:srgbClr val="000000"/>
                </a:solidFill>
                <a:latin typeface="Calibri"/>
                <a:ea typeface="Calibri"/>
                <a:cs typeface="Calibri"/>
                <a:sym typeface="Calibri"/>
              </a:rPr>
              <a:t>Capture</a:t>
            </a:r>
            <a:r>
              <a:rPr b="1" i="1" lang="it-IT" sz="1200">
                <a:solidFill>
                  <a:srgbClr val="000000"/>
                </a:solidFill>
                <a:latin typeface="Calibri"/>
                <a:ea typeface="Calibri"/>
                <a:cs typeface="Calibri"/>
                <a:sym typeface="Calibri"/>
              </a:rPr>
              <a:t> individual behaviors</a:t>
            </a:r>
            <a:r>
              <a:rPr lang="it-IT" sz="1200">
                <a:solidFill>
                  <a:srgbClr val="000000"/>
                </a:solidFill>
                <a:latin typeface="Calibri"/>
                <a:ea typeface="Calibri"/>
                <a:cs typeface="Calibri"/>
                <a:sym typeface="Calibri"/>
              </a:rPr>
              <a:t> and interactions.</a:t>
            </a:r>
            <a:endParaRPr sz="1200">
              <a:solidFill>
                <a:srgbClr val="000000"/>
              </a:solidFill>
              <a:latin typeface="Calibri"/>
              <a:ea typeface="Calibri"/>
              <a:cs typeface="Calibri"/>
              <a:sym typeface="Calibri"/>
            </a:endParaRPr>
          </a:p>
          <a:p>
            <a:pPr indent="-304800" lvl="0" marL="457200" rtl="0" algn="l">
              <a:spcBef>
                <a:spcPts val="0"/>
              </a:spcBef>
              <a:spcAft>
                <a:spcPts val="0"/>
              </a:spcAft>
              <a:buClr>
                <a:srgbClr val="000000"/>
              </a:buClr>
              <a:buSzPts val="1200"/>
              <a:buChar char="●"/>
            </a:pPr>
            <a:r>
              <a:rPr lang="it-IT" sz="1200">
                <a:solidFill>
                  <a:srgbClr val="000000"/>
                </a:solidFill>
                <a:latin typeface="Calibri"/>
                <a:ea typeface="Calibri"/>
                <a:cs typeface="Calibri"/>
                <a:sym typeface="Calibri"/>
              </a:rPr>
              <a:t>Allow detailed, </a:t>
            </a:r>
            <a:r>
              <a:rPr b="1" i="1" lang="it-IT" sz="1200">
                <a:solidFill>
                  <a:srgbClr val="000000"/>
                </a:solidFill>
                <a:latin typeface="Calibri"/>
                <a:ea typeface="Calibri"/>
                <a:cs typeface="Calibri"/>
                <a:sym typeface="Calibri"/>
              </a:rPr>
              <a:t>context-specific simulations</a:t>
            </a:r>
            <a:r>
              <a:rPr lang="it-IT" sz="1200">
                <a:solidFill>
                  <a:srgbClr val="000000"/>
                </a:solidFill>
                <a:latin typeface="Calibri"/>
                <a:ea typeface="Calibri"/>
                <a:cs typeface="Calibri"/>
                <a:sym typeface="Calibri"/>
              </a:rPr>
              <a:t>.</a:t>
            </a:r>
            <a:endParaRPr sz="1200">
              <a:solidFill>
                <a:srgbClr val="000000"/>
              </a:solidFill>
              <a:latin typeface="Calibri"/>
              <a:ea typeface="Calibri"/>
              <a:cs typeface="Calibri"/>
              <a:sym typeface="Calibri"/>
            </a:endParaRPr>
          </a:p>
          <a:p>
            <a:pPr indent="-304800" lvl="0" marL="457200" rtl="0" algn="l">
              <a:spcBef>
                <a:spcPts val="0"/>
              </a:spcBef>
              <a:spcAft>
                <a:spcPts val="0"/>
              </a:spcAft>
              <a:buClr>
                <a:srgbClr val="000000"/>
              </a:buClr>
              <a:buSzPts val="1200"/>
              <a:buFont typeface="Calibri"/>
              <a:buChar char="●"/>
            </a:pPr>
            <a:r>
              <a:rPr lang="it-IT" sz="1200">
                <a:solidFill>
                  <a:srgbClr val="000000"/>
                </a:solidFill>
                <a:latin typeface="Calibri"/>
                <a:ea typeface="Calibri"/>
                <a:cs typeface="Calibri"/>
                <a:sym typeface="Calibri"/>
              </a:rPr>
              <a:t>Ideal for testing targeted interventions.</a:t>
            </a:r>
            <a:endParaRPr sz="1200">
              <a:latin typeface="Calibri"/>
              <a:ea typeface="Calibri"/>
              <a:cs typeface="Calibri"/>
              <a:sym typeface="Calibri"/>
            </a:endParaRPr>
          </a:p>
        </p:txBody>
      </p:sp>
      <p:sp>
        <p:nvSpPr>
          <p:cNvPr id="280" name="Google Shape;280;g35b7ab17c1a_0_69"/>
          <p:cNvSpPr txBox="1"/>
          <p:nvPr/>
        </p:nvSpPr>
        <p:spPr>
          <a:xfrm>
            <a:off x="2363743" y="3143095"/>
            <a:ext cx="1741800" cy="376500"/>
          </a:xfrm>
          <a:prstGeom prst="rect">
            <a:avLst/>
          </a:prstGeom>
          <a:noFill/>
          <a:ln>
            <a:noFill/>
          </a:ln>
        </p:spPr>
        <p:txBody>
          <a:bodyPr anchorCtr="0" anchor="t" bIns="0" lIns="0" spcFirstLastPara="1" rIns="0" wrap="square" tIns="0">
            <a:normAutofit fontScale="85000" lnSpcReduction="10000"/>
          </a:bodyPr>
          <a:lstStyle/>
          <a:p>
            <a:pPr indent="0" lvl="0" marL="0" rtl="0" algn="ctr">
              <a:spcBef>
                <a:spcPts val="0"/>
              </a:spcBef>
              <a:spcAft>
                <a:spcPts val="0"/>
              </a:spcAft>
              <a:buNone/>
            </a:pPr>
            <a:r>
              <a:rPr lang="it-IT" sz="3200">
                <a:latin typeface="Calibri"/>
                <a:ea typeface="Calibri"/>
                <a:cs typeface="Calibri"/>
                <a:sym typeface="Calibri"/>
              </a:rPr>
              <a:t>Macro-level</a:t>
            </a:r>
            <a:endParaRPr sz="3200">
              <a:latin typeface="Calibri"/>
              <a:ea typeface="Calibri"/>
              <a:cs typeface="Calibri"/>
              <a:sym typeface="Calibri"/>
            </a:endParaRPr>
          </a:p>
        </p:txBody>
      </p:sp>
      <p:sp>
        <p:nvSpPr>
          <p:cNvPr id="281" name="Google Shape;281;g35b7ab17c1a_0_69"/>
          <p:cNvSpPr txBox="1"/>
          <p:nvPr/>
        </p:nvSpPr>
        <p:spPr>
          <a:xfrm>
            <a:off x="7901732" y="3143101"/>
            <a:ext cx="1741800" cy="376500"/>
          </a:xfrm>
          <a:prstGeom prst="rect">
            <a:avLst/>
          </a:prstGeom>
          <a:noFill/>
          <a:ln>
            <a:noFill/>
          </a:ln>
        </p:spPr>
        <p:txBody>
          <a:bodyPr anchorCtr="0" anchor="t" bIns="0" lIns="0" spcFirstLastPara="1" rIns="0" wrap="square" tIns="0">
            <a:normAutofit fontScale="92500" lnSpcReduction="20000"/>
          </a:bodyPr>
          <a:lstStyle/>
          <a:p>
            <a:pPr indent="0" lvl="0" marL="0" rtl="0" algn="ctr">
              <a:spcBef>
                <a:spcPts val="0"/>
              </a:spcBef>
              <a:spcAft>
                <a:spcPts val="0"/>
              </a:spcAft>
              <a:buNone/>
            </a:pPr>
            <a:r>
              <a:rPr lang="it-IT" sz="3200">
                <a:latin typeface="Calibri"/>
                <a:ea typeface="Calibri"/>
                <a:cs typeface="Calibri"/>
                <a:sym typeface="Calibri"/>
              </a:rPr>
              <a:t>Micro-level</a:t>
            </a:r>
            <a:endParaRPr sz="3200">
              <a:latin typeface="Calibri"/>
              <a:ea typeface="Calibri"/>
              <a:cs typeface="Calibri"/>
              <a:sym typeface="Calibri"/>
            </a:endParaRPr>
          </a:p>
        </p:txBody>
      </p:sp>
      <p:sp>
        <p:nvSpPr>
          <p:cNvPr id="282" name="Google Shape;282;g35b7ab17c1a_0_69"/>
          <p:cNvSpPr/>
          <p:nvPr/>
        </p:nvSpPr>
        <p:spPr>
          <a:xfrm rot="5400000">
            <a:off x="5806225" y="1500300"/>
            <a:ext cx="376500" cy="3662100"/>
          </a:xfrm>
          <a:prstGeom prst="triangle">
            <a:avLst>
              <a:gd fmla="val 50000" name="adj"/>
            </a:avLst>
          </a:prstGeom>
          <a:gradFill>
            <a:gsLst>
              <a:gs pos="0">
                <a:srgbClr val="C9DAF8"/>
              </a:gs>
              <a:gs pos="0">
                <a:srgbClr val="B2E6F4"/>
              </a:gs>
              <a:gs pos="100000">
                <a:srgbClr val="5690DA"/>
              </a:gs>
              <a:gs pos="100000">
                <a:srgbClr val="6FA8DC"/>
              </a:gs>
            </a:gsLst>
            <a:lin ang="0" scaled="0"/>
          </a:gra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5b7ab17c1a_0_69"/>
          <p:cNvSpPr txBox="1"/>
          <p:nvPr/>
        </p:nvSpPr>
        <p:spPr>
          <a:xfrm>
            <a:off x="4044200" y="3138897"/>
            <a:ext cx="1271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t>Abstraction</a:t>
            </a:r>
            <a:endParaRPr sz="1300"/>
          </a:p>
        </p:txBody>
      </p:sp>
      <p:pic>
        <p:nvPicPr>
          <p:cNvPr id="284" name="Google Shape;284;g35b7ab17c1a_0_69" title="zoom (1).png"/>
          <p:cNvPicPr preferRelativeResize="0"/>
          <p:nvPr/>
        </p:nvPicPr>
        <p:blipFill rotWithShape="1">
          <a:blip r:embed="rId4">
            <a:alphaModFix/>
          </a:blip>
          <a:srcRect b="0" l="0" r="0" t="0"/>
          <a:stretch/>
        </p:blipFill>
        <p:spPr>
          <a:xfrm>
            <a:off x="9654289" y="3150893"/>
            <a:ext cx="367375" cy="360906"/>
          </a:xfrm>
          <a:prstGeom prst="rect">
            <a:avLst/>
          </a:prstGeom>
          <a:noFill/>
          <a:ln>
            <a:noFill/>
          </a:ln>
        </p:spPr>
      </p:pic>
      <p:pic>
        <p:nvPicPr>
          <p:cNvPr id="285" name="Google Shape;285;g35b7ab17c1a_0_69" title="zoom (1).png"/>
          <p:cNvPicPr preferRelativeResize="0"/>
          <p:nvPr/>
        </p:nvPicPr>
        <p:blipFill rotWithShape="1">
          <a:blip r:embed="rId5">
            <a:alphaModFix/>
          </a:blip>
          <a:srcRect b="0" l="0" r="0" t="0"/>
          <a:stretch/>
        </p:blipFill>
        <p:spPr>
          <a:xfrm>
            <a:off x="1996364" y="3150906"/>
            <a:ext cx="367375" cy="3609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35c91957716_6_27"/>
          <p:cNvSpPr txBox="1"/>
          <p:nvPr>
            <p:ph idx="1" type="body"/>
          </p:nvPr>
        </p:nvSpPr>
        <p:spPr>
          <a:xfrm>
            <a:off x="415650" y="1711050"/>
            <a:ext cx="11360700" cy="2723700"/>
          </a:xfrm>
          <a:prstGeom prst="rect">
            <a:avLst/>
          </a:prstGeom>
        </p:spPr>
        <p:txBody>
          <a:bodyPr anchorCtr="0" anchor="t" bIns="121900" lIns="121900" spcFirstLastPara="1" rIns="121900" wrap="square" tIns="121900">
            <a:noAutofit/>
          </a:bodyPr>
          <a:lstStyle/>
          <a:p>
            <a:pPr indent="-342900" lvl="0" marL="457200" rtl="0" algn="l">
              <a:spcBef>
                <a:spcPts val="0"/>
              </a:spcBef>
              <a:spcAft>
                <a:spcPts val="0"/>
              </a:spcAft>
              <a:buSzPts val="1800"/>
              <a:buAutoNum type="arabicPeriod"/>
            </a:pPr>
            <a:r>
              <a:rPr lang="it-IT" sz="1800"/>
              <a:t>Can we estimate the impact of interventions like lockdowns or vaccines?</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it-IT" sz="1800"/>
              <a:t>How do individual behaviors affect the epidemic?</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it-IT" sz="1800"/>
              <a:t>What’s the trade-off between simplicity and detail in a model?</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it-IT" sz="1800"/>
              <a:t>When should we use an macro model, and when is a micro model better?</a:t>
            </a:r>
            <a:endParaRPr sz="1800"/>
          </a:p>
        </p:txBody>
      </p:sp>
      <p:sp>
        <p:nvSpPr>
          <p:cNvPr id="291" name="Google Shape;291;g35c91957716_6_27"/>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292" name="Google Shape;292;g35c91957716_6_2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 do you </a:t>
            </a:r>
            <a:r>
              <a:rPr lang="it-IT"/>
              <a:t>expect</a:t>
            </a:r>
            <a:r>
              <a:rPr lang="it-IT"/>
              <a:t> from this tutorial?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35a4bedfb1a_0_83"/>
          <p:cNvSpPr txBox="1"/>
          <p:nvPr/>
        </p:nvSpPr>
        <p:spPr>
          <a:xfrm>
            <a:off x="997350" y="2472125"/>
            <a:ext cx="101973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it-IT" sz="4000">
                <a:solidFill>
                  <a:schemeClr val="dk1"/>
                </a:solidFill>
                <a:latin typeface="Calibri"/>
                <a:ea typeface="Calibri"/>
                <a:cs typeface="Calibri"/>
                <a:sym typeface="Calibri"/>
              </a:rPr>
              <a:t>Macro-level models</a:t>
            </a:r>
            <a:endParaRPr sz="4000">
              <a:solidFill>
                <a:schemeClr val="dk1"/>
              </a:solidFill>
              <a:latin typeface="Calibri"/>
              <a:ea typeface="Calibri"/>
              <a:cs typeface="Calibri"/>
              <a:sym typeface="Calibri"/>
            </a:endParaRPr>
          </a:p>
        </p:txBody>
      </p:sp>
      <p:pic>
        <p:nvPicPr>
          <p:cNvPr id="298" name="Google Shape;298;g35a4bedfb1a_0_83"/>
          <p:cNvPicPr preferRelativeResize="0"/>
          <p:nvPr/>
        </p:nvPicPr>
        <p:blipFill rotWithShape="1">
          <a:blip r:embed="rId3">
            <a:alphaModFix/>
          </a:blip>
          <a:srcRect b="45464" l="0" r="81137" t="15589"/>
          <a:stretch/>
        </p:blipFill>
        <p:spPr>
          <a:xfrm>
            <a:off x="4985788" y="3096700"/>
            <a:ext cx="2220425" cy="1289175"/>
          </a:xfrm>
          <a:prstGeom prst="rect">
            <a:avLst/>
          </a:prstGeom>
          <a:noFill/>
          <a:ln>
            <a:noFill/>
          </a:ln>
        </p:spPr>
      </p:pic>
      <p:sp>
        <p:nvSpPr>
          <p:cNvPr id="299" name="Google Shape;299;g35a4bedfb1a_0_83"/>
          <p:cNvSpPr/>
          <p:nvPr/>
        </p:nvSpPr>
        <p:spPr>
          <a:xfrm rot="10800000">
            <a:off x="703919" y="2150512"/>
            <a:ext cx="1461350"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sp>
        <p:nvSpPr>
          <p:cNvPr id="300" name="Google Shape;300;g35a4bedfb1a_0_83"/>
          <p:cNvSpPr/>
          <p:nvPr/>
        </p:nvSpPr>
        <p:spPr>
          <a:xfrm rot="59">
            <a:off x="10258272" y="2964035"/>
            <a:ext cx="1461375"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pic>
        <p:nvPicPr>
          <p:cNvPr id="301" name="Google Shape;301;g35a4bedfb1a_0_83" title="unitoDipInfo.png"/>
          <p:cNvPicPr preferRelativeResize="0"/>
          <p:nvPr/>
        </p:nvPicPr>
        <p:blipFill>
          <a:blip r:embed="rId4">
            <a:alphaModFix/>
          </a:blip>
          <a:stretch>
            <a:fillRect/>
          </a:stretch>
        </p:blipFill>
        <p:spPr>
          <a:xfrm>
            <a:off x="80050" y="182000"/>
            <a:ext cx="2458587" cy="679375"/>
          </a:xfrm>
          <a:prstGeom prst="rect">
            <a:avLst/>
          </a:prstGeom>
          <a:noFill/>
          <a:ln>
            <a:noFill/>
          </a:ln>
        </p:spPr>
      </p:pic>
      <p:pic>
        <p:nvPicPr>
          <p:cNvPr id="302" name="Google Shape;302;g35a4bedfb1a_0_83" title="Logo_QBio_sfondochiaro_conscritta.png"/>
          <p:cNvPicPr preferRelativeResize="0"/>
          <p:nvPr/>
        </p:nvPicPr>
        <p:blipFill>
          <a:blip r:embed="rId5">
            <a:alphaModFix/>
          </a:blip>
          <a:stretch>
            <a:fillRect/>
          </a:stretch>
        </p:blipFill>
        <p:spPr>
          <a:xfrm>
            <a:off x="3355611" y="97829"/>
            <a:ext cx="1588071" cy="926375"/>
          </a:xfrm>
          <a:prstGeom prst="rect">
            <a:avLst/>
          </a:prstGeom>
          <a:noFill/>
          <a:ln>
            <a:noFill/>
          </a:ln>
        </p:spPr>
      </p:pic>
      <p:pic>
        <p:nvPicPr>
          <p:cNvPr id="303" name="Google Shape;303;g35a4bedfb1a_0_83" title="young-infolife.png"/>
          <p:cNvPicPr preferRelativeResize="0"/>
          <p:nvPr/>
        </p:nvPicPr>
        <p:blipFill>
          <a:blip r:embed="rId6">
            <a:alphaModFix/>
          </a:blip>
          <a:stretch>
            <a:fillRect/>
          </a:stretch>
        </p:blipFill>
        <p:spPr>
          <a:xfrm>
            <a:off x="5760656" y="179238"/>
            <a:ext cx="1640670" cy="763550"/>
          </a:xfrm>
          <a:prstGeom prst="rect">
            <a:avLst/>
          </a:prstGeom>
          <a:noFill/>
          <a:ln>
            <a:noFill/>
          </a:ln>
        </p:spPr>
      </p:pic>
      <p:pic>
        <p:nvPicPr>
          <p:cNvPr id="304" name="Google Shape;304;g35a4bedfb1a_0_83"/>
          <p:cNvPicPr preferRelativeResize="0"/>
          <p:nvPr/>
        </p:nvPicPr>
        <p:blipFill>
          <a:blip r:embed="rId7">
            <a:alphaModFix/>
          </a:blip>
          <a:stretch>
            <a:fillRect/>
          </a:stretch>
        </p:blipFill>
        <p:spPr>
          <a:xfrm>
            <a:off x="8218300" y="97833"/>
            <a:ext cx="3810000" cy="847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35d96f48f8a_0_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310" name="Google Shape;310;g35d96f48f8a_0_0"/>
          <p:cNvSpPr txBox="1"/>
          <p:nvPr/>
        </p:nvSpPr>
        <p:spPr>
          <a:xfrm>
            <a:off x="703500" y="1838425"/>
            <a:ext cx="54939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Quattrocento Sans"/>
              <a:ea typeface="Quattrocento Sans"/>
              <a:cs typeface="Quattrocento Sans"/>
              <a:sym typeface="Quattrocento Sans"/>
            </a:endParaRPr>
          </a:p>
        </p:txBody>
      </p:sp>
      <p:sp>
        <p:nvSpPr>
          <p:cNvPr id="311" name="Google Shape;311;g35d96f48f8a_0_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extLst>
                  <a:ext uri="http://customooxmlschemas.google.com/">
                    <go:slidesCustomData xmlns:go="http://customooxmlschemas.google.com/" textRoundtripDataId="6"/>
                  </a:ext>
                </a:extLst>
              </a:rPr>
              <a:t>Macro-level models</a:t>
            </a:r>
            <a:endParaRPr/>
          </a:p>
        </p:txBody>
      </p:sp>
      <p:pic>
        <p:nvPicPr>
          <p:cNvPr id="312" name="Google Shape;312;g35d96f48f8a_0_0"/>
          <p:cNvPicPr preferRelativeResize="0"/>
          <p:nvPr/>
        </p:nvPicPr>
        <p:blipFill rotWithShape="1">
          <a:blip r:embed="rId3">
            <a:alphaModFix/>
          </a:blip>
          <a:srcRect b="45628" l="1374" r="82591" t="15872"/>
          <a:stretch/>
        </p:blipFill>
        <p:spPr>
          <a:xfrm>
            <a:off x="11128839" y="219463"/>
            <a:ext cx="851476" cy="574875"/>
          </a:xfrm>
          <a:prstGeom prst="rect">
            <a:avLst/>
          </a:prstGeom>
          <a:noFill/>
          <a:ln>
            <a:noFill/>
          </a:ln>
        </p:spPr>
      </p:pic>
      <p:sp>
        <p:nvSpPr>
          <p:cNvPr id="313" name="Google Shape;313;g35d96f48f8a_0_0"/>
          <p:cNvSpPr txBox="1"/>
          <p:nvPr/>
        </p:nvSpPr>
        <p:spPr>
          <a:xfrm>
            <a:off x="36250" y="1135950"/>
            <a:ext cx="7660500" cy="475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IT">
                <a:solidFill>
                  <a:schemeClr val="dk1"/>
                </a:solidFill>
                <a:latin typeface="Calibri"/>
                <a:ea typeface="Calibri"/>
                <a:cs typeface="Calibri"/>
                <a:sym typeface="Calibri"/>
              </a:rPr>
              <a:t>T</a:t>
            </a:r>
            <a:r>
              <a:rPr lang="it-IT">
                <a:solidFill>
                  <a:schemeClr val="dk1"/>
                </a:solidFill>
                <a:latin typeface="Calibri"/>
                <a:ea typeface="Calibri"/>
                <a:cs typeface="Calibri"/>
                <a:sym typeface="Calibri"/>
              </a:rPr>
              <a:t>he first major class of modeling approaches: </a:t>
            </a:r>
            <a:r>
              <a:rPr b="1" lang="it-IT">
                <a:solidFill>
                  <a:schemeClr val="dk1"/>
                </a:solidFill>
                <a:latin typeface="Calibri"/>
                <a:ea typeface="Calibri"/>
                <a:cs typeface="Calibri"/>
                <a:sym typeface="Calibri"/>
              </a:rPr>
              <a:t>Macro-Level Models</a:t>
            </a:r>
            <a:r>
              <a:rPr lang="it-IT">
                <a:solidFill>
                  <a:schemeClr val="dk1"/>
                </a:solidFill>
                <a:latin typeface="Calibri"/>
                <a:ea typeface="Calibri"/>
                <a:cs typeface="Calibri"/>
                <a:sym typeface="Calibri"/>
              </a:rPr>
              <a:t>, often called </a:t>
            </a:r>
            <a:r>
              <a:rPr b="1" lang="it-IT">
                <a:solidFill>
                  <a:schemeClr val="dk1"/>
                </a:solidFill>
                <a:latin typeface="Calibri"/>
                <a:ea typeface="Calibri"/>
                <a:cs typeface="Calibri"/>
                <a:sym typeface="Calibri"/>
              </a:rPr>
              <a:t>compartmental models</a:t>
            </a:r>
            <a:r>
              <a:rPr lang="it-IT">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it-IT">
                <a:solidFill>
                  <a:schemeClr val="dk1"/>
                </a:solidFill>
                <a:latin typeface="Calibri"/>
                <a:ea typeface="Calibri"/>
                <a:cs typeface="Calibri"/>
                <a:sym typeface="Calibri"/>
              </a:rPr>
              <a:t>These models don’t simulate each person individually. Instead, they divide the entire population into </a:t>
            </a:r>
            <a:r>
              <a:rPr b="1" lang="it-IT">
                <a:solidFill>
                  <a:schemeClr val="dk1"/>
                </a:solidFill>
                <a:latin typeface="Calibri"/>
                <a:ea typeface="Calibri"/>
                <a:cs typeface="Calibri"/>
                <a:sym typeface="Calibri"/>
              </a:rPr>
              <a:t>groups</a:t>
            </a:r>
            <a:r>
              <a:rPr lang="it-IT">
                <a:solidFill>
                  <a:schemeClr val="dk1"/>
                </a:solidFill>
                <a:latin typeface="Calibri"/>
                <a:ea typeface="Calibri"/>
                <a:cs typeface="Calibri"/>
                <a:sym typeface="Calibri"/>
              </a:rPr>
              <a:t>, </a:t>
            </a:r>
            <a:r>
              <a:rPr lang="it-IT">
                <a:solidFill>
                  <a:schemeClr val="dk1"/>
                </a:solidFill>
                <a:latin typeface="Calibri"/>
                <a:ea typeface="Calibri"/>
                <a:cs typeface="Calibri"/>
                <a:sym typeface="Calibri"/>
              </a:rPr>
              <a:t>for example:</a:t>
            </a:r>
            <a:endParaRPr>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Font typeface="Calibri"/>
              <a:buChar char="●"/>
            </a:pPr>
            <a:r>
              <a:rPr lang="it-IT">
                <a:solidFill>
                  <a:schemeClr val="dk1"/>
                </a:solidFill>
                <a:latin typeface="Calibri"/>
                <a:ea typeface="Calibri"/>
                <a:cs typeface="Calibri"/>
                <a:sym typeface="Calibri"/>
              </a:rPr>
              <a:t>Susceptible</a:t>
            </a:r>
            <a:br>
              <a:rPr lang="it-IT">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it-IT">
                <a:solidFill>
                  <a:schemeClr val="dk1"/>
                </a:solidFill>
                <a:latin typeface="Calibri"/>
                <a:ea typeface="Calibri"/>
                <a:cs typeface="Calibri"/>
                <a:sym typeface="Calibri"/>
              </a:rPr>
              <a:t>Infected</a:t>
            </a:r>
            <a:br>
              <a:rPr lang="it-IT">
                <a:solidFill>
                  <a:schemeClr val="dk1"/>
                </a:solidFill>
                <a:latin typeface="Calibri"/>
                <a:ea typeface="Calibri"/>
                <a:cs typeface="Calibri"/>
                <a:sym typeface="Calibri"/>
              </a:rPr>
            </a:br>
            <a:endParaRPr>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lang="it-IT">
                <a:solidFill>
                  <a:schemeClr val="dk1"/>
                </a:solidFill>
                <a:latin typeface="Calibri"/>
                <a:ea typeface="Calibri"/>
                <a:cs typeface="Calibri"/>
                <a:sym typeface="Calibri"/>
              </a:rPr>
              <a:t>Recovered</a:t>
            </a:r>
            <a:br>
              <a:rPr lang="it-IT">
                <a:solidFill>
                  <a:schemeClr val="dk1"/>
                </a:solidFill>
                <a:latin typeface="Calibri"/>
                <a:ea typeface="Calibri"/>
                <a:cs typeface="Calibri"/>
                <a:sym typeface="Calibri"/>
              </a:rPr>
            </a:br>
            <a:endParaRPr sz="15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it-IT">
                <a:solidFill>
                  <a:schemeClr val="dk1"/>
                </a:solidFill>
                <a:latin typeface="Calibri"/>
                <a:ea typeface="Calibri"/>
                <a:cs typeface="Calibri"/>
                <a:sym typeface="Calibri"/>
              </a:rPr>
              <a:t>The beauty of these models is in their </a:t>
            </a:r>
            <a:r>
              <a:rPr b="1" lang="it-IT">
                <a:solidFill>
                  <a:schemeClr val="dk1"/>
                </a:solidFill>
                <a:latin typeface="Calibri"/>
                <a:ea typeface="Calibri"/>
                <a:cs typeface="Calibri"/>
                <a:sym typeface="Calibri"/>
              </a:rPr>
              <a:t>simplicity</a:t>
            </a:r>
            <a:r>
              <a:rPr lang="it-IT">
                <a:solidFill>
                  <a:schemeClr val="dk1"/>
                </a:solidFill>
                <a:latin typeface="Calibri"/>
                <a:ea typeface="Calibri"/>
                <a:cs typeface="Calibri"/>
                <a:sym typeface="Calibri"/>
              </a:rPr>
              <a:t>. They help answer questions like:</a:t>
            </a:r>
            <a:endParaRPr>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Font typeface="Calibri"/>
              <a:buChar char="●"/>
            </a:pPr>
            <a:r>
              <a:rPr i="1" lang="it-IT">
                <a:solidFill>
                  <a:schemeClr val="dk1"/>
                </a:solidFill>
                <a:latin typeface="Calibri"/>
                <a:ea typeface="Calibri"/>
                <a:cs typeface="Calibri"/>
                <a:sym typeface="Calibri"/>
              </a:rPr>
              <a:t>How fast will the outbreak grow?</a:t>
            </a:r>
            <a:br>
              <a:rPr i="1" lang="it-IT">
                <a:solidFill>
                  <a:schemeClr val="dk1"/>
                </a:solidFill>
                <a:latin typeface="Calibri"/>
                <a:ea typeface="Calibri"/>
                <a:cs typeface="Calibri"/>
                <a:sym typeface="Calibri"/>
              </a:rPr>
            </a:br>
            <a:endParaRPr i="1">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i="1" lang="it-IT">
                <a:solidFill>
                  <a:schemeClr val="dk1"/>
                </a:solidFill>
                <a:latin typeface="Calibri"/>
                <a:ea typeface="Calibri"/>
                <a:cs typeface="Calibri"/>
                <a:sym typeface="Calibri"/>
              </a:rPr>
              <a:t>What’s the peak number of cases?</a:t>
            </a:r>
            <a:br>
              <a:rPr i="1" lang="it-IT">
                <a:solidFill>
                  <a:schemeClr val="dk1"/>
                </a:solidFill>
                <a:latin typeface="Calibri"/>
                <a:ea typeface="Calibri"/>
                <a:cs typeface="Calibri"/>
                <a:sym typeface="Calibri"/>
              </a:rPr>
            </a:br>
            <a:endParaRPr i="1">
              <a:solidFill>
                <a:schemeClr val="dk1"/>
              </a:solidFill>
              <a:latin typeface="Calibri"/>
              <a:ea typeface="Calibri"/>
              <a:cs typeface="Calibri"/>
              <a:sym typeface="Calibri"/>
            </a:endParaRPr>
          </a:p>
          <a:p>
            <a:pPr indent="-317500" lvl="0" marL="457200" rtl="0" algn="l">
              <a:lnSpc>
                <a:spcPct val="115000"/>
              </a:lnSpc>
              <a:spcBef>
                <a:spcPts val="0"/>
              </a:spcBef>
              <a:spcAft>
                <a:spcPts val="0"/>
              </a:spcAft>
              <a:buClr>
                <a:schemeClr val="dk1"/>
              </a:buClr>
              <a:buSzPts val="1400"/>
              <a:buFont typeface="Calibri"/>
              <a:buChar char="●"/>
            </a:pPr>
            <a:r>
              <a:rPr i="1" lang="it-IT">
                <a:solidFill>
                  <a:schemeClr val="dk1"/>
                </a:solidFill>
                <a:latin typeface="Calibri"/>
                <a:ea typeface="Calibri"/>
                <a:cs typeface="Calibri"/>
                <a:sym typeface="Calibri"/>
              </a:rPr>
              <a:t>What happens if we vaccinate 50% of the population?</a:t>
            </a:r>
            <a:endParaRPr>
              <a:solidFill>
                <a:schemeClr val="dk1"/>
              </a:solidFill>
              <a:latin typeface="Calibri"/>
              <a:ea typeface="Calibri"/>
              <a:cs typeface="Calibri"/>
              <a:sym typeface="Calibri"/>
            </a:endParaRPr>
          </a:p>
        </p:txBody>
      </p:sp>
      <p:sp>
        <p:nvSpPr>
          <p:cNvPr id="314" name="Google Shape;314;g35d96f48f8a_0_0"/>
          <p:cNvSpPr txBox="1"/>
          <p:nvPr/>
        </p:nvSpPr>
        <p:spPr>
          <a:xfrm>
            <a:off x="8250175" y="1763179"/>
            <a:ext cx="3494700" cy="938100"/>
          </a:xfrm>
          <a:prstGeom prst="rect">
            <a:avLst/>
          </a:prstGeom>
          <a:noFill/>
          <a:ln cap="flat" cmpd="sng" w="2857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it-IT">
                <a:solidFill>
                  <a:schemeClr val="dk1"/>
                </a:solidFill>
                <a:latin typeface="Calibri"/>
                <a:ea typeface="Calibri"/>
                <a:cs typeface="Calibri"/>
                <a:sym typeface="Calibri"/>
              </a:rPr>
              <a:t>We assume the population is well mixed (like stirring soup) where </a:t>
            </a:r>
            <a:r>
              <a:rPr b="1" lang="it-IT">
                <a:solidFill>
                  <a:schemeClr val="dk1"/>
                </a:solidFill>
                <a:latin typeface="Calibri"/>
                <a:ea typeface="Calibri"/>
                <a:cs typeface="Calibri"/>
                <a:sym typeface="Calibri"/>
              </a:rPr>
              <a:t>everyone has an equal chance of interacting with everyone else</a:t>
            </a:r>
            <a:r>
              <a:rPr lang="it-IT">
                <a:solidFill>
                  <a:schemeClr val="dk1"/>
                </a:solidFill>
                <a:latin typeface="Calibri"/>
                <a:ea typeface="Calibri"/>
                <a:cs typeface="Calibri"/>
                <a:sym typeface="Calibri"/>
              </a:rPr>
              <a:t>.</a:t>
            </a:r>
            <a:endParaRPr sz="1700">
              <a:latin typeface="Calibri"/>
              <a:ea typeface="Calibri"/>
              <a:cs typeface="Calibri"/>
              <a:sym typeface="Calibri"/>
            </a:endParaRPr>
          </a:p>
        </p:txBody>
      </p:sp>
      <p:pic>
        <p:nvPicPr>
          <p:cNvPr id="315" name="Google Shape;315;g35d96f48f8a_0_0"/>
          <p:cNvPicPr preferRelativeResize="0"/>
          <p:nvPr/>
        </p:nvPicPr>
        <p:blipFill>
          <a:blip r:embed="rId4">
            <a:alphaModFix/>
          </a:blip>
          <a:stretch>
            <a:fillRect/>
          </a:stretch>
        </p:blipFill>
        <p:spPr>
          <a:xfrm>
            <a:off x="8250025" y="1383311"/>
            <a:ext cx="336349" cy="336349"/>
          </a:xfrm>
          <a:prstGeom prst="rect">
            <a:avLst/>
          </a:prstGeom>
          <a:noFill/>
          <a:ln>
            <a:noFill/>
          </a:ln>
        </p:spPr>
      </p:pic>
      <p:sp>
        <p:nvSpPr>
          <p:cNvPr id="316" name="Google Shape;316;g35d96f48f8a_0_0"/>
          <p:cNvSpPr txBox="1"/>
          <p:nvPr/>
        </p:nvSpPr>
        <p:spPr>
          <a:xfrm>
            <a:off x="8250025" y="3456350"/>
            <a:ext cx="3494700" cy="938100"/>
          </a:xfrm>
          <a:prstGeom prst="rect">
            <a:avLst/>
          </a:prstGeom>
          <a:noFill/>
          <a:ln cap="flat" cmpd="sng" w="2857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it-IT">
                <a:solidFill>
                  <a:schemeClr val="dk1"/>
                </a:solidFill>
                <a:latin typeface="Calibri"/>
                <a:ea typeface="Calibri"/>
                <a:cs typeface="Calibri"/>
                <a:sym typeface="Calibri"/>
              </a:rPr>
              <a:t>So while </a:t>
            </a:r>
            <a:r>
              <a:rPr lang="it-IT" u="sng">
                <a:solidFill>
                  <a:schemeClr val="dk1"/>
                </a:solidFill>
                <a:latin typeface="Calibri"/>
                <a:ea typeface="Calibri"/>
                <a:cs typeface="Calibri"/>
                <a:sym typeface="Calibri"/>
              </a:rPr>
              <a:t>they don’t give detailed answers about individual behavior</a:t>
            </a:r>
            <a:r>
              <a:rPr lang="it-IT">
                <a:solidFill>
                  <a:schemeClr val="dk1"/>
                </a:solidFill>
                <a:latin typeface="Calibri"/>
                <a:ea typeface="Calibri"/>
                <a:cs typeface="Calibri"/>
                <a:sym typeface="Calibri"/>
              </a:rPr>
              <a:t>, they’re </a:t>
            </a:r>
            <a:r>
              <a:rPr b="1" lang="it-IT">
                <a:solidFill>
                  <a:schemeClr val="dk1"/>
                </a:solidFill>
                <a:latin typeface="Calibri"/>
                <a:ea typeface="Calibri"/>
                <a:cs typeface="Calibri"/>
                <a:sym typeface="Calibri"/>
              </a:rPr>
              <a:t>powerful for seeing the big picture</a:t>
            </a:r>
            <a:r>
              <a:rPr lang="it-IT">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p:txBody>
      </p:sp>
      <p:pic>
        <p:nvPicPr>
          <p:cNvPr id="317" name="Google Shape;317;g35d96f48f8a_0_0"/>
          <p:cNvPicPr preferRelativeResize="0"/>
          <p:nvPr/>
        </p:nvPicPr>
        <p:blipFill>
          <a:blip r:embed="rId5">
            <a:alphaModFix/>
          </a:blip>
          <a:stretch>
            <a:fillRect/>
          </a:stretch>
        </p:blipFill>
        <p:spPr>
          <a:xfrm>
            <a:off x="8250025" y="3090942"/>
            <a:ext cx="336349" cy="336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35961ad2441_0_18"/>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77" name="Google Shape;77;g35961ad2441_0_18"/>
          <p:cNvSpPr txBox="1"/>
          <p:nvPr>
            <p:ph type="title"/>
          </p:nvPr>
        </p:nvSpPr>
        <p:spPr>
          <a:xfrm>
            <a:off x="75600" y="126000"/>
            <a:ext cx="82944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1100"/>
              <a:buFont typeface="Arial"/>
              <a:buNone/>
            </a:pPr>
            <a:r>
              <a:rPr lang="it-IT" sz="3211">
                <a:extLst>
                  <a:ext uri="http://customooxmlschemas.google.com/">
                    <go:slidesCustomData xmlns:go="http://customooxmlschemas.google.com/" textRoundtripDataId="0"/>
                  </a:ext>
                </a:extLst>
              </a:rPr>
              <a:t>Outline</a:t>
            </a:r>
            <a:endParaRPr sz="4111"/>
          </a:p>
        </p:txBody>
      </p:sp>
      <p:grpSp>
        <p:nvGrpSpPr>
          <p:cNvPr id="78" name="Google Shape;78;g35961ad2441_0_18"/>
          <p:cNvGrpSpPr/>
          <p:nvPr/>
        </p:nvGrpSpPr>
        <p:grpSpPr>
          <a:xfrm>
            <a:off x="7190711" y="2023496"/>
            <a:ext cx="4789609" cy="2811011"/>
            <a:chOff x="5637123" y="1901713"/>
            <a:chExt cx="5691076" cy="3825025"/>
          </a:xfrm>
        </p:grpSpPr>
        <p:pic>
          <p:nvPicPr>
            <p:cNvPr id="79" name="Google Shape;79;g35961ad2441_0_18"/>
            <p:cNvPicPr preferRelativeResize="0"/>
            <p:nvPr/>
          </p:nvPicPr>
          <p:blipFill>
            <a:blip r:embed="rId3">
              <a:alphaModFix/>
            </a:blip>
            <a:stretch>
              <a:fillRect/>
            </a:stretch>
          </p:blipFill>
          <p:spPr>
            <a:xfrm>
              <a:off x="5637123" y="1901713"/>
              <a:ext cx="5691076" cy="3825025"/>
            </a:xfrm>
            <a:prstGeom prst="rect">
              <a:avLst/>
            </a:prstGeom>
            <a:noFill/>
            <a:ln>
              <a:noFill/>
            </a:ln>
          </p:spPr>
        </p:pic>
        <p:pic>
          <p:nvPicPr>
            <p:cNvPr id="80" name="Google Shape;80;g35961ad2441_0_18"/>
            <p:cNvPicPr preferRelativeResize="0"/>
            <p:nvPr/>
          </p:nvPicPr>
          <p:blipFill>
            <a:blip r:embed="rId4">
              <a:alphaModFix/>
            </a:blip>
            <a:stretch>
              <a:fillRect/>
            </a:stretch>
          </p:blipFill>
          <p:spPr>
            <a:xfrm>
              <a:off x="8283107" y="2670762"/>
              <a:ext cx="2306299" cy="2306299"/>
            </a:xfrm>
            <a:prstGeom prst="rect">
              <a:avLst/>
            </a:prstGeom>
            <a:noFill/>
            <a:ln>
              <a:noFill/>
            </a:ln>
          </p:spPr>
        </p:pic>
      </p:grpSp>
      <p:sp>
        <p:nvSpPr>
          <p:cNvPr id="81" name="Google Shape;81;g35961ad2441_0_18"/>
          <p:cNvSpPr txBox="1"/>
          <p:nvPr>
            <p:ph idx="1" type="body"/>
          </p:nvPr>
        </p:nvSpPr>
        <p:spPr>
          <a:xfrm>
            <a:off x="392125" y="1244750"/>
            <a:ext cx="8178900" cy="3451800"/>
          </a:xfrm>
          <a:prstGeom prst="rect">
            <a:avLst/>
          </a:prstGeom>
        </p:spPr>
        <p:txBody>
          <a:bodyPr anchorCtr="0" anchor="t" bIns="121900" lIns="121900" spcFirstLastPara="1" rIns="121900" wrap="square" tIns="121900">
            <a:noAutofit/>
          </a:bodyPr>
          <a:lstStyle/>
          <a:p>
            <a:pPr indent="-342900" lvl="0" marL="457200" rtl="0" algn="l">
              <a:lnSpc>
                <a:spcPct val="200000"/>
              </a:lnSpc>
              <a:spcBef>
                <a:spcPts val="0"/>
              </a:spcBef>
              <a:spcAft>
                <a:spcPts val="0"/>
              </a:spcAft>
              <a:buClr>
                <a:schemeClr val="dk1"/>
              </a:buClr>
              <a:buSzPts val="1800"/>
              <a:buChar char="●"/>
            </a:pPr>
            <a:r>
              <a:rPr lang="it-IT" sz="1800"/>
              <a:t>Who are we?</a:t>
            </a:r>
            <a:endParaRPr sz="1800"/>
          </a:p>
          <a:p>
            <a:pPr indent="-342900" lvl="0" marL="457200" rtl="0" algn="l">
              <a:lnSpc>
                <a:spcPct val="200000"/>
              </a:lnSpc>
              <a:spcBef>
                <a:spcPts val="0"/>
              </a:spcBef>
              <a:spcAft>
                <a:spcPts val="0"/>
              </a:spcAft>
              <a:buClr>
                <a:schemeClr val="dk1"/>
              </a:buClr>
              <a:buSzPts val="1800"/>
              <a:buChar char="●"/>
            </a:pPr>
            <a:r>
              <a:rPr lang="it-IT" sz="1800"/>
              <a:t>Overview of computational models in epidemiology (∽15 min).</a:t>
            </a:r>
            <a:endParaRPr sz="1800"/>
          </a:p>
          <a:p>
            <a:pPr indent="-342900" lvl="0" marL="457200" rtl="0" algn="l">
              <a:lnSpc>
                <a:spcPct val="150000"/>
              </a:lnSpc>
              <a:spcBef>
                <a:spcPts val="0"/>
              </a:spcBef>
              <a:spcAft>
                <a:spcPts val="0"/>
              </a:spcAft>
              <a:buSzPts val="1800"/>
              <a:buChar char="●"/>
            </a:pPr>
            <a:r>
              <a:rPr lang="it-IT" sz="1800"/>
              <a:t>Macro-level models (∽1 hour).</a:t>
            </a:r>
            <a:endParaRPr sz="1800"/>
          </a:p>
          <a:p>
            <a:pPr indent="-342900" lvl="1" marL="914400" rtl="0" algn="l">
              <a:lnSpc>
                <a:spcPct val="150000"/>
              </a:lnSpc>
              <a:spcBef>
                <a:spcPts val="0"/>
              </a:spcBef>
              <a:spcAft>
                <a:spcPts val="0"/>
              </a:spcAft>
              <a:buSzPts val="1800"/>
              <a:buChar char="○"/>
            </a:pPr>
            <a:r>
              <a:rPr lang="it-IT" sz="1800"/>
              <a:t>Case study: </a:t>
            </a:r>
            <a:r>
              <a:rPr lang="it-IT" sz="1800" u="sng">
                <a:solidFill>
                  <a:schemeClr val="hlink"/>
                </a:solidFill>
                <a:hlinkClick r:id="rId5"/>
              </a:rPr>
              <a:t>GreatMod</a:t>
            </a:r>
            <a:r>
              <a:rPr lang="it-IT" sz="1800"/>
              <a:t>.</a:t>
            </a:r>
            <a:endParaRPr sz="1800"/>
          </a:p>
          <a:p>
            <a:pPr indent="-342900" lvl="0" marL="457200" rtl="0" algn="l">
              <a:lnSpc>
                <a:spcPct val="150000"/>
              </a:lnSpc>
              <a:spcBef>
                <a:spcPts val="0"/>
              </a:spcBef>
              <a:spcAft>
                <a:spcPts val="0"/>
              </a:spcAft>
              <a:buSzPts val="1800"/>
              <a:buChar char="●"/>
            </a:pPr>
            <a:r>
              <a:rPr lang="it-IT" sz="1800"/>
              <a:t>Micro-level models (∽1 hour).</a:t>
            </a:r>
            <a:endParaRPr sz="1800"/>
          </a:p>
          <a:p>
            <a:pPr indent="-342900" lvl="1" marL="914400" rtl="0" algn="l">
              <a:lnSpc>
                <a:spcPct val="150000"/>
              </a:lnSpc>
              <a:spcBef>
                <a:spcPts val="0"/>
              </a:spcBef>
              <a:spcAft>
                <a:spcPts val="0"/>
              </a:spcAft>
              <a:buSzPts val="1800"/>
              <a:buChar char="○"/>
            </a:pPr>
            <a:r>
              <a:rPr lang="it-IT" sz="1800"/>
              <a:t>Case study: </a:t>
            </a:r>
            <a:r>
              <a:rPr lang="it-IT" sz="1800" u="sng">
                <a:solidFill>
                  <a:schemeClr val="hlink"/>
                </a:solidFill>
                <a:hlinkClick r:id="rId6"/>
              </a:rPr>
              <a:t>Forge4Flame</a:t>
            </a:r>
            <a:r>
              <a:rPr lang="it-IT" sz="1800"/>
              <a:t>.</a:t>
            </a:r>
            <a:endParaRPr sz="1800"/>
          </a:p>
          <a:p>
            <a:pPr indent="-342900" lvl="0" marL="457200" rtl="0" algn="l">
              <a:lnSpc>
                <a:spcPct val="200000"/>
              </a:lnSpc>
              <a:spcBef>
                <a:spcPts val="0"/>
              </a:spcBef>
              <a:spcAft>
                <a:spcPts val="0"/>
              </a:spcAft>
              <a:buSzPts val="1800"/>
              <a:buChar char="●"/>
            </a:pPr>
            <a:r>
              <a:rPr lang="it-IT" sz="1800"/>
              <a:t>From macro to micro (∽15 min).</a:t>
            </a:r>
            <a:endParaRPr sz="1800"/>
          </a:p>
          <a:p>
            <a:pPr indent="-342900" lvl="0" marL="457200" rtl="0" algn="l">
              <a:lnSpc>
                <a:spcPct val="200000"/>
              </a:lnSpc>
              <a:spcBef>
                <a:spcPts val="0"/>
              </a:spcBef>
              <a:spcAft>
                <a:spcPts val="0"/>
              </a:spcAft>
              <a:buSzPts val="1800"/>
              <a:buChar char="●"/>
            </a:pPr>
            <a:r>
              <a:rPr lang="it-IT" sz="1800"/>
              <a:t>Conclusion (∽5 min).</a:t>
            </a:r>
            <a:endParaRPr sz="1800"/>
          </a:p>
        </p:txBody>
      </p:sp>
      <p:sp>
        <p:nvSpPr>
          <p:cNvPr id="82" name="Google Shape;82;g35961ad2441_0_18"/>
          <p:cNvSpPr txBox="1"/>
          <p:nvPr/>
        </p:nvSpPr>
        <p:spPr>
          <a:xfrm>
            <a:off x="8052964" y="4465213"/>
            <a:ext cx="306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200" u="sng">
                <a:solidFill>
                  <a:schemeClr val="hlink"/>
                </a:solidFill>
                <a:latin typeface="Calibri"/>
                <a:ea typeface="Calibri"/>
                <a:cs typeface="Calibri"/>
                <a:sym typeface="Calibri"/>
                <a:hlinkClick r:id="rId7"/>
              </a:rPr>
              <a:t>http://github.com/qBioTurin/IEEEICHI2025</a:t>
            </a:r>
            <a:r>
              <a:rPr lang="it-IT"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5ee19ee265_0_8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323" name="Google Shape;323;g35ee19ee265_0_8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a:t>
            </a:r>
            <a:r>
              <a:rPr lang="it-IT"/>
              <a:t>ompartmental model</a:t>
            </a:r>
            <a:endParaRPr/>
          </a:p>
        </p:txBody>
      </p:sp>
      <p:pic>
        <p:nvPicPr>
          <p:cNvPr id="324" name="Google Shape;324;g35ee19ee265_0_80"/>
          <p:cNvPicPr preferRelativeResize="0"/>
          <p:nvPr/>
        </p:nvPicPr>
        <p:blipFill rotWithShape="1">
          <a:blip r:embed="rId4">
            <a:alphaModFix/>
          </a:blip>
          <a:srcRect b="45628" l="1374" r="82591" t="15872"/>
          <a:stretch/>
        </p:blipFill>
        <p:spPr>
          <a:xfrm>
            <a:off x="11128839" y="219463"/>
            <a:ext cx="851476" cy="574875"/>
          </a:xfrm>
          <a:prstGeom prst="rect">
            <a:avLst/>
          </a:prstGeom>
          <a:noFill/>
          <a:ln>
            <a:noFill/>
          </a:ln>
        </p:spPr>
      </p:pic>
      <p:sp>
        <p:nvSpPr>
          <p:cNvPr id="325" name="Google Shape;325;g35ee19ee265_0_80"/>
          <p:cNvSpPr txBox="1"/>
          <p:nvPr/>
        </p:nvSpPr>
        <p:spPr>
          <a:xfrm>
            <a:off x="592150" y="1375400"/>
            <a:ext cx="5256900" cy="574800"/>
          </a:xfrm>
          <a:prstGeom prst="rect">
            <a:avLst/>
          </a:prstGeom>
          <a:noFill/>
          <a:ln cap="flat" cmpd="sng" w="2857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it-IT">
                <a:solidFill>
                  <a:schemeClr val="dk1"/>
                </a:solidFill>
                <a:latin typeface="Calibri"/>
                <a:ea typeface="Calibri"/>
                <a:cs typeface="Calibri"/>
                <a:sym typeface="Calibri"/>
              </a:rPr>
              <a:t>We assume the population is well mixed (like stirring soup) where </a:t>
            </a:r>
            <a:r>
              <a:rPr b="1" lang="it-IT">
                <a:solidFill>
                  <a:schemeClr val="dk1"/>
                </a:solidFill>
                <a:latin typeface="Calibri"/>
                <a:ea typeface="Calibri"/>
                <a:cs typeface="Calibri"/>
                <a:sym typeface="Calibri"/>
              </a:rPr>
              <a:t>everyone has an equal chance of interacting with everyone else</a:t>
            </a:r>
            <a:r>
              <a:rPr lang="it-IT">
                <a:solidFill>
                  <a:schemeClr val="dk1"/>
                </a:solidFill>
                <a:latin typeface="Calibri"/>
                <a:ea typeface="Calibri"/>
                <a:cs typeface="Calibri"/>
                <a:sym typeface="Calibri"/>
              </a:rPr>
              <a:t>.</a:t>
            </a:r>
            <a:endParaRPr>
              <a:latin typeface="Calibri"/>
              <a:ea typeface="Calibri"/>
              <a:cs typeface="Calibri"/>
              <a:sym typeface="Calibri"/>
            </a:endParaRPr>
          </a:p>
        </p:txBody>
      </p:sp>
      <p:pic>
        <p:nvPicPr>
          <p:cNvPr id="326" name="Google Shape;326;g35ee19ee265_0_80"/>
          <p:cNvPicPr preferRelativeResize="0"/>
          <p:nvPr/>
        </p:nvPicPr>
        <p:blipFill>
          <a:blip r:embed="rId5">
            <a:alphaModFix/>
          </a:blip>
          <a:stretch>
            <a:fillRect/>
          </a:stretch>
        </p:blipFill>
        <p:spPr>
          <a:xfrm>
            <a:off x="592150" y="985600"/>
            <a:ext cx="336349" cy="336349"/>
          </a:xfrm>
          <a:prstGeom prst="rect">
            <a:avLst/>
          </a:prstGeom>
          <a:noFill/>
          <a:ln>
            <a:noFill/>
          </a:ln>
        </p:spPr>
      </p:pic>
      <p:sp>
        <p:nvSpPr>
          <p:cNvPr id="327" name="Google Shape;327;g35ee19ee265_0_80"/>
          <p:cNvSpPr txBox="1"/>
          <p:nvPr/>
        </p:nvSpPr>
        <p:spPr>
          <a:xfrm>
            <a:off x="7214500" y="1284725"/>
            <a:ext cx="4440300" cy="763500"/>
          </a:xfrm>
          <a:prstGeom prst="rect">
            <a:avLst/>
          </a:prstGeom>
          <a:noFill/>
          <a:ln cap="flat" cmpd="sng" w="2857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it-IT">
                <a:solidFill>
                  <a:schemeClr val="dk1"/>
                </a:solidFill>
                <a:latin typeface="Calibri"/>
                <a:ea typeface="Calibri"/>
                <a:cs typeface="Calibri"/>
                <a:sym typeface="Calibri"/>
              </a:rPr>
              <a:t>So while </a:t>
            </a:r>
            <a:r>
              <a:rPr lang="it-IT" u="sng">
                <a:solidFill>
                  <a:schemeClr val="dk1"/>
                </a:solidFill>
                <a:latin typeface="Calibri"/>
                <a:ea typeface="Calibri"/>
                <a:cs typeface="Calibri"/>
                <a:sym typeface="Calibri"/>
              </a:rPr>
              <a:t>they don’t give detailed answers about individual behavior</a:t>
            </a:r>
            <a:r>
              <a:rPr lang="it-IT">
                <a:solidFill>
                  <a:schemeClr val="dk1"/>
                </a:solidFill>
                <a:latin typeface="Calibri"/>
                <a:ea typeface="Calibri"/>
                <a:cs typeface="Calibri"/>
                <a:sym typeface="Calibri"/>
              </a:rPr>
              <a:t>,</a:t>
            </a:r>
            <a:r>
              <a:rPr lang="it-IT">
                <a:solidFill>
                  <a:schemeClr val="dk1"/>
                </a:solidFill>
                <a:latin typeface="Calibri"/>
                <a:ea typeface="Calibri"/>
                <a:cs typeface="Calibri"/>
                <a:sym typeface="Calibri"/>
              </a:rPr>
              <a:t> </a:t>
            </a:r>
            <a:r>
              <a:rPr lang="it-IT">
                <a:solidFill>
                  <a:schemeClr val="dk1"/>
                </a:solidFill>
                <a:latin typeface="Calibri"/>
                <a:ea typeface="Calibri"/>
                <a:cs typeface="Calibri"/>
                <a:sym typeface="Calibri"/>
              </a:rPr>
              <a:t>they’re </a:t>
            </a:r>
            <a:r>
              <a:rPr b="1" lang="it-IT">
                <a:solidFill>
                  <a:schemeClr val="dk1"/>
                </a:solidFill>
                <a:latin typeface="Calibri"/>
                <a:ea typeface="Calibri"/>
                <a:cs typeface="Calibri"/>
                <a:sym typeface="Calibri"/>
              </a:rPr>
              <a:t>powerful for seeing the big picture</a:t>
            </a:r>
            <a:r>
              <a:rPr lang="it-IT">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p:txBody>
      </p:sp>
      <p:pic>
        <p:nvPicPr>
          <p:cNvPr id="328" name="Google Shape;328;g35ee19ee265_0_80"/>
          <p:cNvPicPr preferRelativeResize="0"/>
          <p:nvPr/>
        </p:nvPicPr>
        <p:blipFill>
          <a:blip r:embed="rId6">
            <a:alphaModFix/>
          </a:blip>
          <a:stretch>
            <a:fillRect/>
          </a:stretch>
        </p:blipFill>
        <p:spPr>
          <a:xfrm>
            <a:off x="7214500" y="909401"/>
            <a:ext cx="336349" cy="336349"/>
          </a:xfrm>
          <a:prstGeom prst="rect">
            <a:avLst/>
          </a:prstGeom>
          <a:noFill/>
          <a:ln>
            <a:noFill/>
          </a:ln>
        </p:spPr>
      </p:pic>
      <p:sp>
        <p:nvSpPr>
          <p:cNvPr id="329" name="Google Shape;329;g35ee19ee265_0_80"/>
          <p:cNvSpPr/>
          <p:nvPr/>
        </p:nvSpPr>
        <p:spPr>
          <a:xfrm>
            <a:off x="1033225" y="3450125"/>
            <a:ext cx="1172100" cy="574800"/>
          </a:xfrm>
          <a:prstGeom prst="rect">
            <a:avLst/>
          </a:prstGeom>
          <a:solidFill>
            <a:srgbClr val="D9EAD3"/>
          </a:solidFill>
          <a:ln cap="flat" cmpd="sng" w="28575">
            <a:solidFill>
              <a:srgbClr val="0171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A86E8"/>
              </a:solidFill>
              <a:latin typeface="Calibri"/>
              <a:ea typeface="Calibri"/>
              <a:cs typeface="Calibri"/>
              <a:sym typeface="Calibri"/>
            </a:endParaRPr>
          </a:p>
        </p:txBody>
      </p:sp>
      <p:sp>
        <p:nvSpPr>
          <p:cNvPr id="330" name="Google Shape;330;g35ee19ee265_0_80"/>
          <p:cNvSpPr/>
          <p:nvPr/>
        </p:nvSpPr>
        <p:spPr>
          <a:xfrm>
            <a:off x="3055725" y="3450125"/>
            <a:ext cx="1172100" cy="574800"/>
          </a:xfrm>
          <a:prstGeom prst="rect">
            <a:avLst/>
          </a:prstGeom>
          <a:solidFill>
            <a:srgbClr val="E6B8AF"/>
          </a:solid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1" name="Google Shape;331;g35ee19ee265_0_80"/>
          <p:cNvSpPr/>
          <p:nvPr/>
        </p:nvSpPr>
        <p:spPr>
          <a:xfrm>
            <a:off x="5078225" y="3450125"/>
            <a:ext cx="1172100" cy="574800"/>
          </a:xfrm>
          <a:prstGeom prst="rect">
            <a:avLst/>
          </a:prstGeom>
          <a:solidFill>
            <a:srgbClr val="D9D2E9"/>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32" name="Google Shape;332;g35ee19ee265_0_80"/>
          <p:cNvCxnSpPr>
            <a:stCxn id="329" idx="3"/>
            <a:endCxn id="330" idx="1"/>
          </p:cNvCxnSpPr>
          <p:nvPr/>
        </p:nvCxnSpPr>
        <p:spPr>
          <a:xfrm>
            <a:off x="2205325" y="3737525"/>
            <a:ext cx="850500" cy="0"/>
          </a:xfrm>
          <a:prstGeom prst="straightConnector1">
            <a:avLst/>
          </a:prstGeom>
          <a:noFill/>
          <a:ln cap="flat" cmpd="sng" w="38100">
            <a:solidFill>
              <a:schemeClr val="dk2"/>
            </a:solidFill>
            <a:prstDash val="solid"/>
            <a:round/>
            <a:headEnd len="med" w="med" type="none"/>
            <a:tailEnd len="med" w="med" type="triangle"/>
          </a:ln>
        </p:spPr>
      </p:cxnSp>
      <p:cxnSp>
        <p:nvCxnSpPr>
          <p:cNvPr id="333" name="Google Shape;333;g35ee19ee265_0_80"/>
          <p:cNvCxnSpPr>
            <a:stCxn id="330" idx="3"/>
            <a:endCxn id="331" idx="1"/>
          </p:cNvCxnSpPr>
          <p:nvPr/>
        </p:nvCxnSpPr>
        <p:spPr>
          <a:xfrm>
            <a:off x="4227825" y="3737525"/>
            <a:ext cx="850500" cy="0"/>
          </a:xfrm>
          <a:prstGeom prst="straightConnector1">
            <a:avLst/>
          </a:prstGeom>
          <a:noFill/>
          <a:ln cap="flat" cmpd="sng" w="38100">
            <a:solidFill>
              <a:schemeClr val="dk2"/>
            </a:solidFill>
            <a:prstDash val="solid"/>
            <a:round/>
            <a:headEnd len="med" w="med" type="none"/>
            <a:tailEnd len="med" w="med" type="triangle"/>
          </a:ln>
        </p:spPr>
      </p:cxnSp>
      <p:sp>
        <p:nvSpPr>
          <p:cNvPr id="334" name="Google Shape;334;g35ee19ee265_0_80"/>
          <p:cNvSpPr txBox="1"/>
          <p:nvPr/>
        </p:nvSpPr>
        <p:spPr>
          <a:xfrm>
            <a:off x="929102" y="3180900"/>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017101"/>
                </a:solidFill>
                <a:latin typeface="Calibri"/>
                <a:ea typeface="Calibri"/>
                <a:cs typeface="Calibri"/>
                <a:sym typeface="Calibri"/>
              </a:rPr>
              <a:t>Susceptible</a:t>
            </a:r>
            <a:endParaRPr b="1" sz="1200">
              <a:solidFill>
                <a:srgbClr val="017101"/>
              </a:solidFill>
              <a:latin typeface="Calibri"/>
              <a:ea typeface="Calibri"/>
              <a:cs typeface="Calibri"/>
              <a:sym typeface="Calibri"/>
            </a:endParaRPr>
          </a:p>
        </p:txBody>
      </p:sp>
      <p:sp>
        <p:nvSpPr>
          <p:cNvPr id="335" name="Google Shape;335;g35ee19ee265_0_80"/>
          <p:cNvSpPr txBox="1"/>
          <p:nvPr/>
        </p:nvSpPr>
        <p:spPr>
          <a:xfrm>
            <a:off x="4977856" y="3194256"/>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9900FF"/>
                </a:solidFill>
                <a:latin typeface="Calibri"/>
                <a:ea typeface="Calibri"/>
                <a:cs typeface="Calibri"/>
                <a:sym typeface="Calibri"/>
              </a:rPr>
              <a:t>Recovered</a:t>
            </a:r>
            <a:endParaRPr b="1" sz="1200">
              <a:solidFill>
                <a:srgbClr val="9900FF"/>
              </a:solidFill>
              <a:latin typeface="Calibri"/>
              <a:ea typeface="Calibri"/>
              <a:cs typeface="Calibri"/>
              <a:sym typeface="Calibri"/>
            </a:endParaRPr>
          </a:p>
        </p:txBody>
      </p:sp>
      <p:sp>
        <p:nvSpPr>
          <p:cNvPr id="336" name="Google Shape;336;g35ee19ee265_0_80"/>
          <p:cNvSpPr txBox="1"/>
          <p:nvPr/>
        </p:nvSpPr>
        <p:spPr>
          <a:xfrm>
            <a:off x="2952250" y="3192375"/>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A61C00"/>
                </a:solidFill>
                <a:latin typeface="Calibri"/>
                <a:ea typeface="Calibri"/>
                <a:cs typeface="Calibri"/>
                <a:sym typeface="Calibri"/>
              </a:rPr>
              <a:t>Infected</a:t>
            </a:r>
            <a:endParaRPr b="1" sz="1200">
              <a:solidFill>
                <a:srgbClr val="A61C00"/>
              </a:solidFill>
              <a:latin typeface="Calibri"/>
              <a:ea typeface="Calibri"/>
              <a:cs typeface="Calibri"/>
              <a:sym typeface="Calibri"/>
            </a:endParaRPr>
          </a:p>
        </p:txBody>
      </p:sp>
      <p:sp>
        <p:nvSpPr>
          <p:cNvPr id="337" name="Google Shape;337;g35ee19ee265_0_80"/>
          <p:cNvSpPr txBox="1"/>
          <p:nvPr/>
        </p:nvSpPr>
        <p:spPr>
          <a:xfrm>
            <a:off x="592150" y="5766425"/>
            <a:ext cx="4223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it-IT" sz="1200">
                <a:solidFill>
                  <a:schemeClr val="dk1"/>
                </a:solidFill>
              </a:rPr>
              <a:t>This diagram helps us visualize </a:t>
            </a:r>
            <a:r>
              <a:rPr b="1" lang="it-IT" sz="1200">
                <a:solidFill>
                  <a:schemeClr val="dk1"/>
                </a:solidFill>
              </a:rPr>
              <a:t>what we’re modeling</a:t>
            </a:r>
            <a:endParaRPr sz="1200">
              <a:solidFill>
                <a:schemeClr val="dk1"/>
              </a:solidFill>
            </a:endParaRPr>
          </a:p>
        </p:txBody>
      </p:sp>
      <p:sp>
        <p:nvSpPr>
          <p:cNvPr id="338" name="Google Shape;338;g35ee19ee265_0_80"/>
          <p:cNvSpPr/>
          <p:nvPr/>
        </p:nvSpPr>
        <p:spPr>
          <a:xfrm>
            <a:off x="1776425" y="359597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39" name="Google Shape;339;g35ee19ee265_0_80"/>
          <p:cNvSpPr/>
          <p:nvPr/>
        </p:nvSpPr>
        <p:spPr>
          <a:xfrm>
            <a:off x="1391075" y="368622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40" name="Google Shape;340;g35ee19ee265_0_80"/>
          <p:cNvSpPr/>
          <p:nvPr/>
        </p:nvSpPr>
        <p:spPr>
          <a:xfrm>
            <a:off x="1996625" y="378882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41" name="Google Shape;341;g35ee19ee265_0_80"/>
          <p:cNvSpPr/>
          <p:nvPr/>
        </p:nvSpPr>
        <p:spPr>
          <a:xfrm>
            <a:off x="1728725" y="385097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42" name="Google Shape;342;g35ee19ee265_0_80"/>
          <p:cNvSpPr/>
          <p:nvPr/>
        </p:nvSpPr>
        <p:spPr>
          <a:xfrm>
            <a:off x="1425300" y="385097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43" name="Google Shape;343;g35ee19ee265_0_80"/>
          <p:cNvSpPr/>
          <p:nvPr/>
        </p:nvSpPr>
        <p:spPr>
          <a:xfrm>
            <a:off x="1638125" y="363492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44" name="Google Shape;344;g35ee19ee265_0_80"/>
          <p:cNvSpPr/>
          <p:nvPr/>
        </p:nvSpPr>
        <p:spPr>
          <a:xfrm>
            <a:off x="1210450" y="358362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45" name="Google Shape;345;g35ee19ee265_0_80"/>
          <p:cNvSpPr/>
          <p:nvPr/>
        </p:nvSpPr>
        <p:spPr>
          <a:xfrm>
            <a:off x="1573975" y="373752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46" name="Google Shape;346;g35ee19ee265_0_80"/>
          <p:cNvSpPr/>
          <p:nvPr/>
        </p:nvSpPr>
        <p:spPr>
          <a:xfrm>
            <a:off x="1493438" y="3508713"/>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47" name="Google Shape;347;g35ee19ee265_0_80"/>
          <p:cNvSpPr/>
          <p:nvPr/>
        </p:nvSpPr>
        <p:spPr>
          <a:xfrm>
            <a:off x="3453450" y="3737525"/>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8" name="Google Shape;348;g35ee19ee265_0_80"/>
          <p:cNvSpPr/>
          <p:nvPr/>
        </p:nvSpPr>
        <p:spPr>
          <a:xfrm>
            <a:off x="3881125" y="3819900"/>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9" name="Google Shape;349;g35ee19ee265_0_80"/>
          <p:cNvSpPr/>
          <p:nvPr/>
        </p:nvSpPr>
        <p:spPr>
          <a:xfrm>
            <a:off x="3881125" y="3595975"/>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0" name="Google Shape;350;g35ee19ee265_0_80"/>
          <p:cNvSpPr/>
          <p:nvPr/>
        </p:nvSpPr>
        <p:spPr>
          <a:xfrm>
            <a:off x="3362850" y="3552550"/>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1" name="Google Shape;351;g35ee19ee265_0_80"/>
          <p:cNvSpPr/>
          <p:nvPr/>
        </p:nvSpPr>
        <p:spPr>
          <a:xfrm>
            <a:off x="3726375" y="3706450"/>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2" name="Google Shape;352;g35ee19ee265_0_80"/>
          <p:cNvSpPr/>
          <p:nvPr/>
        </p:nvSpPr>
        <p:spPr>
          <a:xfrm>
            <a:off x="5464225" y="3768600"/>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3" name="Google Shape;353;g35ee19ee265_0_80"/>
          <p:cNvSpPr/>
          <p:nvPr/>
        </p:nvSpPr>
        <p:spPr>
          <a:xfrm>
            <a:off x="5822050" y="3768600"/>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4" name="Google Shape;354;g35ee19ee265_0_80"/>
          <p:cNvSpPr/>
          <p:nvPr/>
        </p:nvSpPr>
        <p:spPr>
          <a:xfrm>
            <a:off x="5731450" y="3552550"/>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5" name="Google Shape;355;g35ee19ee265_0_80"/>
          <p:cNvSpPr/>
          <p:nvPr/>
        </p:nvSpPr>
        <p:spPr>
          <a:xfrm>
            <a:off x="5464225" y="3595975"/>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6" name="Google Shape;356;g35ee19ee265_0_80"/>
          <p:cNvSpPr txBox="1"/>
          <p:nvPr/>
        </p:nvSpPr>
        <p:spPr>
          <a:xfrm>
            <a:off x="76200" y="5386025"/>
            <a:ext cx="462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SIR compartmental model as a flow diagram</a:t>
            </a:r>
            <a:endParaRPr>
              <a:latin typeface="Calibri"/>
              <a:ea typeface="Calibri"/>
              <a:cs typeface="Calibri"/>
              <a:sym typeface="Calibri"/>
            </a:endParaRPr>
          </a:p>
        </p:txBody>
      </p:sp>
      <p:sp>
        <p:nvSpPr>
          <p:cNvPr id="357" name="Google Shape;357;g35ee19ee265_0_80"/>
          <p:cNvSpPr/>
          <p:nvPr/>
        </p:nvSpPr>
        <p:spPr>
          <a:xfrm>
            <a:off x="412390" y="3706450"/>
            <a:ext cx="463750" cy="1747025"/>
          </a:xfrm>
          <a:custGeom>
            <a:rect b="b" l="l" r="r" t="t"/>
            <a:pathLst>
              <a:path extrusionOk="0" h="69881" w="18550">
                <a:moveTo>
                  <a:pt x="18550" y="0"/>
                </a:moveTo>
                <a:cubicBezTo>
                  <a:pt x="15778" y="1785"/>
                  <a:pt x="4979" y="-937"/>
                  <a:pt x="1915" y="10710"/>
                </a:cubicBezTo>
                <a:cubicBezTo>
                  <a:pt x="-1149" y="22357"/>
                  <a:pt x="457" y="60019"/>
                  <a:pt x="165" y="69881"/>
                </a:cubicBezTo>
              </a:path>
            </a:pathLst>
          </a:custGeom>
          <a:noFill/>
          <a:ln cap="flat" cmpd="sng" w="19050">
            <a:solidFill>
              <a:schemeClr val="dk2"/>
            </a:solidFill>
            <a:prstDash val="dot"/>
            <a:round/>
            <a:headEnd len="med" w="med" type="none"/>
            <a:tailEnd len="med" w="med" type="stealth"/>
          </a:ln>
        </p:spPr>
      </p:sp>
      <p:sp>
        <p:nvSpPr>
          <p:cNvPr id="358" name="Google Shape;358;g35ee19ee265_0_80"/>
          <p:cNvSpPr txBox="1"/>
          <p:nvPr/>
        </p:nvSpPr>
        <p:spPr>
          <a:xfrm>
            <a:off x="928500" y="4273238"/>
            <a:ext cx="6094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Individuals can move from the  S compartment to the I compartment, but not back. They can also move from the I compartment to the R compartment, but not back. The rates at which these movements between compartments occur determine the </a:t>
            </a:r>
            <a:r>
              <a:rPr b="1" lang="it-IT">
                <a:solidFill>
                  <a:schemeClr val="dk1"/>
                </a:solidFill>
                <a:latin typeface="Calibri"/>
                <a:ea typeface="Calibri"/>
                <a:cs typeface="Calibri"/>
                <a:sym typeface="Calibri"/>
              </a:rPr>
              <a:t>dynamics of the model.</a:t>
            </a:r>
            <a:endParaRPr b="1">
              <a:latin typeface="Calibri"/>
              <a:ea typeface="Calibri"/>
              <a:cs typeface="Calibri"/>
              <a:sym typeface="Calibri"/>
            </a:endParaRPr>
          </a:p>
        </p:txBody>
      </p:sp>
      <p:sp>
        <p:nvSpPr>
          <p:cNvPr id="359" name="Google Shape;359;g35ee19ee265_0_80"/>
          <p:cNvSpPr txBox="1"/>
          <p:nvPr/>
        </p:nvSpPr>
        <p:spPr>
          <a:xfrm>
            <a:off x="876151" y="2516475"/>
            <a:ext cx="13665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it-IT">
                <a:solidFill>
                  <a:schemeClr val="dk1"/>
                </a:solidFill>
                <a:latin typeface="Calibri"/>
                <a:ea typeface="Calibri"/>
                <a:cs typeface="Calibri"/>
                <a:sym typeface="Calibri"/>
                <a:extLst>
                  <a:ext uri="http://customooxmlschemas.google.com/">
                    <go:slidesCustomData xmlns:go="http://customooxmlschemas.google.com/" textRoundtripDataId="7"/>
                  </a:ext>
                </a:extLst>
              </a:rPr>
              <a:t>Everyone starts </a:t>
            </a:r>
            <a:r>
              <a:rPr b="1" lang="it-IT">
                <a:solidFill>
                  <a:schemeClr val="dk1"/>
                </a:solidFill>
                <a:latin typeface="Calibri"/>
                <a:ea typeface="Calibri"/>
                <a:cs typeface="Calibri"/>
                <a:sym typeface="Calibri"/>
                <a:extLst>
                  <a:ext uri="http://customooxmlschemas.google.com/">
                    <go:slidesCustomData xmlns:go="http://customooxmlschemas.google.com/" textRoundtripDataId="8"/>
                  </a:ext>
                </a:extLst>
              </a:rPr>
              <a:t>susceptible</a:t>
            </a:r>
            <a:r>
              <a:rPr lang="it-IT">
                <a:solidFill>
                  <a:schemeClr val="dk1"/>
                </a:solidFill>
                <a:latin typeface="Calibri"/>
                <a:ea typeface="Calibri"/>
                <a:cs typeface="Calibri"/>
                <a:sym typeface="Calibri"/>
                <a:extLst>
                  <a:ext uri="http://customooxmlschemas.google.com/">
                    <go:slidesCustomData xmlns:go="http://customooxmlschemas.google.com/" textRoundtripDataId="9"/>
                  </a:ext>
                </a:extLst>
              </a:rPr>
              <a:t> (S).</a:t>
            </a:r>
            <a:endParaRPr>
              <a:solidFill>
                <a:schemeClr val="dk1"/>
              </a:solidFill>
              <a:latin typeface="Calibri"/>
              <a:ea typeface="Calibri"/>
              <a:cs typeface="Calibri"/>
              <a:sym typeface="Calibri"/>
            </a:endParaRPr>
          </a:p>
        </p:txBody>
      </p:sp>
      <p:sp>
        <p:nvSpPr>
          <p:cNvPr id="360" name="Google Shape;360;g35ee19ee265_0_80"/>
          <p:cNvSpPr txBox="1"/>
          <p:nvPr/>
        </p:nvSpPr>
        <p:spPr>
          <a:xfrm>
            <a:off x="2322650" y="2380437"/>
            <a:ext cx="25752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it-IT">
                <a:solidFill>
                  <a:schemeClr val="dk1"/>
                </a:solidFill>
                <a:latin typeface="Calibri"/>
                <a:ea typeface="Calibri"/>
                <a:cs typeface="Calibri"/>
                <a:sym typeface="Calibri"/>
              </a:rPr>
              <a:t>When they come into contact with an infected person, they can become </a:t>
            </a:r>
            <a:r>
              <a:rPr b="1" lang="it-IT">
                <a:solidFill>
                  <a:schemeClr val="dk1"/>
                </a:solidFill>
                <a:latin typeface="Calibri"/>
                <a:ea typeface="Calibri"/>
                <a:cs typeface="Calibri"/>
                <a:sym typeface="Calibri"/>
              </a:rPr>
              <a:t>infected</a:t>
            </a:r>
            <a:r>
              <a:rPr lang="it-IT">
                <a:solidFill>
                  <a:schemeClr val="dk1"/>
                </a:solidFill>
                <a:latin typeface="Calibri"/>
                <a:ea typeface="Calibri"/>
                <a:cs typeface="Calibri"/>
                <a:sym typeface="Calibri"/>
              </a:rPr>
              <a:t> (I).</a:t>
            </a:r>
            <a:endParaRPr>
              <a:solidFill>
                <a:schemeClr val="dk1"/>
              </a:solidFill>
              <a:latin typeface="Calibri"/>
              <a:ea typeface="Calibri"/>
              <a:cs typeface="Calibri"/>
              <a:sym typeface="Calibri"/>
            </a:endParaRPr>
          </a:p>
        </p:txBody>
      </p:sp>
      <p:sp>
        <p:nvSpPr>
          <p:cNvPr id="361" name="Google Shape;361;g35ee19ee265_0_80"/>
          <p:cNvSpPr txBox="1"/>
          <p:nvPr/>
        </p:nvSpPr>
        <p:spPr>
          <a:xfrm>
            <a:off x="4722863" y="2436950"/>
            <a:ext cx="18828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it-IT">
                <a:solidFill>
                  <a:schemeClr val="dk1"/>
                </a:solidFill>
                <a:latin typeface="Calibri"/>
                <a:ea typeface="Calibri"/>
                <a:cs typeface="Calibri"/>
                <a:sym typeface="Calibri"/>
              </a:rPr>
              <a:t>After some time, they </a:t>
            </a:r>
            <a:r>
              <a:rPr b="1" lang="it-IT">
                <a:solidFill>
                  <a:schemeClr val="dk1"/>
                </a:solidFill>
                <a:latin typeface="Calibri"/>
                <a:ea typeface="Calibri"/>
                <a:cs typeface="Calibri"/>
                <a:sym typeface="Calibri"/>
              </a:rPr>
              <a:t>recover</a:t>
            </a:r>
            <a:r>
              <a:rPr lang="it-IT">
                <a:solidFill>
                  <a:schemeClr val="dk1"/>
                </a:solidFill>
                <a:latin typeface="Calibri"/>
                <a:ea typeface="Calibri"/>
                <a:cs typeface="Calibri"/>
                <a:sym typeface="Calibri"/>
              </a:rPr>
              <a:t> (R) and are no longer infectious.</a:t>
            </a:r>
            <a:endParaRPr>
              <a:latin typeface="Calibri"/>
              <a:ea typeface="Calibri"/>
              <a:cs typeface="Calibri"/>
              <a:sym typeface="Calibri"/>
            </a:endParaRPr>
          </a:p>
        </p:txBody>
      </p:sp>
      <p:sp>
        <p:nvSpPr>
          <p:cNvPr id="362" name="Google Shape;362;g35ee19ee265_0_80"/>
          <p:cNvSpPr/>
          <p:nvPr/>
        </p:nvSpPr>
        <p:spPr>
          <a:xfrm>
            <a:off x="5897275" y="4493330"/>
            <a:ext cx="2259825" cy="1428450"/>
          </a:xfrm>
          <a:custGeom>
            <a:rect b="b" l="l" r="r" t="t"/>
            <a:pathLst>
              <a:path extrusionOk="0" h="57138" w="90393">
                <a:moveTo>
                  <a:pt x="0" y="16037"/>
                </a:moveTo>
                <a:cubicBezTo>
                  <a:pt x="1475" y="22103"/>
                  <a:pt x="1073" y="46510"/>
                  <a:pt x="8847" y="52431"/>
                </a:cubicBezTo>
                <a:cubicBezTo>
                  <a:pt x="16622" y="58353"/>
                  <a:pt x="37366" y="59350"/>
                  <a:pt x="46647" y="51566"/>
                </a:cubicBezTo>
                <a:cubicBezTo>
                  <a:pt x="55928" y="43782"/>
                  <a:pt x="57240" y="14309"/>
                  <a:pt x="64531" y="5729"/>
                </a:cubicBezTo>
                <a:cubicBezTo>
                  <a:pt x="71822" y="-2851"/>
                  <a:pt x="86083" y="1027"/>
                  <a:pt x="90393" y="86"/>
                </a:cubicBezTo>
              </a:path>
            </a:pathLst>
          </a:custGeom>
          <a:noFill/>
          <a:ln cap="flat" cmpd="sng" w="19050">
            <a:solidFill>
              <a:schemeClr val="dk2"/>
            </a:solidFill>
            <a:prstDash val="dot"/>
            <a:round/>
            <a:headEnd len="med" w="med" type="none"/>
            <a:tailEnd len="med" w="med" type="stealth"/>
          </a:ln>
        </p:spPr>
      </p:sp>
      <p:pic>
        <p:nvPicPr>
          <p:cNvPr id="363" name="Google Shape;363;g35ee19ee265_0_80"/>
          <p:cNvPicPr preferRelativeResize="0"/>
          <p:nvPr/>
        </p:nvPicPr>
        <p:blipFill>
          <a:blip r:embed="rId7">
            <a:alphaModFix/>
          </a:blip>
          <a:stretch>
            <a:fillRect/>
          </a:stretch>
        </p:blipFill>
        <p:spPr>
          <a:xfrm>
            <a:off x="8684425" y="2689424"/>
            <a:ext cx="2444424" cy="2630525"/>
          </a:xfrm>
          <a:prstGeom prst="rect">
            <a:avLst/>
          </a:prstGeom>
          <a:noFill/>
          <a:ln>
            <a:noFill/>
          </a:ln>
        </p:spPr>
      </p:pic>
      <p:pic>
        <p:nvPicPr>
          <p:cNvPr id="364" name="Google Shape;364;g35ee19ee265_0_80"/>
          <p:cNvPicPr preferRelativeResize="0"/>
          <p:nvPr/>
        </p:nvPicPr>
        <p:blipFill>
          <a:blip r:embed="rId8">
            <a:alphaModFix/>
          </a:blip>
          <a:stretch>
            <a:fillRect/>
          </a:stretch>
        </p:blipFill>
        <p:spPr>
          <a:xfrm>
            <a:off x="7866824" y="4682573"/>
            <a:ext cx="1172100" cy="12392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35ee19ee265_0_65"/>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370" name="Google Shape;370;g35ee19ee265_0_65"/>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The m</a:t>
            </a:r>
            <a:r>
              <a:rPr lang="it-IT"/>
              <a:t>athematical</a:t>
            </a:r>
            <a:r>
              <a:rPr lang="it-IT"/>
              <a:t> processes underlying</a:t>
            </a:r>
            <a:endParaRPr/>
          </a:p>
        </p:txBody>
      </p:sp>
      <p:pic>
        <p:nvPicPr>
          <p:cNvPr id="371" name="Google Shape;371;g35ee19ee265_0_65"/>
          <p:cNvPicPr preferRelativeResize="0"/>
          <p:nvPr/>
        </p:nvPicPr>
        <p:blipFill>
          <a:blip r:embed="rId3">
            <a:alphaModFix/>
          </a:blip>
          <a:stretch>
            <a:fillRect/>
          </a:stretch>
        </p:blipFill>
        <p:spPr>
          <a:xfrm>
            <a:off x="5847925" y="2598200"/>
            <a:ext cx="808675" cy="808675"/>
          </a:xfrm>
          <a:prstGeom prst="rect">
            <a:avLst/>
          </a:prstGeom>
          <a:noFill/>
          <a:ln>
            <a:noFill/>
          </a:ln>
        </p:spPr>
      </p:pic>
      <p:pic>
        <p:nvPicPr>
          <p:cNvPr id="372" name="Google Shape;372;g35ee19ee265_0_65"/>
          <p:cNvPicPr preferRelativeResize="0"/>
          <p:nvPr/>
        </p:nvPicPr>
        <p:blipFill rotWithShape="1">
          <a:blip r:embed="rId4">
            <a:alphaModFix/>
          </a:blip>
          <a:srcRect b="45628" l="1374" r="82591" t="15872"/>
          <a:stretch/>
        </p:blipFill>
        <p:spPr>
          <a:xfrm>
            <a:off x="11128839" y="219463"/>
            <a:ext cx="851476" cy="574875"/>
          </a:xfrm>
          <a:prstGeom prst="rect">
            <a:avLst/>
          </a:prstGeom>
          <a:noFill/>
          <a:ln>
            <a:noFill/>
          </a:ln>
        </p:spPr>
      </p:pic>
      <p:sp>
        <p:nvSpPr>
          <p:cNvPr id="373" name="Google Shape;373;g35ee19ee265_0_65"/>
          <p:cNvSpPr/>
          <p:nvPr/>
        </p:nvSpPr>
        <p:spPr>
          <a:xfrm>
            <a:off x="5491050" y="2146288"/>
            <a:ext cx="2259825" cy="1428450"/>
          </a:xfrm>
          <a:custGeom>
            <a:rect b="b" l="l" r="r" t="t"/>
            <a:pathLst>
              <a:path extrusionOk="0" h="57138" w="90393">
                <a:moveTo>
                  <a:pt x="0" y="16037"/>
                </a:moveTo>
                <a:cubicBezTo>
                  <a:pt x="1475" y="22103"/>
                  <a:pt x="1073" y="46510"/>
                  <a:pt x="8847" y="52431"/>
                </a:cubicBezTo>
                <a:cubicBezTo>
                  <a:pt x="16622" y="58353"/>
                  <a:pt x="37366" y="59350"/>
                  <a:pt x="46647" y="51566"/>
                </a:cubicBezTo>
                <a:cubicBezTo>
                  <a:pt x="55928" y="43782"/>
                  <a:pt x="57240" y="14309"/>
                  <a:pt x="64531" y="5729"/>
                </a:cubicBezTo>
                <a:cubicBezTo>
                  <a:pt x="71822" y="-2851"/>
                  <a:pt x="86083" y="1027"/>
                  <a:pt x="90393" y="86"/>
                </a:cubicBezTo>
              </a:path>
            </a:pathLst>
          </a:custGeom>
          <a:noFill/>
          <a:ln cap="flat" cmpd="sng" w="19050">
            <a:solidFill>
              <a:schemeClr val="dk2"/>
            </a:solidFill>
            <a:prstDash val="dot"/>
            <a:round/>
            <a:headEnd len="med" w="med" type="none"/>
            <a:tailEnd len="med" w="med" type="stealth"/>
          </a:ln>
        </p:spPr>
      </p:sp>
      <p:sp>
        <p:nvSpPr>
          <p:cNvPr id="374" name="Google Shape;374;g35ee19ee265_0_65"/>
          <p:cNvSpPr/>
          <p:nvPr/>
        </p:nvSpPr>
        <p:spPr>
          <a:xfrm>
            <a:off x="322594" y="1870571"/>
            <a:ext cx="1172100" cy="574800"/>
          </a:xfrm>
          <a:prstGeom prst="rect">
            <a:avLst/>
          </a:prstGeom>
          <a:solidFill>
            <a:srgbClr val="D9EAD3"/>
          </a:solidFill>
          <a:ln cap="flat" cmpd="sng" w="28575">
            <a:solidFill>
              <a:srgbClr val="0171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A86E8"/>
              </a:solidFill>
              <a:latin typeface="Calibri"/>
              <a:ea typeface="Calibri"/>
              <a:cs typeface="Calibri"/>
              <a:sym typeface="Calibri"/>
            </a:endParaRPr>
          </a:p>
        </p:txBody>
      </p:sp>
      <p:sp>
        <p:nvSpPr>
          <p:cNvPr id="375" name="Google Shape;375;g35ee19ee265_0_65"/>
          <p:cNvSpPr/>
          <p:nvPr/>
        </p:nvSpPr>
        <p:spPr>
          <a:xfrm>
            <a:off x="2345094" y="1870571"/>
            <a:ext cx="1172100" cy="574800"/>
          </a:xfrm>
          <a:prstGeom prst="rect">
            <a:avLst/>
          </a:prstGeom>
          <a:solidFill>
            <a:srgbClr val="E6B8AF"/>
          </a:solid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6" name="Google Shape;376;g35ee19ee265_0_65"/>
          <p:cNvSpPr/>
          <p:nvPr/>
        </p:nvSpPr>
        <p:spPr>
          <a:xfrm>
            <a:off x="4367594" y="1870571"/>
            <a:ext cx="1172100" cy="574800"/>
          </a:xfrm>
          <a:prstGeom prst="rect">
            <a:avLst/>
          </a:prstGeom>
          <a:solidFill>
            <a:srgbClr val="D9D2E9"/>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77" name="Google Shape;377;g35ee19ee265_0_65"/>
          <p:cNvCxnSpPr>
            <a:stCxn id="374" idx="3"/>
            <a:endCxn id="375" idx="1"/>
          </p:cNvCxnSpPr>
          <p:nvPr/>
        </p:nvCxnSpPr>
        <p:spPr>
          <a:xfrm>
            <a:off x="1494694" y="2157971"/>
            <a:ext cx="850500" cy="0"/>
          </a:xfrm>
          <a:prstGeom prst="straightConnector1">
            <a:avLst/>
          </a:prstGeom>
          <a:noFill/>
          <a:ln cap="flat" cmpd="sng" w="38100">
            <a:solidFill>
              <a:schemeClr val="dk2"/>
            </a:solidFill>
            <a:prstDash val="solid"/>
            <a:round/>
            <a:headEnd len="med" w="med" type="none"/>
            <a:tailEnd len="med" w="med" type="triangle"/>
          </a:ln>
        </p:spPr>
      </p:cxnSp>
      <p:cxnSp>
        <p:nvCxnSpPr>
          <p:cNvPr id="378" name="Google Shape;378;g35ee19ee265_0_65"/>
          <p:cNvCxnSpPr>
            <a:stCxn id="375" idx="3"/>
            <a:endCxn id="376" idx="1"/>
          </p:cNvCxnSpPr>
          <p:nvPr/>
        </p:nvCxnSpPr>
        <p:spPr>
          <a:xfrm>
            <a:off x="3517194" y="2157971"/>
            <a:ext cx="850500" cy="0"/>
          </a:xfrm>
          <a:prstGeom prst="straightConnector1">
            <a:avLst/>
          </a:prstGeom>
          <a:noFill/>
          <a:ln cap="flat" cmpd="sng" w="38100">
            <a:solidFill>
              <a:schemeClr val="dk2"/>
            </a:solidFill>
            <a:prstDash val="solid"/>
            <a:round/>
            <a:headEnd len="med" w="med" type="none"/>
            <a:tailEnd len="med" w="med" type="triangle"/>
          </a:ln>
        </p:spPr>
      </p:cxnSp>
      <p:sp>
        <p:nvSpPr>
          <p:cNvPr id="379" name="Google Shape;379;g35ee19ee265_0_65"/>
          <p:cNvSpPr txBox="1"/>
          <p:nvPr/>
        </p:nvSpPr>
        <p:spPr>
          <a:xfrm>
            <a:off x="218471" y="1525146"/>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017101"/>
                </a:solidFill>
                <a:latin typeface="Calibri"/>
                <a:ea typeface="Calibri"/>
                <a:cs typeface="Calibri"/>
                <a:sym typeface="Calibri"/>
              </a:rPr>
              <a:t>Susceptible</a:t>
            </a:r>
            <a:endParaRPr b="1" sz="1200">
              <a:solidFill>
                <a:srgbClr val="017101"/>
              </a:solidFill>
              <a:latin typeface="Calibri"/>
              <a:ea typeface="Calibri"/>
              <a:cs typeface="Calibri"/>
              <a:sym typeface="Calibri"/>
            </a:endParaRPr>
          </a:p>
        </p:txBody>
      </p:sp>
      <p:sp>
        <p:nvSpPr>
          <p:cNvPr id="380" name="Google Shape;380;g35ee19ee265_0_65"/>
          <p:cNvSpPr txBox="1"/>
          <p:nvPr/>
        </p:nvSpPr>
        <p:spPr>
          <a:xfrm>
            <a:off x="4267225" y="1538502"/>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9900FF"/>
                </a:solidFill>
                <a:latin typeface="Calibri"/>
                <a:ea typeface="Calibri"/>
                <a:cs typeface="Calibri"/>
                <a:sym typeface="Calibri"/>
              </a:rPr>
              <a:t>Recovered</a:t>
            </a:r>
            <a:endParaRPr b="1" sz="1200">
              <a:solidFill>
                <a:srgbClr val="9900FF"/>
              </a:solidFill>
              <a:latin typeface="Calibri"/>
              <a:ea typeface="Calibri"/>
              <a:cs typeface="Calibri"/>
              <a:sym typeface="Calibri"/>
            </a:endParaRPr>
          </a:p>
        </p:txBody>
      </p:sp>
      <p:sp>
        <p:nvSpPr>
          <p:cNvPr id="381" name="Google Shape;381;g35ee19ee265_0_65"/>
          <p:cNvSpPr txBox="1"/>
          <p:nvPr/>
        </p:nvSpPr>
        <p:spPr>
          <a:xfrm>
            <a:off x="2241619" y="1536621"/>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A61C00"/>
                </a:solidFill>
                <a:latin typeface="Calibri"/>
                <a:ea typeface="Calibri"/>
                <a:cs typeface="Calibri"/>
                <a:sym typeface="Calibri"/>
              </a:rPr>
              <a:t>Infected</a:t>
            </a:r>
            <a:endParaRPr b="1" sz="1200">
              <a:solidFill>
                <a:srgbClr val="A61C00"/>
              </a:solidFill>
              <a:latin typeface="Calibri"/>
              <a:ea typeface="Calibri"/>
              <a:cs typeface="Calibri"/>
              <a:sym typeface="Calibri"/>
            </a:endParaRPr>
          </a:p>
        </p:txBody>
      </p:sp>
      <p:sp>
        <p:nvSpPr>
          <p:cNvPr id="382" name="Google Shape;382;g35ee19ee265_0_65"/>
          <p:cNvSpPr/>
          <p:nvPr/>
        </p:nvSpPr>
        <p:spPr>
          <a:xfrm>
            <a:off x="1065794" y="2016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83" name="Google Shape;383;g35ee19ee265_0_65"/>
          <p:cNvSpPr/>
          <p:nvPr/>
        </p:nvSpPr>
        <p:spPr>
          <a:xfrm>
            <a:off x="680444" y="21066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84" name="Google Shape;384;g35ee19ee265_0_65"/>
          <p:cNvSpPr/>
          <p:nvPr/>
        </p:nvSpPr>
        <p:spPr>
          <a:xfrm>
            <a:off x="1285994" y="22092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85" name="Google Shape;385;g35ee19ee265_0_65"/>
          <p:cNvSpPr/>
          <p:nvPr/>
        </p:nvSpPr>
        <p:spPr>
          <a:xfrm>
            <a:off x="1018094" y="2271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86" name="Google Shape;386;g35ee19ee265_0_65"/>
          <p:cNvSpPr/>
          <p:nvPr/>
        </p:nvSpPr>
        <p:spPr>
          <a:xfrm>
            <a:off x="714669" y="2271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87" name="Google Shape;387;g35ee19ee265_0_65"/>
          <p:cNvSpPr/>
          <p:nvPr/>
        </p:nvSpPr>
        <p:spPr>
          <a:xfrm>
            <a:off x="927494" y="20553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88" name="Google Shape;388;g35ee19ee265_0_65"/>
          <p:cNvSpPr/>
          <p:nvPr/>
        </p:nvSpPr>
        <p:spPr>
          <a:xfrm>
            <a:off x="499819" y="20040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89" name="Google Shape;389;g35ee19ee265_0_65"/>
          <p:cNvSpPr/>
          <p:nvPr/>
        </p:nvSpPr>
        <p:spPr>
          <a:xfrm>
            <a:off x="863344" y="21579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90" name="Google Shape;390;g35ee19ee265_0_65"/>
          <p:cNvSpPr/>
          <p:nvPr/>
        </p:nvSpPr>
        <p:spPr>
          <a:xfrm>
            <a:off x="782806" y="1929158"/>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391" name="Google Shape;391;g35ee19ee265_0_65"/>
          <p:cNvSpPr/>
          <p:nvPr/>
        </p:nvSpPr>
        <p:spPr>
          <a:xfrm>
            <a:off x="2742819" y="215797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2" name="Google Shape;392;g35ee19ee265_0_65"/>
          <p:cNvSpPr/>
          <p:nvPr/>
        </p:nvSpPr>
        <p:spPr>
          <a:xfrm>
            <a:off x="3170494" y="224034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3" name="Google Shape;393;g35ee19ee265_0_65"/>
          <p:cNvSpPr/>
          <p:nvPr/>
        </p:nvSpPr>
        <p:spPr>
          <a:xfrm>
            <a:off x="3170494" y="201642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4" name="Google Shape;394;g35ee19ee265_0_65"/>
          <p:cNvSpPr/>
          <p:nvPr/>
        </p:nvSpPr>
        <p:spPr>
          <a:xfrm>
            <a:off x="2652219" y="19729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5" name="Google Shape;395;g35ee19ee265_0_65"/>
          <p:cNvSpPr/>
          <p:nvPr/>
        </p:nvSpPr>
        <p:spPr>
          <a:xfrm>
            <a:off x="3015744" y="21268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6" name="Google Shape;396;g35ee19ee265_0_65"/>
          <p:cNvSpPr/>
          <p:nvPr/>
        </p:nvSpPr>
        <p:spPr>
          <a:xfrm>
            <a:off x="4753594" y="218904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7" name="Google Shape;397;g35ee19ee265_0_65"/>
          <p:cNvSpPr/>
          <p:nvPr/>
        </p:nvSpPr>
        <p:spPr>
          <a:xfrm>
            <a:off x="5020819" y="197299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8" name="Google Shape;398;g35ee19ee265_0_65"/>
          <p:cNvSpPr/>
          <p:nvPr/>
        </p:nvSpPr>
        <p:spPr>
          <a:xfrm>
            <a:off x="4753594" y="2016421"/>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99" name="Google Shape;399;g35ee19ee265_0_65"/>
          <p:cNvPicPr preferRelativeResize="0"/>
          <p:nvPr/>
        </p:nvPicPr>
        <p:blipFill>
          <a:blip r:embed="rId5">
            <a:alphaModFix/>
          </a:blip>
          <a:stretch>
            <a:fillRect/>
          </a:stretch>
        </p:blipFill>
        <p:spPr>
          <a:xfrm>
            <a:off x="8151550" y="945297"/>
            <a:ext cx="3097075" cy="33328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35ee19ee265_0_204"/>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t>‹#›</a:t>
            </a:fld>
            <a:endParaRPr/>
          </a:p>
        </p:txBody>
      </p:sp>
      <p:sp>
        <p:nvSpPr>
          <p:cNvPr id="405" name="Google Shape;405;g35ee19ee265_0_20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The mathematical processes underlying</a:t>
            </a:r>
            <a:endParaRPr/>
          </a:p>
        </p:txBody>
      </p:sp>
      <p:sp>
        <p:nvSpPr>
          <p:cNvPr id="406" name="Google Shape;406;g35ee19ee265_0_204"/>
          <p:cNvSpPr txBox="1"/>
          <p:nvPr/>
        </p:nvSpPr>
        <p:spPr>
          <a:xfrm>
            <a:off x="217875" y="2748200"/>
            <a:ext cx="5509500" cy="77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IT">
                <a:solidFill>
                  <a:schemeClr val="dk1"/>
                </a:solidFill>
                <a:latin typeface="Calibri"/>
                <a:ea typeface="Calibri"/>
                <a:cs typeface="Calibri"/>
                <a:sym typeface="Calibri"/>
              </a:rPr>
              <a:t>Once we have a flow diagram we can go in </a:t>
            </a:r>
            <a:r>
              <a:rPr b="1" lang="it-IT">
                <a:solidFill>
                  <a:schemeClr val="dk1"/>
                </a:solidFill>
                <a:latin typeface="Calibri"/>
                <a:ea typeface="Calibri"/>
                <a:cs typeface="Calibri"/>
                <a:sym typeface="Calibri"/>
              </a:rPr>
              <a:t>two directions</a:t>
            </a:r>
            <a:r>
              <a:rPr lang="it-IT">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457200" lvl="0" marL="914400" rtl="0" algn="l">
              <a:lnSpc>
                <a:spcPct val="115000"/>
              </a:lnSpc>
              <a:spcBef>
                <a:spcPts val="1200"/>
              </a:spcBef>
              <a:spcAft>
                <a:spcPts val="1200"/>
              </a:spcAft>
              <a:buNone/>
            </a:pPr>
            <a:r>
              <a:t/>
            </a:r>
            <a:endParaRPr sz="1200">
              <a:solidFill>
                <a:schemeClr val="dk1"/>
              </a:solidFill>
              <a:latin typeface="Calibri"/>
              <a:ea typeface="Calibri"/>
              <a:cs typeface="Calibri"/>
              <a:sym typeface="Calibri"/>
            </a:endParaRPr>
          </a:p>
        </p:txBody>
      </p:sp>
      <p:pic>
        <p:nvPicPr>
          <p:cNvPr id="407" name="Google Shape;407;g35ee19ee265_0_204"/>
          <p:cNvPicPr preferRelativeResize="0"/>
          <p:nvPr/>
        </p:nvPicPr>
        <p:blipFill>
          <a:blip r:embed="rId3">
            <a:alphaModFix/>
          </a:blip>
          <a:stretch>
            <a:fillRect/>
          </a:stretch>
        </p:blipFill>
        <p:spPr>
          <a:xfrm>
            <a:off x="622711" y="4964450"/>
            <a:ext cx="394426" cy="394426"/>
          </a:xfrm>
          <a:prstGeom prst="rect">
            <a:avLst/>
          </a:prstGeom>
          <a:noFill/>
          <a:ln>
            <a:noFill/>
          </a:ln>
        </p:spPr>
      </p:pic>
      <p:sp>
        <p:nvSpPr>
          <p:cNvPr id="408" name="Google Shape;408;g35ee19ee265_0_204"/>
          <p:cNvSpPr txBox="1"/>
          <p:nvPr/>
        </p:nvSpPr>
        <p:spPr>
          <a:xfrm>
            <a:off x="1151850" y="3198150"/>
            <a:ext cx="6534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a:solidFill>
                  <a:schemeClr val="dk1"/>
                </a:solidFill>
                <a:latin typeface="Calibri"/>
                <a:ea typeface="Calibri"/>
                <a:cs typeface="Calibri"/>
                <a:sym typeface="Calibri"/>
              </a:rPr>
              <a:t>Deterministic approach</a:t>
            </a:r>
            <a:r>
              <a:rPr lang="it-IT">
                <a:solidFill>
                  <a:schemeClr val="dk1"/>
                </a:solidFill>
                <a:latin typeface="Calibri"/>
                <a:ea typeface="Calibri"/>
                <a:cs typeface="Calibri"/>
                <a:sym typeface="Calibri"/>
              </a:rPr>
              <a:t>:  we assume the population is large enough that randomness averages out. This leads to </a:t>
            </a:r>
            <a:r>
              <a:rPr b="1" lang="it-IT">
                <a:solidFill>
                  <a:schemeClr val="dk1"/>
                </a:solidFill>
                <a:latin typeface="Calibri"/>
                <a:ea typeface="Calibri"/>
                <a:cs typeface="Calibri"/>
                <a:sym typeface="Calibri"/>
              </a:rPr>
              <a:t>ordinary differential equations (ODEs)</a:t>
            </a:r>
            <a:endParaRPr>
              <a:solidFill>
                <a:schemeClr val="dk1"/>
              </a:solidFill>
              <a:latin typeface="Calibri"/>
              <a:ea typeface="Calibri"/>
              <a:cs typeface="Calibri"/>
              <a:sym typeface="Calibri"/>
            </a:endParaRPr>
          </a:p>
        </p:txBody>
      </p:sp>
      <p:sp>
        <p:nvSpPr>
          <p:cNvPr id="409" name="Google Shape;409;g35ee19ee265_0_204"/>
          <p:cNvSpPr txBox="1"/>
          <p:nvPr/>
        </p:nvSpPr>
        <p:spPr>
          <a:xfrm>
            <a:off x="1190000" y="4911488"/>
            <a:ext cx="6739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a:solidFill>
                  <a:schemeClr val="dk1"/>
                </a:solidFill>
                <a:latin typeface="Calibri"/>
                <a:ea typeface="Calibri"/>
                <a:cs typeface="Calibri"/>
                <a:sym typeface="Calibri"/>
              </a:rPr>
              <a:t>Stochastic approach</a:t>
            </a:r>
            <a:r>
              <a:rPr lang="it-IT">
                <a:solidFill>
                  <a:schemeClr val="dk1"/>
                </a:solidFill>
                <a:latin typeface="Calibri"/>
                <a:ea typeface="Calibri"/>
                <a:cs typeface="Calibri"/>
                <a:sym typeface="Calibri"/>
              </a:rPr>
              <a:t>:  we recognize that especially in small populations or early outbreak stages, random events matter. This leads to </a:t>
            </a:r>
            <a:r>
              <a:rPr b="1" lang="it-IT">
                <a:solidFill>
                  <a:schemeClr val="dk1"/>
                </a:solidFill>
                <a:latin typeface="Calibri"/>
                <a:ea typeface="Calibri"/>
                <a:cs typeface="Calibri"/>
                <a:sym typeface="Calibri"/>
              </a:rPr>
              <a:t>Continuous Time Markov Chain (CTMC).</a:t>
            </a:r>
            <a:endParaRPr>
              <a:solidFill>
                <a:schemeClr val="dk1"/>
              </a:solidFill>
              <a:latin typeface="Calibri"/>
              <a:ea typeface="Calibri"/>
              <a:cs typeface="Calibri"/>
              <a:sym typeface="Calibri"/>
            </a:endParaRPr>
          </a:p>
        </p:txBody>
      </p:sp>
      <p:pic>
        <p:nvPicPr>
          <p:cNvPr id="410" name="Google Shape;410;g35ee19ee265_0_204"/>
          <p:cNvPicPr preferRelativeResize="0"/>
          <p:nvPr/>
        </p:nvPicPr>
        <p:blipFill>
          <a:blip r:embed="rId4">
            <a:alphaModFix/>
          </a:blip>
          <a:stretch>
            <a:fillRect/>
          </a:stretch>
        </p:blipFill>
        <p:spPr>
          <a:xfrm flipH="1">
            <a:off x="584562" y="3275287"/>
            <a:ext cx="394426" cy="394426"/>
          </a:xfrm>
          <a:prstGeom prst="rect">
            <a:avLst/>
          </a:prstGeom>
          <a:noFill/>
          <a:ln>
            <a:noFill/>
          </a:ln>
        </p:spPr>
      </p:pic>
      <p:pic>
        <p:nvPicPr>
          <p:cNvPr id="411" name="Google Shape;411;g35ee19ee265_0_204"/>
          <p:cNvPicPr preferRelativeResize="0"/>
          <p:nvPr/>
        </p:nvPicPr>
        <p:blipFill rotWithShape="1">
          <a:blip r:embed="rId5">
            <a:alphaModFix/>
          </a:blip>
          <a:srcRect b="0" l="51748" r="24116" t="82683"/>
          <a:stretch/>
        </p:blipFill>
        <p:spPr>
          <a:xfrm>
            <a:off x="10857125" y="5024475"/>
            <a:ext cx="674725" cy="322725"/>
          </a:xfrm>
          <a:prstGeom prst="rect">
            <a:avLst/>
          </a:prstGeom>
          <a:noFill/>
          <a:ln>
            <a:noFill/>
          </a:ln>
        </p:spPr>
      </p:pic>
      <p:pic>
        <p:nvPicPr>
          <p:cNvPr id="412" name="Google Shape;412;g35ee19ee265_0_204"/>
          <p:cNvPicPr preferRelativeResize="0"/>
          <p:nvPr/>
        </p:nvPicPr>
        <p:blipFill rotWithShape="1">
          <a:blip r:embed="rId6">
            <a:alphaModFix/>
          </a:blip>
          <a:srcRect b="45628" l="1374" r="82591" t="15872"/>
          <a:stretch/>
        </p:blipFill>
        <p:spPr>
          <a:xfrm>
            <a:off x="11128839" y="219463"/>
            <a:ext cx="851476" cy="574875"/>
          </a:xfrm>
          <a:prstGeom prst="rect">
            <a:avLst/>
          </a:prstGeom>
          <a:noFill/>
          <a:ln>
            <a:noFill/>
          </a:ln>
        </p:spPr>
      </p:pic>
      <p:sp>
        <p:nvSpPr>
          <p:cNvPr id="413" name="Google Shape;413;g35ee19ee265_0_204"/>
          <p:cNvSpPr/>
          <p:nvPr/>
        </p:nvSpPr>
        <p:spPr>
          <a:xfrm>
            <a:off x="322594" y="1489571"/>
            <a:ext cx="1172100" cy="574800"/>
          </a:xfrm>
          <a:prstGeom prst="rect">
            <a:avLst/>
          </a:prstGeom>
          <a:solidFill>
            <a:srgbClr val="D9EAD3"/>
          </a:solidFill>
          <a:ln cap="flat" cmpd="sng" w="28575">
            <a:solidFill>
              <a:srgbClr val="0171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A86E8"/>
              </a:solidFill>
              <a:latin typeface="Calibri"/>
              <a:ea typeface="Calibri"/>
              <a:cs typeface="Calibri"/>
              <a:sym typeface="Calibri"/>
            </a:endParaRPr>
          </a:p>
        </p:txBody>
      </p:sp>
      <p:sp>
        <p:nvSpPr>
          <p:cNvPr id="414" name="Google Shape;414;g35ee19ee265_0_204"/>
          <p:cNvSpPr/>
          <p:nvPr/>
        </p:nvSpPr>
        <p:spPr>
          <a:xfrm>
            <a:off x="2345094" y="1489571"/>
            <a:ext cx="1172100" cy="574800"/>
          </a:xfrm>
          <a:prstGeom prst="rect">
            <a:avLst/>
          </a:prstGeom>
          <a:solidFill>
            <a:srgbClr val="E6B8AF"/>
          </a:solid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5" name="Google Shape;415;g35ee19ee265_0_204"/>
          <p:cNvSpPr/>
          <p:nvPr/>
        </p:nvSpPr>
        <p:spPr>
          <a:xfrm>
            <a:off x="4367594" y="1489571"/>
            <a:ext cx="1172100" cy="574800"/>
          </a:xfrm>
          <a:prstGeom prst="rect">
            <a:avLst/>
          </a:prstGeom>
          <a:solidFill>
            <a:srgbClr val="D9D2E9"/>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16" name="Google Shape;416;g35ee19ee265_0_204"/>
          <p:cNvCxnSpPr>
            <a:stCxn id="413" idx="3"/>
            <a:endCxn id="414" idx="1"/>
          </p:cNvCxnSpPr>
          <p:nvPr/>
        </p:nvCxnSpPr>
        <p:spPr>
          <a:xfrm>
            <a:off x="1494694" y="1776971"/>
            <a:ext cx="850500" cy="0"/>
          </a:xfrm>
          <a:prstGeom prst="straightConnector1">
            <a:avLst/>
          </a:prstGeom>
          <a:noFill/>
          <a:ln cap="flat" cmpd="sng" w="38100">
            <a:solidFill>
              <a:schemeClr val="dk2"/>
            </a:solidFill>
            <a:prstDash val="solid"/>
            <a:round/>
            <a:headEnd len="med" w="med" type="none"/>
            <a:tailEnd len="med" w="med" type="triangle"/>
          </a:ln>
        </p:spPr>
      </p:cxnSp>
      <p:cxnSp>
        <p:nvCxnSpPr>
          <p:cNvPr id="417" name="Google Shape;417;g35ee19ee265_0_204"/>
          <p:cNvCxnSpPr>
            <a:stCxn id="414" idx="3"/>
            <a:endCxn id="415" idx="1"/>
          </p:cNvCxnSpPr>
          <p:nvPr/>
        </p:nvCxnSpPr>
        <p:spPr>
          <a:xfrm>
            <a:off x="3517194" y="1776971"/>
            <a:ext cx="850500" cy="0"/>
          </a:xfrm>
          <a:prstGeom prst="straightConnector1">
            <a:avLst/>
          </a:prstGeom>
          <a:noFill/>
          <a:ln cap="flat" cmpd="sng" w="38100">
            <a:solidFill>
              <a:schemeClr val="dk2"/>
            </a:solidFill>
            <a:prstDash val="solid"/>
            <a:round/>
            <a:headEnd len="med" w="med" type="none"/>
            <a:tailEnd len="med" w="med" type="triangle"/>
          </a:ln>
        </p:spPr>
      </p:cxnSp>
      <p:sp>
        <p:nvSpPr>
          <p:cNvPr id="418" name="Google Shape;418;g35ee19ee265_0_204"/>
          <p:cNvSpPr txBox="1"/>
          <p:nvPr/>
        </p:nvSpPr>
        <p:spPr>
          <a:xfrm>
            <a:off x="218471" y="1144146"/>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017101"/>
                </a:solidFill>
                <a:latin typeface="Calibri"/>
                <a:ea typeface="Calibri"/>
                <a:cs typeface="Calibri"/>
                <a:sym typeface="Calibri"/>
              </a:rPr>
              <a:t>Susceptible</a:t>
            </a:r>
            <a:endParaRPr b="1" sz="1200">
              <a:solidFill>
                <a:srgbClr val="017101"/>
              </a:solidFill>
              <a:latin typeface="Calibri"/>
              <a:ea typeface="Calibri"/>
              <a:cs typeface="Calibri"/>
              <a:sym typeface="Calibri"/>
            </a:endParaRPr>
          </a:p>
        </p:txBody>
      </p:sp>
      <p:sp>
        <p:nvSpPr>
          <p:cNvPr id="419" name="Google Shape;419;g35ee19ee265_0_204"/>
          <p:cNvSpPr txBox="1"/>
          <p:nvPr/>
        </p:nvSpPr>
        <p:spPr>
          <a:xfrm>
            <a:off x="4267225" y="1157502"/>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9900FF"/>
                </a:solidFill>
                <a:latin typeface="Calibri"/>
                <a:ea typeface="Calibri"/>
                <a:cs typeface="Calibri"/>
                <a:sym typeface="Calibri"/>
              </a:rPr>
              <a:t>Recovered</a:t>
            </a:r>
            <a:endParaRPr b="1" sz="1200">
              <a:solidFill>
                <a:srgbClr val="9900FF"/>
              </a:solidFill>
              <a:latin typeface="Calibri"/>
              <a:ea typeface="Calibri"/>
              <a:cs typeface="Calibri"/>
              <a:sym typeface="Calibri"/>
            </a:endParaRPr>
          </a:p>
        </p:txBody>
      </p:sp>
      <p:sp>
        <p:nvSpPr>
          <p:cNvPr id="420" name="Google Shape;420;g35ee19ee265_0_204"/>
          <p:cNvSpPr txBox="1"/>
          <p:nvPr/>
        </p:nvSpPr>
        <p:spPr>
          <a:xfrm>
            <a:off x="2241619" y="1155621"/>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A61C00"/>
                </a:solidFill>
                <a:latin typeface="Calibri"/>
                <a:ea typeface="Calibri"/>
                <a:cs typeface="Calibri"/>
                <a:sym typeface="Calibri"/>
              </a:rPr>
              <a:t>Infected</a:t>
            </a:r>
            <a:endParaRPr b="1" sz="1200">
              <a:solidFill>
                <a:srgbClr val="A61C00"/>
              </a:solidFill>
              <a:latin typeface="Calibri"/>
              <a:ea typeface="Calibri"/>
              <a:cs typeface="Calibri"/>
              <a:sym typeface="Calibri"/>
            </a:endParaRPr>
          </a:p>
        </p:txBody>
      </p:sp>
      <p:sp>
        <p:nvSpPr>
          <p:cNvPr id="421" name="Google Shape;421;g35ee19ee265_0_204"/>
          <p:cNvSpPr/>
          <p:nvPr/>
        </p:nvSpPr>
        <p:spPr>
          <a:xfrm>
            <a:off x="1065794" y="1635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22" name="Google Shape;422;g35ee19ee265_0_204"/>
          <p:cNvSpPr/>
          <p:nvPr/>
        </p:nvSpPr>
        <p:spPr>
          <a:xfrm>
            <a:off x="680444" y="17256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23" name="Google Shape;423;g35ee19ee265_0_204"/>
          <p:cNvSpPr/>
          <p:nvPr/>
        </p:nvSpPr>
        <p:spPr>
          <a:xfrm>
            <a:off x="1285994" y="18282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24" name="Google Shape;424;g35ee19ee265_0_204"/>
          <p:cNvSpPr/>
          <p:nvPr/>
        </p:nvSpPr>
        <p:spPr>
          <a:xfrm>
            <a:off x="1018094" y="1890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25" name="Google Shape;425;g35ee19ee265_0_204"/>
          <p:cNvSpPr/>
          <p:nvPr/>
        </p:nvSpPr>
        <p:spPr>
          <a:xfrm>
            <a:off x="714669" y="1890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26" name="Google Shape;426;g35ee19ee265_0_204"/>
          <p:cNvSpPr/>
          <p:nvPr/>
        </p:nvSpPr>
        <p:spPr>
          <a:xfrm>
            <a:off x="927494" y="16743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27" name="Google Shape;427;g35ee19ee265_0_204"/>
          <p:cNvSpPr/>
          <p:nvPr/>
        </p:nvSpPr>
        <p:spPr>
          <a:xfrm>
            <a:off x="499819" y="16230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28" name="Google Shape;428;g35ee19ee265_0_204"/>
          <p:cNvSpPr/>
          <p:nvPr/>
        </p:nvSpPr>
        <p:spPr>
          <a:xfrm>
            <a:off x="863344" y="17769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29" name="Google Shape;429;g35ee19ee265_0_204"/>
          <p:cNvSpPr/>
          <p:nvPr/>
        </p:nvSpPr>
        <p:spPr>
          <a:xfrm>
            <a:off x="782806" y="1548158"/>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30" name="Google Shape;430;g35ee19ee265_0_204"/>
          <p:cNvSpPr/>
          <p:nvPr/>
        </p:nvSpPr>
        <p:spPr>
          <a:xfrm>
            <a:off x="2742819" y="177697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1" name="Google Shape;431;g35ee19ee265_0_204"/>
          <p:cNvSpPr/>
          <p:nvPr/>
        </p:nvSpPr>
        <p:spPr>
          <a:xfrm>
            <a:off x="3170494" y="185934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2" name="Google Shape;432;g35ee19ee265_0_204"/>
          <p:cNvSpPr/>
          <p:nvPr/>
        </p:nvSpPr>
        <p:spPr>
          <a:xfrm>
            <a:off x="3170494" y="163542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3" name="Google Shape;433;g35ee19ee265_0_204"/>
          <p:cNvSpPr/>
          <p:nvPr/>
        </p:nvSpPr>
        <p:spPr>
          <a:xfrm>
            <a:off x="2652219" y="15919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4" name="Google Shape;434;g35ee19ee265_0_204"/>
          <p:cNvSpPr/>
          <p:nvPr/>
        </p:nvSpPr>
        <p:spPr>
          <a:xfrm>
            <a:off x="3015744" y="17458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5" name="Google Shape;435;g35ee19ee265_0_204"/>
          <p:cNvSpPr/>
          <p:nvPr/>
        </p:nvSpPr>
        <p:spPr>
          <a:xfrm>
            <a:off x="4753594" y="180804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6" name="Google Shape;436;g35ee19ee265_0_204"/>
          <p:cNvSpPr/>
          <p:nvPr/>
        </p:nvSpPr>
        <p:spPr>
          <a:xfrm>
            <a:off x="5020819" y="159199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7" name="Google Shape;437;g35ee19ee265_0_204"/>
          <p:cNvSpPr/>
          <p:nvPr/>
        </p:nvSpPr>
        <p:spPr>
          <a:xfrm>
            <a:off x="4753594" y="1635421"/>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38" name="Google Shape;438;g35ee19ee265_0_204"/>
          <p:cNvPicPr preferRelativeResize="0"/>
          <p:nvPr/>
        </p:nvPicPr>
        <p:blipFill>
          <a:blip r:embed="rId7">
            <a:alphaModFix/>
          </a:blip>
          <a:stretch>
            <a:fillRect/>
          </a:stretch>
        </p:blipFill>
        <p:spPr>
          <a:xfrm>
            <a:off x="8370600" y="2184837"/>
            <a:ext cx="1763475" cy="1897725"/>
          </a:xfrm>
          <a:prstGeom prst="rect">
            <a:avLst/>
          </a:prstGeom>
          <a:noFill/>
          <a:ln>
            <a:noFill/>
          </a:ln>
        </p:spPr>
      </p:pic>
      <p:pic>
        <p:nvPicPr>
          <p:cNvPr id="439" name="Google Shape;439;g35ee19ee265_0_204"/>
          <p:cNvPicPr preferRelativeResize="0"/>
          <p:nvPr/>
        </p:nvPicPr>
        <p:blipFill>
          <a:blip r:embed="rId8">
            <a:alphaModFix/>
          </a:blip>
          <a:stretch>
            <a:fillRect/>
          </a:stretch>
        </p:blipFill>
        <p:spPr>
          <a:xfrm>
            <a:off x="10276249" y="2886373"/>
            <a:ext cx="1172100" cy="1239202"/>
          </a:xfrm>
          <a:prstGeom prst="rect">
            <a:avLst/>
          </a:prstGeom>
          <a:noFill/>
          <a:ln>
            <a:noFill/>
          </a:ln>
        </p:spPr>
      </p:pic>
      <p:pic>
        <p:nvPicPr>
          <p:cNvPr id="440" name="Google Shape;440;g35ee19ee265_0_204"/>
          <p:cNvPicPr preferRelativeResize="0"/>
          <p:nvPr/>
        </p:nvPicPr>
        <p:blipFill>
          <a:blip r:embed="rId9">
            <a:alphaModFix/>
          </a:blip>
          <a:stretch>
            <a:fillRect/>
          </a:stretch>
        </p:blipFill>
        <p:spPr>
          <a:xfrm>
            <a:off x="8033367" y="4217475"/>
            <a:ext cx="2719876" cy="1773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35ee19ee265_0_71"/>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446" name="Google Shape;446;g35ee19ee265_0_71"/>
          <p:cNvSpPr txBox="1"/>
          <p:nvPr>
            <p:ph type="title"/>
          </p:nvPr>
        </p:nvSpPr>
        <p:spPr>
          <a:xfrm>
            <a:off x="76200" y="125150"/>
            <a:ext cx="82944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Clr>
                <a:schemeClr val="dk1"/>
              </a:buClr>
              <a:buSzPct val="34375"/>
              <a:buFont typeface="Arial"/>
              <a:buNone/>
            </a:pPr>
            <a:r>
              <a:rPr lang="it-IT"/>
              <a:t>The mathematical processes underlying</a:t>
            </a:r>
            <a:endParaRPr/>
          </a:p>
          <a:p>
            <a:pPr indent="0" lvl="0" marL="0" rtl="0" algn="l">
              <a:spcBef>
                <a:spcPts val="0"/>
              </a:spcBef>
              <a:spcAft>
                <a:spcPts val="0"/>
              </a:spcAft>
              <a:buNone/>
            </a:pPr>
            <a:r>
              <a:t/>
            </a:r>
            <a:endParaRPr/>
          </a:p>
        </p:txBody>
      </p:sp>
      <p:graphicFrame>
        <p:nvGraphicFramePr>
          <p:cNvPr id="447" name="Google Shape;447;g35ee19ee265_0_71"/>
          <p:cNvGraphicFramePr/>
          <p:nvPr/>
        </p:nvGraphicFramePr>
        <p:xfrm>
          <a:off x="1564875" y="929125"/>
          <a:ext cx="3000000" cy="3000000"/>
        </p:xfrm>
        <a:graphic>
          <a:graphicData uri="http://schemas.openxmlformats.org/drawingml/2006/table">
            <a:tbl>
              <a:tblPr>
                <a:noFill/>
                <a:tableStyleId>{816C2A8E-4030-4EE5-8F4F-02BAB6610AB0}</a:tableStyleId>
              </a:tblPr>
              <a:tblGrid>
                <a:gridCol w="4246525"/>
                <a:gridCol w="4815700"/>
              </a:tblGrid>
              <a:tr h="492250">
                <a:tc>
                  <a:txBody>
                    <a:bodyPr/>
                    <a:lstStyle/>
                    <a:p>
                      <a:pPr indent="0" lvl="0" marL="0" rtl="0" algn="ctr">
                        <a:lnSpc>
                          <a:spcPct val="115000"/>
                        </a:lnSpc>
                        <a:spcBef>
                          <a:spcPts val="0"/>
                        </a:spcBef>
                        <a:spcAft>
                          <a:spcPts val="0"/>
                        </a:spcAft>
                        <a:buNone/>
                      </a:pPr>
                      <a:r>
                        <a:rPr b="1" lang="it-IT" sz="1800">
                          <a:latin typeface="Calibri"/>
                          <a:ea typeface="Calibri"/>
                          <a:cs typeface="Calibri"/>
                          <a:sym typeface="Calibri"/>
                        </a:rPr>
                        <a:t>Deterministic</a:t>
                      </a:r>
                      <a:endParaRPr b="1" sz="18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it-IT" sz="1800">
                          <a:latin typeface="Calibri"/>
                          <a:ea typeface="Calibri"/>
                          <a:cs typeface="Calibri"/>
                          <a:sym typeface="Calibri"/>
                        </a:rPr>
                        <a:t>Stochastic</a:t>
                      </a:r>
                      <a:endParaRPr b="1" sz="18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solidFill>
                      <a:srgbClr val="C9DAF8"/>
                    </a:solidFill>
                  </a:tcPr>
                </a:tc>
              </a:tr>
              <a:tr h="330925">
                <a:tc>
                  <a:txBody>
                    <a:bodyPr/>
                    <a:lstStyle/>
                    <a:p>
                      <a:pPr indent="0" lvl="0" marL="0" rtl="0" algn="l">
                        <a:spcBef>
                          <a:spcPts val="0"/>
                        </a:spcBef>
                        <a:spcAft>
                          <a:spcPts val="0"/>
                        </a:spcAft>
                        <a:buNone/>
                      </a:pPr>
                      <a:r>
                        <a:rPr lang="it-IT" sz="1200">
                          <a:latin typeface="Calibri"/>
                          <a:ea typeface="Calibri"/>
                          <a:cs typeface="Calibri"/>
                          <a:sym typeface="Calibri"/>
                        </a:rPr>
                        <a:t>Ordinary differential equations</a:t>
                      </a:r>
                      <a:endParaRPr sz="12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tcPr>
                </a:tc>
                <a:tc>
                  <a:txBody>
                    <a:bodyPr/>
                    <a:lstStyle/>
                    <a:p>
                      <a:pPr indent="0" lvl="0" marL="0" rtl="0" algn="l">
                        <a:spcBef>
                          <a:spcPts val="0"/>
                        </a:spcBef>
                        <a:spcAft>
                          <a:spcPts val="0"/>
                        </a:spcAft>
                        <a:buNone/>
                      </a:pPr>
                      <a:r>
                        <a:rPr lang="it-IT" sz="1200">
                          <a:latin typeface="Calibri"/>
                          <a:ea typeface="Calibri"/>
                          <a:cs typeface="Calibri"/>
                          <a:sym typeface="Calibri"/>
                        </a:rPr>
                        <a:t>Continuous-time Markov chains</a:t>
                      </a:r>
                      <a:endParaRPr sz="12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tcPr>
                </a:tc>
              </a:tr>
              <a:tr h="330925">
                <a:tc>
                  <a:txBody>
                    <a:bodyPr/>
                    <a:lstStyle/>
                    <a:p>
                      <a:pPr indent="0" lvl="0" marL="0" rtl="0" algn="l">
                        <a:spcBef>
                          <a:spcPts val="0"/>
                        </a:spcBef>
                        <a:spcAft>
                          <a:spcPts val="0"/>
                        </a:spcAft>
                        <a:buNone/>
                      </a:pPr>
                      <a:r>
                        <a:rPr lang="it-IT" sz="1200">
                          <a:latin typeface="Calibri"/>
                          <a:ea typeface="Calibri"/>
                          <a:cs typeface="Calibri"/>
                          <a:sym typeface="Calibri"/>
                        </a:rPr>
                        <a:t>Future is “predictable” given present knowledge</a:t>
                      </a:r>
                      <a:endParaRPr sz="12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tcPr>
                </a:tc>
                <a:tc>
                  <a:txBody>
                    <a:bodyPr/>
                    <a:lstStyle/>
                    <a:p>
                      <a:pPr indent="0" lvl="0" marL="0" rtl="0" algn="l">
                        <a:spcBef>
                          <a:spcPts val="0"/>
                        </a:spcBef>
                        <a:spcAft>
                          <a:spcPts val="0"/>
                        </a:spcAft>
                        <a:buNone/>
                      </a:pPr>
                      <a:r>
                        <a:rPr lang="it-IT" sz="1200">
                          <a:latin typeface="Calibri"/>
                          <a:ea typeface="Calibri"/>
                          <a:cs typeface="Calibri"/>
                          <a:sym typeface="Calibri"/>
                        </a:rPr>
                        <a:t>Includes randomness; every simulation is different</a:t>
                      </a:r>
                      <a:endParaRPr sz="12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tcPr>
                </a:tc>
              </a:tr>
              <a:tr h="330925">
                <a:tc>
                  <a:txBody>
                    <a:bodyPr/>
                    <a:lstStyle/>
                    <a:p>
                      <a:pPr indent="0" lvl="0" marL="0" rtl="0" algn="l">
                        <a:spcBef>
                          <a:spcPts val="0"/>
                        </a:spcBef>
                        <a:spcAft>
                          <a:spcPts val="0"/>
                        </a:spcAft>
                        <a:buNone/>
                      </a:pPr>
                      <a:r>
                        <a:rPr lang="it-IT" sz="1200">
                          <a:latin typeface="Calibri"/>
                          <a:ea typeface="Calibri"/>
                          <a:cs typeface="Calibri"/>
                          <a:sym typeface="Calibri"/>
                        </a:rPr>
                        <a:t>Wide range of techniques available for analysis</a:t>
                      </a:r>
                      <a:endParaRPr sz="12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tcPr>
                </a:tc>
                <a:tc>
                  <a:txBody>
                    <a:bodyPr/>
                    <a:lstStyle/>
                    <a:p>
                      <a:pPr indent="0" lvl="0" marL="0" rtl="0" algn="l">
                        <a:spcBef>
                          <a:spcPts val="0"/>
                        </a:spcBef>
                        <a:spcAft>
                          <a:spcPts val="0"/>
                        </a:spcAft>
                        <a:buNone/>
                      </a:pPr>
                      <a:r>
                        <a:rPr lang="it-IT" sz="1200">
                          <a:latin typeface="Calibri"/>
                          <a:ea typeface="Calibri"/>
                          <a:cs typeface="Calibri"/>
                          <a:sym typeface="Calibri"/>
                        </a:rPr>
                        <a:t>Not as many techniques for analysis; often rely on simulations</a:t>
                      </a:r>
                      <a:endParaRPr sz="12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tcPr>
                </a:tc>
              </a:tr>
              <a:tr h="330925">
                <a:tc>
                  <a:txBody>
                    <a:bodyPr/>
                    <a:lstStyle/>
                    <a:p>
                      <a:pPr indent="0" lvl="0" marL="0" rtl="0" algn="l">
                        <a:spcBef>
                          <a:spcPts val="0"/>
                        </a:spcBef>
                        <a:spcAft>
                          <a:spcPts val="0"/>
                        </a:spcAft>
                        <a:buNone/>
                      </a:pPr>
                      <a:r>
                        <a:rPr lang="it-IT" sz="1200">
                          <a:latin typeface="Calibri"/>
                          <a:ea typeface="Calibri"/>
                          <a:cs typeface="Calibri"/>
                          <a:sym typeface="Calibri"/>
                        </a:rPr>
                        <a:t>Good for large number of individuals; qualitative analysis</a:t>
                      </a:r>
                      <a:endParaRPr sz="12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tcPr>
                </a:tc>
                <a:tc>
                  <a:txBody>
                    <a:bodyPr/>
                    <a:lstStyle/>
                    <a:p>
                      <a:pPr indent="0" lvl="0" marL="0" rtl="0" algn="l">
                        <a:spcBef>
                          <a:spcPts val="0"/>
                        </a:spcBef>
                        <a:spcAft>
                          <a:spcPts val="0"/>
                        </a:spcAft>
                        <a:buNone/>
                      </a:pPr>
                      <a:r>
                        <a:rPr lang="it-IT" sz="1200">
                          <a:latin typeface="Calibri"/>
                          <a:ea typeface="Calibri"/>
                          <a:cs typeface="Calibri"/>
                          <a:sym typeface="Calibri"/>
                        </a:rPr>
                        <a:t>Better for simulating dynamics with small numbers of individuals</a:t>
                      </a:r>
                      <a:endParaRPr sz="12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tcPr>
                </a:tc>
              </a:tr>
              <a:tr h="330925">
                <a:tc>
                  <a:txBody>
                    <a:bodyPr/>
                    <a:lstStyle/>
                    <a:p>
                      <a:pPr indent="0" lvl="0" marL="0" rtl="0" algn="l">
                        <a:spcBef>
                          <a:spcPts val="0"/>
                        </a:spcBef>
                        <a:spcAft>
                          <a:spcPts val="0"/>
                        </a:spcAft>
                        <a:buNone/>
                      </a:pPr>
                      <a:r>
                        <a:rPr lang="it-IT" sz="1200">
                          <a:latin typeface="Calibri"/>
                          <a:ea typeface="Calibri"/>
                          <a:cs typeface="Calibri"/>
                          <a:sym typeface="Calibri"/>
                        </a:rPr>
                        <a:t>Represents population average</a:t>
                      </a:r>
                      <a:endParaRPr sz="12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tcPr>
                </a:tc>
                <a:tc>
                  <a:txBody>
                    <a:bodyPr/>
                    <a:lstStyle/>
                    <a:p>
                      <a:pPr indent="0" lvl="0" marL="0" rtl="0" algn="l">
                        <a:spcBef>
                          <a:spcPts val="0"/>
                        </a:spcBef>
                        <a:spcAft>
                          <a:spcPts val="0"/>
                        </a:spcAft>
                        <a:buNone/>
                      </a:pPr>
                      <a:r>
                        <a:rPr lang="it-IT" sz="1200">
                          <a:latin typeface="Calibri"/>
                          <a:ea typeface="Calibri"/>
                          <a:cs typeface="Calibri"/>
                          <a:sym typeface="Calibri"/>
                        </a:rPr>
                        <a:t>Represents population variability</a:t>
                      </a:r>
                      <a:endParaRPr sz="1200">
                        <a:latin typeface="Calibri"/>
                        <a:ea typeface="Calibri"/>
                        <a:cs typeface="Calibri"/>
                        <a:sym typeface="Calibri"/>
                      </a:endParaRPr>
                    </a:p>
                  </a:txBody>
                  <a:tcPr marT="91425" marB="91425" marR="91425" marL="91425">
                    <a:lnL cap="flat" cmpd="sng" w="9525">
                      <a:solidFill>
                        <a:srgbClr val="1D6FA8"/>
                      </a:solidFill>
                      <a:prstDash val="solid"/>
                      <a:round/>
                      <a:headEnd len="sm" w="sm" type="none"/>
                      <a:tailEnd len="sm" w="sm" type="none"/>
                    </a:lnL>
                    <a:lnR cap="flat" cmpd="sng" w="9525">
                      <a:solidFill>
                        <a:srgbClr val="1D6FA8"/>
                      </a:solidFill>
                      <a:prstDash val="solid"/>
                      <a:round/>
                      <a:headEnd len="sm" w="sm" type="none"/>
                      <a:tailEnd len="sm" w="sm" type="none"/>
                    </a:lnR>
                    <a:lnT cap="flat" cmpd="sng" w="9525">
                      <a:solidFill>
                        <a:srgbClr val="1D6FA8"/>
                      </a:solidFill>
                      <a:prstDash val="solid"/>
                      <a:round/>
                      <a:headEnd len="sm" w="sm" type="none"/>
                      <a:tailEnd len="sm" w="sm" type="none"/>
                    </a:lnT>
                    <a:lnB cap="flat" cmpd="sng" w="9525">
                      <a:solidFill>
                        <a:srgbClr val="1D6FA8"/>
                      </a:solidFill>
                      <a:prstDash val="solid"/>
                      <a:round/>
                      <a:headEnd len="sm" w="sm" type="none"/>
                      <a:tailEnd len="sm" w="sm" type="none"/>
                    </a:lnB>
                  </a:tcPr>
                </a:tc>
              </a:tr>
            </a:tbl>
          </a:graphicData>
        </a:graphic>
      </p:graphicFrame>
      <p:sp>
        <p:nvSpPr>
          <p:cNvPr id="448" name="Google Shape;448;g35ee19ee265_0_71"/>
          <p:cNvSpPr txBox="1"/>
          <p:nvPr/>
        </p:nvSpPr>
        <p:spPr>
          <a:xfrm>
            <a:off x="290025" y="5210675"/>
            <a:ext cx="614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Stochastic models are more computationally demanding, but they can capture the stochastic nature of a biological process.</a:t>
            </a:r>
            <a:endParaRPr>
              <a:latin typeface="Calibri"/>
              <a:ea typeface="Calibri"/>
              <a:cs typeface="Calibri"/>
              <a:sym typeface="Calibri"/>
            </a:endParaRPr>
          </a:p>
        </p:txBody>
      </p:sp>
      <p:sp>
        <p:nvSpPr>
          <p:cNvPr id="449" name="Google Shape;449;g35ee19ee265_0_71"/>
          <p:cNvSpPr txBox="1"/>
          <p:nvPr/>
        </p:nvSpPr>
        <p:spPr>
          <a:xfrm>
            <a:off x="331350" y="3838850"/>
            <a:ext cx="548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Deterministic models can be solved easier, but they provide only the average system behavior.</a:t>
            </a:r>
            <a:endParaRPr>
              <a:solidFill>
                <a:schemeClr val="dk1"/>
              </a:solidFill>
              <a:latin typeface="Calibri"/>
              <a:ea typeface="Calibri"/>
              <a:cs typeface="Calibri"/>
              <a:sym typeface="Calibri"/>
            </a:endParaRPr>
          </a:p>
        </p:txBody>
      </p:sp>
      <p:pic>
        <p:nvPicPr>
          <p:cNvPr id="450" name="Google Shape;450;g35ee19ee265_0_71"/>
          <p:cNvPicPr preferRelativeResize="0"/>
          <p:nvPr/>
        </p:nvPicPr>
        <p:blipFill>
          <a:blip r:embed="rId3">
            <a:alphaModFix/>
          </a:blip>
          <a:stretch>
            <a:fillRect/>
          </a:stretch>
        </p:blipFill>
        <p:spPr>
          <a:xfrm>
            <a:off x="6483425" y="3627250"/>
            <a:ext cx="4990900" cy="2199025"/>
          </a:xfrm>
          <a:prstGeom prst="rect">
            <a:avLst/>
          </a:prstGeom>
          <a:noFill/>
          <a:ln>
            <a:noFill/>
          </a:ln>
        </p:spPr>
      </p:pic>
      <p:sp>
        <p:nvSpPr>
          <p:cNvPr id="451" name="Google Shape;451;g35ee19ee265_0_71"/>
          <p:cNvSpPr/>
          <p:nvPr/>
        </p:nvSpPr>
        <p:spPr>
          <a:xfrm>
            <a:off x="6373675" y="4936550"/>
            <a:ext cx="1354425" cy="536300"/>
          </a:xfrm>
          <a:custGeom>
            <a:rect b="b" l="l" r="r" t="t"/>
            <a:pathLst>
              <a:path extrusionOk="0" h="21452" w="54177">
                <a:moveTo>
                  <a:pt x="0" y="21452"/>
                </a:moveTo>
                <a:cubicBezTo>
                  <a:pt x="4176" y="20406"/>
                  <a:pt x="16025" y="18752"/>
                  <a:pt x="25054" y="15177"/>
                </a:cubicBezTo>
                <a:cubicBezTo>
                  <a:pt x="34084" y="11602"/>
                  <a:pt x="49323" y="2530"/>
                  <a:pt x="54177" y="0"/>
                </a:cubicBezTo>
              </a:path>
            </a:pathLst>
          </a:custGeom>
          <a:noFill/>
          <a:ln cap="flat" cmpd="sng" w="9525">
            <a:solidFill>
              <a:schemeClr val="dk2"/>
            </a:solidFill>
            <a:prstDash val="solid"/>
            <a:round/>
            <a:headEnd len="med" w="med" type="none"/>
            <a:tailEnd len="med" w="med" type="triangle"/>
          </a:ln>
        </p:spPr>
      </p:sp>
      <p:sp>
        <p:nvSpPr>
          <p:cNvPr id="452" name="Google Shape;452;g35ee19ee265_0_71"/>
          <p:cNvSpPr/>
          <p:nvPr/>
        </p:nvSpPr>
        <p:spPr>
          <a:xfrm>
            <a:off x="5705325" y="3915839"/>
            <a:ext cx="2336975" cy="168750"/>
          </a:xfrm>
          <a:custGeom>
            <a:rect b="b" l="l" r="r" t="t"/>
            <a:pathLst>
              <a:path extrusionOk="0" h="6750" w="93479">
                <a:moveTo>
                  <a:pt x="0" y="5711"/>
                </a:moveTo>
                <a:cubicBezTo>
                  <a:pt x="7955" y="4760"/>
                  <a:pt x="32150" y="-169"/>
                  <a:pt x="47730" y="4"/>
                </a:cubicBezTo>
                <a:cubicBezTo>
                  <a:pt x="63310" y="177"/>
                  <a:pt x="85854" y="5626"/>
                  <a:pt x="93479" y="6750"/>
                </a:cubicBezTo>
              </a:path>
            </a:pathLst>
          </a:custGeom>
          <a:noFill/>
          <a:ln cap="flat" cmpd="sng" w="9525">
            <a:solidFill>
              <a:schemeClr val="dk2"/>
            </a:solidFill>
            <a:prstDash val="solid"/>
            <a:round/>
            <a:headEnd len="med" w="med" type="none"/>
            <a:tailEnd len="med" w="med" type="triangle"/>
          </a:ln>
        </p:spPr>
      </p:sp>
      <p:pic>
        <p:nvPicPr>
          <p:cNvPr id="453" name="Google Shape;453;g35ee19ee265_0_71"/>
          <p:cNvPicPr preferRelativeResize="0"/>
          <p:nvPr/>
        </p:nvPicPr>
        <p:blipFill rotWithShape="1">
          <a:blip r:embed="rId4">
            <a:alphaModFix/>
          </a:blip>
          <a:srcRect b="45628" l="1374" r="82591" t="15872"/>
          <a:stretch/>
        </p:blipFill>
        <p:spPr>
          <a:xfrm>
            <a:off x="11128839" y="219463"/>
            <a:ext cx="851476" cy="574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g35ee19ee265_0_285"/>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459" name="Google Shape;459;g35ee19ee265_0_285"/>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Stochastic approach</a:t>
            </a:r>
            <a:endParaRPr/>
          </a:p>
        </p:txBody>
      </p:sp>
      <p:sp>
        <p:nvSpPr>
          <p:cNvPr id="460" name="Google Shape;460;g35ee19ee265_0_285"/>
          <p:cNvSpPr txBox="1"/>
          <p:nvPr/>
        </p:nvSpPr>
        <p:spPr>
          <a:xfrm>
            <a:off x="6358500" y="1238100"/>
            <a:ext cx="2711100" cy="169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IT">
                <a:solidFill>
                  <a:schemeClr val="dk1"/>
                </a:solidFill>
                <a:latin typeface="Calibri"/>
                <a:ea typeface="Calibri"/>
                <a:cs typeface="Calibri"/>
                <a:sym typeface="Calibri"/>
              </a:rPr>
              <a:t>The system is in a discrete state:</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it-IT">
                <a:solidFill>
                  <a:schemeClr val="dk1"/>
                </a:solidFill>
                <a:latin typeface="Calibri"/>
                <a:ea typeface="Calibri"/>
                <a:cs typeface="Calibri"/>
                <a:sym typeface="Calibri"/>
              </a:rPr>
              <a:t>(#S, #I, #R)                   </a:t>
            </a:r>
            <a:endParaRPr>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rPr lang="it-IT">
                <a:solidFill>
                  <a:schemeClr val="dk1"/>
                </a:solidFill>
                <a:latin typeface="Calibri"/>
                <a:ea typeface="Calibri"/>
                <a:cs typeface="Calibri"/>
                <a:sym typeface="Calibri"/>
              </a:rPr>
              <a:t>where #S, #I, and #R are </a:t>
            </a:r>
            <a:r>
              <a:rPr b="1" lang="it-IT">
                <a:solidFill>
                  <a:schemeClr val="dk1"/>
                </a:solidFill>
                <a:latin typeface="Calibri"/>
                <a:ea typeface="Calibri"/>
                <a:cs typeface="Calibri"/>
                <a:sym typeface="Calibri"/>
              </a:rPr>
              <a:t>integer counts</a:t>
            </a:r>
            <a:r>
              <a:rPr lang="it-IT">
                <a:solidFill>
                  <a:schemeClr val="dk1"/>
                </a:solidFill>
                <a:latin typeface="Calibri"/>
                <a:ea typeface="Calibri"/>
                <a:cs typeface="Calibri"/>
                <a:sym typeface="Calibri"/>
              </a:rPr>
              <a:t> of individuals in each compartment.</a:t>
            </a:r>
            <a:endParaRPr>
              <a:solidFill>
                <a:schemeClr val="dk1"/>
              </a:solidFill>
              <a:latin typeface="Calibri"/>
              <a:ea typeface="Calibri"/>
              <a:cs typeface="Calibri"/>
              <a:sym typeface="Calibri"/>
            </a:endParaRPr>
          </a:p>
        </p:txBody>
      </p:sp>
      <p:cxnSp>
        <p:nvCxnSpPr>
          <p:cNvPr id="461" name="Google Shape;461;g35ee19ee265_0_285"/>
          <p:cNvCxnSpPr/>
          <p:nvPr/>
        </p:nvCxnSpPr>
        <p:spPr>
          <a:xfrm flipH="1" rot="10800000">
            <a:off x="8958650" y="1892100"/>
            <a:ext cx="682800" cy="6600"/>
          </a:xfrm>
          <a:prstGeom prst="straightConnector1">
            <a:avLst/>
          </a:prstGeom>
          <a:noFill/>
          <a:ln cap="flat" cmpd="sng" w="9525">
            <a:solidFill>
              <a:schemeClr val="dk2"/>
            </a:solidFill>
            <a:prstDash val="solid"/>
            <a:round/>
            <a:headEnd len="med" w="med" type="none"/>
            <a:tailEnd len="med" w="med" type="triangle"/>
          </a:ln>
        </p:spPr>
      </p:cxnSp>
      <p:sp>
        <p:nvSpPr>
          <p:cNvPr id="462" name="Google Shape;462;g35ee19ee265_0_285"/>
          <p:cNvSpPr txBox="1"/>
          <p:nvPr/>
        </p:nvSpPr>
        <p:spPr>
          <a:xfrm>
            <a:off x="9706850" y="1498350"/>
            <a:ext cx="2336400" cy="86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a:solidFill>
                  <a:schemeClr val="dk1"/>
                </a:solidFill>
                <a:latin typeface="Calibri"/>
                <a:ea typeface="Calibri"/>
                <a:cs typeface="Calibri"/>
                <a:sym typeface="Calibri"/>
              </a:rPr>
              <a:t> In the example, the state is:</a:t>
            </a:r>
            <a:endParaRPr>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lang="it-IT"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lang="it-IT">
                <a:solidFill>
                  <a:schemeClr val="dk1"/>
                </a:solidFill>
                <a:latin typeface="Calibri"/>
                <a:ea typeface="Calibri"/>
                <a:cs typeface="Calibri"/>
                <a:sym typeface="Calibri"/>
              </a:rPr>
              <a:t>(</a:t>
            </a:r>
            <a:r>
              <a:rPr b="1" lang="it-IT">
                <a:solidFill>
                  <a:srgbClr val="017101"/>
                </a:solidFill>
                <a:latin typeface="Calibri"/>
                <a:ea typeface="Calibri"/>
                <a:cs typeface="Calibri"/>
                <a:sym typeface="Calibri"/>
              </a:rPr>
              <a:t>#S = </a:t>
            </a:r>
            <a:r>
              <a:rPr b="1" lang="it-IT">
                <a:solidFill>
                  <a:srgbClr val="017101"/>
                </a:solidFill>
                <a:latin typeface="Calibri"/>
                <a:ea typeface="Calibri"/>
                <a:cs typeface="Calibri"/>
                <a:sym typeface="Calibri"/>
              </a:rPr>
              <a:t>8</a:t>
            </a:r>
            <a:r>
              <a:rPr lang="it-IT">
                <a:solidFill>
                  <a:schemeClr val="dk1"/>
                </a:solidFill>
                <a:latin typeface="Calibri"/>
                <a:ea typeface="Calibri"/>
                <a:cs typeface="Calibri"/>
                <a:sym typeface="Calibri"/>
              </a:rPr>
              <a:t>, </a:t>
            </a:r>
            <a:r>
              <a:rPr b="1" lang="it-IT">
                <a:solidFill>
                  <a:srgbClr val="B83A33"/>
                </a:solidFill>
                <a:latin typeface="Calibri"/>
                <a:ea typeface="Calibri"/>
                <a:cs typeface="Calibri"/>
                <a:sym typeface="Calibri"/>
              </a:rPr>
              <a:t>#I = </a:t>
            </a:r>
            <a:r>
              <a:rPr b="1" lang="it-IT">
                <a:solidFill>
                  <a:srgbClr val="B83A33"/>
                </a:solidFill>
                <a:latin typeface="Calibri"/>
                <a:ea typeface="Calibri"/>
                <a:cs typeface="Calibri"/>
                <a:sym typeface="Calibri"/>
              </a:rPr>
              <a:t>5</a:t>
            </a:r>
            <a:r>
              <a:rPr lang="it-IT">
                <a:solidFill>
                  <a:schemeClr val="dk1"/>
                </a:solidFill>
                <a:latin typeface="Calibri"/>
                <a:ea typeface="Calibri"/>
                <a:cs typeface="Calibri"/>
                <a:sym typeface="Calibri"/>
              </a:rPr>
              <a:t>, </a:t>
            </a:r>
            <a:r>
              <a:rPr b="1" lang="it-IT">
                <a:solidFill>
                  <a:srgbClr val="9900FF"/>
                </a:solidFill>
                <a:latin typeface="Calibri"/>
                <a:ea typeface="Calibri"/>
                <a:cs typeface="Calibri"/>
                <a:sym typeface="Calibri"/>
              </a:rPr>
              <a:t>#R = </a:t>
            </a:r>
            <a:r>
              <a:rPr b="1" lang="it-IT">
                <a:solidFill>
                  <a:srgbClr val="9900FF"/>
                </a:solidFill>
                <a:latin typeface="Calibri"/>
                <a:ea typeface="Calibri"/>
                <a:cs typeface="Calibri"/>
                <a:sym typeface="Calibri"/>
              </a:rPr>
              <a:t>4</a:t>
            </a:r>
            <a:r>
              <a:rPr lang="it-IT">
                <a:solidFill>
                  <a:schemeClr val="dk1"/>
                </a:solidFill>
                <a:latin typeface="Calibri"/>
                <a:ea typeface="Calibri"/>
                <a:cs typeface="Calibri"/>
                <a:sym typeface="Calibri"/>
              </a:rPr>
              <a:t>)</a:t>
            </a:r>
            <a:endParaRPr>
              <a:latin typeface="Calibri"/>
              <a:ea typeface="Calibri"/>
              <a:cs typeface="Calibri"/>
              <a:sym typeface="Calibri"/>
            </a:endParaRPr>
          </a:p>
        </p:txBody>
      </p:sp>
      <p:sp>
        <p:nvSpPr>
          <p:cNvPr id="463" name="Google Shape;463;g35ee19ee265_0_285"/>
          <p:cNvSpPr txBox="1"/>
          <p:nvPr/>
        </p:nvSpPr>
        <p:spPr>
          <a:xfrm>
            <a:off x="29050" y="2118725"/>
            <a:ext cx="1473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it-IT">
                <a:solidFill>
                  <a:schemeClr val="dk1"/>
                </a:solidFill>
                <a:latin typeface="Calibri"/>
                <a:ea typeface="Calibri"/>
                <a:cs typeface="Calibri"/>
                <a:sym typeface="Calibri"/>
              </a:rPr>
              <a:t>Two possible stochastic events:</a:t>
            </a:r>
            <a:endParaRPr>
              <a:solidFill>
                <a:schemeClr val="dk1"/>
              </a:solidFill>
              <a:latin typeface="Calibri"/>
              <a:ea typeface="Calibri"/>
              <a:cs typeface="Calibri"/>
              <a:sym typeface="Calibri"/>
            </a:endParaRPr>
          </a:p>
        </p:txBody>
      </p:sp>
      <p:sp>
        <p:nvSpPr>
          <p:cNvPr id="464" name="Google Shape;464;g35ee19ee265_0_285"/>
          <p:cNvSpPr txBox="1"/>
          <p:nvPr/>
        </p:nvSpPr>
        <p:spPr>
          <a:xfrm>
            <a:off x="1503050" y="2118050"/>
            <a:ext cx="1881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a:solidFill>
                  <a:schemeClr val="dk1"/>
                </a:solidFill>
                <a:latin typeface="Calibri"/>
                <a:ea typeface="Calibri"/>
                <a:cs typeface="Calibri"/>
                <a:sym typeface="Calibri"/>
              </a:rPr>
              <a:t>Infection:</a:t>
            </a:r>
            <a:br>
              <a:rPr b="1" lang="it-IT">
                <a:solidFill>
                  <a:schemeClr val="dk1"/>
                </a:solidFill>
                <a:latin typeface="Calibri"/>
                <a:ea typeface="Calibri"/>
                <a:cs typeface="Calibri"/>
                <a:sym typeface="Calibri"/>
              </a:rPr>
            </a:br>
            <a:r>
              <a:rPr lang="it-IT">
                <a:solidFill>
                  <a:schemeClr val="dk1"/>
                </a:solidFill>
                <a:latin typeface="Calibri"/>
                <a:ea typeface="Calibri"/>
                <a:cs typeface="Calibri"/>
                <a:sym typeface="Calibri"/>
              </a:rPr>
              <a:t>(S, I, R) → (S−1, I+1, R)      with rate β</a:t>
            </a:r>
            <a:endParaRPr>
              <a:solidFill>
                <a:schemeClr val="dk1"/>
              </a:solidFill>
              <a:latin typeface="Calibri"/>
              <a:ea typeface="Calibri"/>
              <a:cs typeface="Calibri"/>
              <a:sym typeface="Calibri"/>
            </a:endParaRPr>
          </a:p>
        </p:txBody>
      </p:sp>
      <p:sp>
        <p:nvSpPr>
          <p:cNvPr id="465" name="Google Shape;465;g35ee19ee265_0_285"/>
          <p:cNvSpPr txBox="1"/>
          <p:nvPr/>
        </p:nvSpPr>
        <p:spPr>
          <a:xfrm>
            <a:off x="3513950" y="2119350"/>
            <a:ext cx="1881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a:solidFill>
                  <a:schemeClr val="dk1"/>
                </a:solidFill>
                <a:latin typeface="Calibri"/>
                <a:ea typeface="Calibri"/>
                <a:cs typeface="Calibri"/>
                <a:sym typeface="Calibri"/>
              </a:rPr>
              <a:t>Recovery:</a:t>
            </a:r>
            <a:br>
              <a:rPr b="1" lang="it-IT">
                <a:solidFill>
                  <a:schemeClr val="dk1"/>
                </a:solidFill>
                <a:latin typeface="Calibri"/>
                <a:ea typeface="Calibri"/>
                <a:cs typeface="Calibri"/>
                <a:sym typeface="Calibri"/>
              </a:rPr>
            </a:br>
            <a:r>
              <a:rPr lang="it-IT">
                <a:solidFill>
                  <a:schemeClr val="dk1"/>
                </a:solidFill>
                <a:latin typeface="Calibri"/>
                <a:ea typeface="Calibri"/>
                <a:cs typeface="Calibri"/>
                <a:sym typeface="Calibri"/>
              </a:rPr>
              <a:t>(S, I, R) → (S, I−1, R+1)      with rate γ</a:t>
            </a:r>
            <a:endParaRPr>
              <a:solidFill>
                <a:schemeClr val="dk1"/>
              </a:solidFill>
              <a:latin typeface="Calibri"/>
              <a:ea typeface="Calibri"/>
              <a:cs typeface="Calibri"/>
              <a:sym typeface="Calibri"/>
            </a:endParaRPr>
          </a:p>
        </p:txBody>
      </p:sp>
      <p:pic>
        <p:nvPicPr>
          <p:cNvPr id="466" name="Google Shape;466;g35ee19ee265_0_285"/>
          <p:cNvPicPr preferRelativeResize="0"/>
          <p:nvPr/>
        </p:nvPicPr>
        <p:blipFill rotWithShape="1">
          <a:blip r:embed="rId3">
            <a:alphaModFix/>
          </a:blip>
          <a:srcRect b="45628" l="1374" r="82591" t="15872"/>
          <a:stretch/>
        </p:blipFill>
        <p:spPr>
          <a:xfrm>
            <a:off x="11128839" y="219463"/>
            <a:ext cx="851476" cy="574875"/>
          </a:xfrm>
          <a:prstGeom prst="rect">
            <a:avLst/>
          </a:prstGeom>
          <a:noFill/>
          <a:ln>
            <a:noFill/>
          </a:ln>
        </p:spPr>
      </p:pic>
      <p:sp>
        <p:nvSpPr>
          <p:cNvPr id="467" name="Google Shape;467;g35ee19ee265_0_285"/>
          <p:cNvSpPr/>
          <p:nvPr/>
        </p:nvSpPr>
        <p:spPr>
          <a:xfrm>
            <a:off x="322594" y="1489571"/>
            <a:ext cx="1172100" cy="574800"/>
          </a:xfrm>
          <a:prstGeom prst="rect">
            <a:avLst/>
          </a:prstGeom>
          <a:solidFill>
            <a:srgbClr val="D9EAD3"/>
          </a:solidFill>
          <a:ln cap="flat" cmpd="sng" w="28575">
            <a:solidFill>
              <a:srgbClr val="0171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A86E8"/>
              </a:solidFill>
              <a:latin typeface="Calibri"/>
              <a:ea typeface="Calibri"/>
              <a:cs typeface="Calibri"/>
              <a:sym typeface="Calibri"/>
            </a:endParaRPr>
          </a:p>
        </p:txBody>
      </p:sp>
      <p:sp>
        <p:nvSpPr>
          <p:cNvPr id="468" name="Google Shape;468;g35ee19ee265_0_285"/>
          <p:cNvSpPr/>
          <p:nvPr/>
        </p:nvSpPr>
        <p:spPr>
          <a:xfrm>
            <a:off x="2345094" y="1489571"/>
            <a:ext cx="1172100" cy="574800"/>
          </a:xfrm>
          <a:prstGeom prst="rect">
            <a:avLst/>
          </a:prstGeom>
          <a:solidFill>
            <a:srgbClr val="E6B8AF"/>
          </a:solid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9" name="Google Shape;469;g35ee19ee265_0_285"/>
          <p:cNvSpPr/>
          <p:nvPr/>
        </p:nvSpPr>
        <p:spPr>
          <a:xfrm>
            <a:off x="4367594" y="1489571"/>
            <a:ext cx="1172100" cy="574800"/>
          </a:xfrm>
          <a:prstGeom prst="rect">
            <a:avLst/>
          </a:prstGeom>
          <a:solidFill>
            <a:srgbClr val="D9D2E9"/>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70" name="Google Shape;470;g35ee19ee265_0_285"/>
          <p:cNvCxnSpPr>
            <a:stCxn id="467" idx="3"/>
            <a:endCxn id="468" idx="1"/>
          </p:cNvCxnSpPr>
          <p:nvPr/>
        </p:nvCxnSpPr>
        <p:spPr>
          <a:xfrm>
            <a:off x="1494694" y="1776971"/>
            <a:ext cx="850500" cy="0"/>
          </a:xfrm>
          <a:prstGeom prst="straightConnector1">
            <a:avLst/>
          </a:prstGeom>
          <a:noFill/>
          <a:ln cap="flat" cmpd="sng" w="38100">
            <a:solidFill>
              <a:schemeClr val="dk2"/>
            </a:solidFill>
            <a:prstDash val="solid"/>
            <a:round/>
            <a:headEnd len="med" w="med" type="none"/>
            <a:tailEnd len="med" w="med" type="triangle"/>
          </a:ln>
        </p:spPr>
      </p:cxnSp>
      <p:cxnSp>
        <p:nvCxnSpPr>
          <p:cNvPr id="471" name="Google Shape;471;g35ee19ee265_0_285"/>
          <p:cNvCxnSpPr>
            <a:stCxn id="468" idx="3"/>
            <a:endCxn id="469" idx="1"/>
          </p:cNvCxnSpPr>
          <p:nvPr/>
        </p:nvCxnSpPr>
        <p:spPr>
          <a:xfrm>
            <a:off x="3517194" y="1776971"/>
            <a:ext cx="850500" cy="0"/>
          </a:xfrm>
          <a:prstGeom prst="straightConnector1">
            <a:avLst/>
          </a:prstGeom>
          <a:noFill/>
          <a:ln cap="flat" cmpd="sng" w="38100">
            <a:solidFill>
              <a:schemeClr val="dk2"/>
            </a:solidFill>
            <a:prstDash val="solid"/>
            <a:round/>
            <a:headEnd len="med" w="med" type="none"/>
            <a:tailEnd len="med" w="med" type="triangle"/>
          </a:ln>
        </p:spPr>
      </p:cxnSp>
      <p:sp>
        <p:nvSpPr>
          <p:cNvPr id="472" name="Google Shape;472;g35ee19ee265_0_285"/>
          <p:cNvSpPr txBox="1"/>
          <p:nvPr/>
        </p:nvSpPr>
        <p:spPr>
          <a:xfrm>
            <a:off x="218471" y="1144146"/>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017101"/>
                </a:solidFill>
                <a:latin typeface="Calibri"/>
                <a:ea typeface="Calibri"/>
                <a:cs typeface="Calibri"/>
                <a:sym typeface="Calibri"/>
              </a:rPr>
              <a:t>Susceptible</a:t>
            </a:r>
            <a:endParaRPr b="1" sz="1200">
              <a:solidFill>
                <a:srgbClr val="017101"/>
              </a:solidFill>
              <a:latin typeface="Calibri"/>
              <a:ea typeface="Calibri"/>
              <a:cs typeface="Calibri"/>
              <a:sym typeface="Calibri"/>
            </a:endParaRPr>
          </a:p>
        </p:txBody>
      </p:sp>
      <p:sp>
        <p:nvSpPr>
          <p:cNvPr id="473" name="Google Shape;473;g35ee19ee265_0_285"/>
          <p:cNvSpPr txBox="1"/>
          <p:nvPr/>
        </p:nvSpPr>
        <p:spPr>
          <a:xfrm>
            <a:off x="4267225" y="1157502"/>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9900FF"/>
                </a:solidFill>
                <a:latin typeface="Calibri"/>
                <a:ea typeface="Calibri"/>
                <a:cs typeface="Calibri"/>
                <a:sym typeface="Calibri"/>
              </a:rPr>
              <a:t>Recovered</a:t>
            </a:r>
            <a:endParaRPr b="1" sz="1200">
              <a:solidFill>
                <a:srgbClr val="9900FF"/>
              </a:solidFill>
              <a:latin typeface="Calibri"/>
              <a:ea typeface="Calibri"/>
              <a:cs typeface="Calibri"/>
              <a:sym typeface="Calibri"/>
            </a:endParaRPr>
          </a:p>
        </p:txBody>
      </p:sp>
      <p:sp>
        <p:nvSpPr>
          <p:cNvPr id="474" name="Google Shape;474;g35ee19ee265_0_285"/>
          <p:cNvSpPr txBox="1"/>
          <p:nvPr/>
        </p:nvSpPr>
        <p:spPr>
          <a:xfrm>
            <a:off x="2241619" y="1155621"/>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A61C00"/>
                </a:solidFill>
                <a:latin typeface="Calibri"/>
                <a:ea typeface="Calibri"/>
                <a:cs typeface="Calibri"/>
                <a:sym typeface="Calibri"/>
              </a:rPr>
              <a:t>Infected</a:t>
            </a:r>
            <a:endParaRPr b="1" sz="1200">
              <a:solidFill>
                <a:srgbClr val="A61C00"/>
              </a:solidFill>
              <a:latin typeface="Calibri"/>
              <a:ea typeface="Calibri"/>
              <a:cs typeface="Calibri"/>
              <a:sym typeface="Calibri"/>
            </a:endParaRPr>
          </a:p>
        </p:txBody>
      </p:sp>
      <p:sp>
        <p:nvSpPr>
          <p:cNvPr id="475" name="Google Shape;475;g35ee19ee265_0_285"/>
          <p:cNvSpPr/>
          <p:nvPr/>
        </p:nvSpPr>
        <p:spPr>
          <a:xfrm>
            <a:off x="1065794" y="1635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76" name="Google Shape;476;g35ee19ee265_0_285"/>
          <p:cNvSpPr/>
          <p:nvPr/>
        </p:nvSpPr>
        <p:spPr>
          <a:xfrm>
            <a:off x="680444" y="17256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77" name="Google Shape;477;g35ee19ee265_0_285"/>
          <p:cNvSpPr/>
          <p:nvPr/>
        </p:nvSpPr>
        <p:spPr>
          <a:xfrm>
            <a:off x="1285994" y="18282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78" name="Google Shape;478;g35ee19ee265_0_285"/>
          <p:cNvSpPr/>
          <p:nvPr/>
        </p:nvSpPr>
        <p:spPr>
          <a:xfrm>
            <a:off x="1018094" y="1890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79" name="Google Shape;479;g35ee19ee265_0_285"/>
          <p:cNvSpPr/>
          <p:nvPr/>
        </p:nvSpPr>
        <p:spPr>
          <a:xfrm>
            <a:off x="714669" y="1890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80" name="Google Shape;480;g35ee19ee265_0_285"/>
          <p:cNvSpPr/>
          <p:nvPr/>
        </p:nvSpPr>
        <p:spPr>
          <a:xfrm>
            <a:off x="927494" y="16743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81" name="Google Shape;481;g35ee19ee265_0_285"/>
          <p:cNvSpPr/>
          <p:nvPr/>
        </p:nvSpPr>
        <p:spPr>
          <a:xfrm>
            <a:off x="499819" y="16230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82" name="Google Shape;482;g35ee19ee265_0_285"/>
          <p:cNvSpPr/>
          <p:nvPr/>
        </p:nvSpPr>
        <p:spPr>
          <a:xfrm>
            <a:off x="863344" y="17769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83" name="Google Shape;483;g35ee19ee265_0_285"/>
          <p:cNvSpPr/>
          <p:nvPr/>
        </p:nvSpPr>
        <p:spPr>
          <a:xfrm>
            <a:off x="782806" y="1548158"/>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484" name="Google Shape;484;g35ee19ee265_0_285"/>
          <p:cNvSpPr/>
          <p:nvPr/>
        </p:nvSpPr>
        <p:spPr>
          <a:xfrm>
            <a:off x="2742819" y="177697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5" name="Google Shape;485;g35ee19ee265_0_285"/>
          <p:cNvSpPr/>
          <p:nvPr/>
        </p:nvSpPr>
        <p:spPr>
          <a:xfrm>
            <a:off x="3170494" y="185934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6" name="Google Shape;486;g35ee19ee265_0_285"/>
          <p:cNvSpPr/>
          <p:nvPr/>
        </p:nvSpPr>
        <p:spPr>
          <a:xfrm>
            <a:off x="3170494" y="163542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7" name="Google Shape;487;g35ee19ee265_0_285"/>
          <p:cNvSpPr/>
          <p:nvPr/>
        </p:nvSpPr>
        <p:spPr>
          <a:xfrm>
            <a:off x="2652219" y="15919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8" name="Google Shape;488;g35ee19ee265_0_285"/>
          <p:cNvSpPr/>
          <p:nvPr/>
        </p:nvSpPr>
        <p:spPr>
          <a:xfrm>
            <a:off x="3015744" y="17458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9" name="Google Shape;489;g35ee19ee265_0_285"/>
          <p:cNvSpPr/>
          <p:nvPr/>
        </p:nvSpPr>
        <p:spPr>
          <a:xfrm>
            <a:off x="4753594" y="180804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0" name="Google Shape;490;g35ee19ee265_0_285"/>
          <p:cNvSpPr/>
          <p:nvPr/>
        </p:nvSpPr>
        <p:spPr>
          <a:xfrm>
            <a:off x="5020819" y="159199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1" name="Google Shape;491;g35ee19ee265_0_285"/>
          <p:cNvSpPr/>
          <p:nvPr/>
        </p:nvSpPr>
        <p:spPr>
          <a:xfrm>
            <a:off x="4753594" y="1635421"/>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3692d27b381_0_0"/>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497" name="Google Shape;497;g3692d27b381_0_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Stochastic approach</a:t>
            </a:r>
            <a:endParaRPr/>
          </a:p>
        </p:txBody>
      </p:sp>
      <p:sp>
        <p:nvSpPr>
          <p:cNvPr id="498" name="Google Shape;498;g3692d27b381_0_0"/>
          <p:cNvSpPr txBox="1"/>
          <p:nvPr/>
        </p:nvSpPr>
        <p:spPr>
          <a:xfrm>
            <a:off x="6358500" y="1238100"/>
            <a:ext cx="2711100" cy="169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IT">
                <a:solidFill>
                  <a:schemeClr val="dk1"/>
                </a:solidFill>
                <a:latin typeface="Calibri"/>
                <a:ea typeface="Calibri"/>
                <a:cs typeface="Calibri"/>
                <a:sym typeface="Calibri"/>
              </a:rPr>
              <a:t>The system is in a discrete state:</a:t>
            </a:r>
            <a:endParaRPr>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it-IT">
                <a:solidFill>
                  <a:schemeClr val="dk1"/>
                </a:solidFill>
                <a:latin typeface="Calibri"/>
                <a:ea typeface="Calibri"/>
                <a:cs typeface="Calibri"/>
                <a:sym typeface="Calibri"/>
              </a:rPr>
              <a:t>(#S, #I, #R)                   </a:t>
            </a:r>
            <a:endParaRPr>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rPr lang="it-IT">
                <a:solidFill>
                  <a:schemeClr val="dk1"/>
                </a:solidFill>
                <a:latin typeface="Calibri"/>
                <a:ea typeface="Calibri"/>
                <a:cs typeface="Calibri"/>
                <a:sym typeface="Calibri"/>
              </a:rPr>
              <a:t>where #S, #I, and #R are </a:t>
            </a:r>
            <a:r>
              <a:rPr b="1" lang="it-IT">
                <a:solidFill>
                  <a:schemeClr val="dk1"/>
                </a:solidFill>
                <a:latin typeface="Calibri"/>
                <a:ea typeface="Calibri"/>
                <a:cs typeface="Calibri"/>
                <a:sym typeface="Calibri"/>
              </a:rPr>
              <a:t>integer counts</a:t>
            </a:r>
            <a:r>
              <a:rPr lang="it-IT">
                <a:solidFill>
                  <a:schemeClr val="dk1"/>
                </a:solidFill>
                <a:latin typeface="Calibri"/>
                <a:ea typeface="Calibri"/>
                <a:cs typeface="Calibri"/>
                <a:sym typeface="Calibri"/>
              </a:rPr>
              <a:t> of individuals in each compartment.</a:t>
            </a:r>
            <a:endParaRPr>
              <a:solidFill>
                <a:schemeClr val="dk1"/>
              </a:solidFill>
              <a:latin typeface="Calibri"/>
              <a:ea typeface="Calibri"/>
              <a:cs typeface="Calibri"/>
              <a:sym typeface="Calibri"/>
            </a:endParaRPr>
          </a:p>
        </p:txBody>
      </p:sp>
      <p:cxnSp>
        <p:nvCxnSpPr>
          <p:cNvPr id="499" name="Google Shape;499;g3692d27b381_0_0"/>
          <p:cNvCxnSpPr/>
          <p:nvPr/>
        </p:nvCxnSpPr>
        <p:spPr>
          <a:xfrm flipH="1" rot="10800000">
            <a:off x="8958650" y="1892100"/>
            <a:ext cx="682800" cy="6600"/>
          </a:xfrm>
          <a:prstGeom prst="straightConnector1">
            <a:avLst/>
          </a:prstGeom>
          <a:noFill/>
          <a:ln cap="flat" cmpd="sng" w="9525">
            <a:solidFill>
              <a:schemeClr val="dk2"/>
            </a:solidFill>
            <a:prstDash val="solid"/>
            <a:round/>
            <a:headEnd len="med" w="med" type="none"/>
            <a:tailEnd len="med" w="med" type="triangle"/>
          </a:ln>
        </p:spPr>
      </p:cxnSp>
      <p:sp>
        <p:nvSpPr>
          <p:cNvPr id="500" name="Google Shape;500;g3692d27b381_0_0"/>
          <p:cNvSpPr txBox="1"/>
          <p:nvPr/>
        </p:nvSpPr>
        <p:spPr>
          <a:xfrm>
            <a:off x="9706850" y="1498350"/>
            <a:ext cx="2336400" cy="86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a:solidFill>
                  <a:schemeClr val="dk1"/>
                </a:solidFill>
                <a:latin typeface="Calibri"/>
                <a:ea typeface="Calibri"/>
                <a:cs typeface="Calibri"/>
                <a:sym typeface="Calibri"/>
              </a:rPr>
              <a:t> In the example, the state is:</a:t>
            </a:r>
            <a:endParaRPr>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lang="it-IT"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lang="it-IT">
                <a:solidFill>
                  <a:schemeClr val="dk1"/>
                </a:solidFill>
                <a:latin typeface="Calibri"/>
                <a:ea typeface="Calibri"/>
                <a:cs typeface="Calibri"/>
                <a:sym typeface="Calibri"/>
              </a:rPr>
              <a:t>(</a:t>
            </a:r>
            <a:r>
              <a:rPr b="1" lang="it-IT">
                <a:solidFill>
                  <a:srgbClr val="017101"/>
                </a:solidFill>
                <a:latin typeface="Calibri"/>
                <a:ea typeface="Calibri"/>
                <a:cs typeface="Calibri"/>
                <a:sym typeface="Calibri"/>
              </a:rPr>
              <a:t>#S = 8</a:t>
            </a:r>
            <a:r>
              <a:rPr lang="it-IT">
                <a:solidFill>
                  <a:schemeClr val="dk1"/>
                </a:solidFill>
                <a:latin typeface="Calibri"/>
                <a:ea typeface="Calibri"/>
                <a:cs typeface="Calibri"/>
                <a:sym typeface="Calibri"/>
              </a:rPr>
              <a:t>, </a:t>
            </a:r>
            <a:r>
              <a:rPr b="1" lang="it-IT">
                <a:solidFill>
                  <a:srgbClr val="B83A33"/>
                </a:solidFill>
                <a:latin typeface="Calibri"/>
                <a:ea typeface="Calibri"/>
                <a:cs typeface="Calibri"/>
                <a:sym typeface="Calibri"/>
              </a:rPr>
              <a:t>#I = 5</a:t>
            </a:r>
            <a:r>
              <a:rPr lang="it-IT">
                <a:solidFill>
                  <a:schemeClr val="dk1"/>
                </a:solidFill>
                <a:latin typeface="Calibri"/>
                <a:ea typeface="Calibri"/>
                <a:cs typeface="Calibri"/>
                <a:sym typeface="Calibri"/>
              </a:rPr>
              <a:t>, </a:t>
            </a:r>
            <a:r>
              <a:rPr b="1" lang="it-IT">
                <a:solidFill>
                  <a:srgbClr val="9900FF"/>
                </a:solidFill>
                <a:latin typeface="Calibri"/>
                <a:ea typeface="Calibri"/>
                <a:cs typeface="Calibri"/>
                <a:sym typeface="Calibri"/>
              </a:rPr>
              <a:t>#R = 4</a:t>
            </a:r>
            <a:r>
              <a:rPr lang="it-IT">
                <a:solidFill>
                  <a:schemeClr val="dk1"/>
                </a:solidFill>
                <a:latin typeface="Calibri"/>
                <a:ea typeface="Calibri"/>
                <a:cs typeface="Calibri"/>
                <a:sym typeface="Calibri"/>
              </a:rPr>
              <a:t>)</a:t>
            </a:r>
            <a:endParaRPr>
              <a:latin typeface="Calibri"/>
              <a:ea typeface="Calibri"/>
              <a:cs typeface="Calibri"/>
              <a:sym typeface="Calibri"/>
            </a:endParaRPr>
          </a:p>
        </p:txBody>
      </p:sp>
      <p:sp>
        <p:nvSpPr>
          <p:cNvPr id="501" name="Google Shape;501;g3692d27b381_0_0"/>
          <p:cNvSpPr txBox="1"/>
          <p:nvPr/>
        </p:nvSpPr>
        <p:spPr>
          <a:xfrm>
            <a:off x="29050" y="2118725"/>
            <a:ext cx="1473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it-IT">
                <a:solidFill>
                  <a:schemeClr val="dk1"/>
                </a:solidFill>
                <a:latin typeface="Calibri"/>
                <a:ea typeface="Calibri"/>
                <a:cs typeface="Calibri"/>
                <a:sym typeface="Calibri"/>
              </a:rPr>
              <a:t>Two possible stochastic events:</a:t>
            </a:r>
            <a:endParaRPr>
              <a:solidFill>
                <a:schemeClr val="dk1"/>
              </a:solidFill>
              <a:latin typeface="Calibri"/>
              <a:ea typeface="Calibri"/>
              <a:cs typeface="Calibri"/>
              <a:sym typeface="Calibri"/>
            </a:endParaRPr>
          </a:p>
        </p:txBody>
      </p:sp>
      <p:sp>
        <p:nvSpPr>
          <p:cNvPr id="502" name="Google Shape;502;g3692d27b381_0_0"/>
          <p:cNvSpPr txBox="1"/>
          <p:nvPr/>
        </p:nvSpPr>
        <p:spPr>
          <a:xfrm>
            <a:off x="147000" y="3406988"/>
            <a:ext cx="10590300" cy="77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IT">
                <a:solidFill>
                  <a:schemeClr val="dk1"/>
                </a:solidFill>
                <a:latin typeface="Calibri"/>
                <a:ea typeface="Calibri"/>
                <a:cs typeface="Calibri"/>
                <a:sym typeface="Calibri"/>
              </a:rPr>
              <a:t>These Kolmogorov equations (also called </a:t>
            </a:r>
            <a:r>
              <a:rPr b="1" lang="it-IT">
                <a:solidFill>
                  <a:schemeClr val="dk1"/>
                </a:solidFill>
                <a:latin typeface="Calibri"/>
                <a:ea typeface="Calibri"/>
                <a:cs typeface="Calibri"/>
                <a:sym typeface="Calibri"/>
              </a:rPr>
              <a:t>master equations</a:t>
            </a:r>
            <a:r>
              <a:rPr lang="it-IT">
                <a:solidFill>
                  <a:schemeClr val="dk1"/>
                </a:solidFill>
                <a:latin typeface="Calibri"/>
                <a:ea typeface="Calibri"/>
                <a:cs typeface="Calibri"/>
                <a:sym typeface="Calibri"/>
              </a:rPr>
              <a:t>) describe how those probabilities to be in a specific state change over time:</a:t>
            </a:r>
            <a:endParaRPr>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200">
              <a:solidFill>
                <a:schemeClr val="dk1"/>
              </a:solidFill>
              <a:latin typeface="Calibri"/>
              <a:ea typeface="Calibri"/>
              <a:cs typeface="Calibri"/>
              <a:sym typeface="Calibri"/>
            </a:endParaRPr>
          </a:p>
        </p:txBody>
      </p:sp>
      <p:sp>
        <p:nvSpPr>
          <p:cNvPr id="503" name="Google Shape;503;g3692d27b381_0_0"/>
          <p:cNvSpPr txBox="1"/>
          <p:nvPr/>
        </p:nvSpPr>
        <p:spPr>
          <a:xfrm>
            <a:off x="7844150" y="3922225"/>
            <a:ext cx="3858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it-IT">
                <a:solidFill>
                  <a:schemeClr val="dk1"/>
                </a:solidFill>
                <a:latin typeface="Calibri"/>
                <a:ea typeface="Calibri"/>
                <a:cs typeface="Calibri"/>
                <a:sym typeface="Calibri"/>
              </a:rPr>
              <a:t>probability </a:t>
            </a:r>
            <a:r>
              <a:rPr b="1" lang="it-IT">
                <a:solidFill>
                  <a:schemeClr val="dk1"/>
                </a:solidFill>
                <a:latin typeface="Calibri"/>
                <a:ea typeface="Calibri"/>
                <a:cs typeface="Calibri"/>
                <a:sym typeface="Calibri"/>
              </a:rPr>
              <a:t>into</a:t>
            </a:r>
            <a:r>
              <a:rPr lang="it-IT">
                <a:solidFill>
                  <a:schemeClr val="dk1"/>
                </a:solidFill>
                <a:latin typeface="Calibri"/>
                <a:ea typeface="Calibri"/>
                <a:cs typeface="Calibri"/>
                <a:sym typeface="Calibri"/>
              </a:rPr>
              <a:t> state (S, I, R) from a transition </a:t>
            </a:r>
            <a:r>
              <a:rPr b="1" lang="it-IT">
                <a:solidFill>
                  <a:schemeClr val="dk1"/>
                </a:solidFill>
                <a:latin typeface="Calibri"/>
                <a:ea typeface="Calibri"/>
                <a:cs typeface="Calibri"/>
                <a:sym typeface="Calibri"/>
              </a:rPr>
              <a:t>into</a:t>
            </a:r>
            <a:r>
              <a:rPr lang="it-IT">
                <a:solidFill>
                  <a:schemeClr val="dk1"/>
                </a:solidFill>
                <a:latin typeface="Calibri"/>
                <a:ea typeface="Calibri"/>
                <a:cs typeface="Calibri"/>
                <a:sym typeface="Calibri"/>
              </a:rPr>
              <a:t> it (someone got infected in the previous state).</a:t>
            </a:r>
            <a:endParaRPr>
              <a:latin typeface="Calibri"/>
              <a:ea typeface="Calibri"/>
              <a:cs typeface="Calibri"/>
              <a:sym typeface="Calibri"/>
            </a:endParaRPr>
          </a:p>
        </p:txBody>
      </p:sp>
      <p:sp>
        <p:nvSpPr>
          <p:cNvPr id="504" name="Google Shape;504;g3692d27b381_0_0"/>
          <p:cNvSpPr txBox="1"/>
          <p:nvPr/>
        </p:nvSpPr>
        <p:spPr>
          <a:xfrm>
            <a:off x="7897275" y="46544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it-IT">
                <a:solidFill>
                  <a:schemeClr val="dk1"/>
                </a:solidFill>
                <a:latin typeface="Calibri"/>
                <a:ea typeface="Calibri"/>
                <a:cs typeface="Calibri"/>
                <a:sym typeface="Calibri"/>
              </a:rPr>
              <a:t>probability from someone recovering</a:t>
            </a:r>
            <a:endParaRPr>
              <a:latin typeface="Calibri"/>
              <a:ea typeface="Calibri"/>
              <a:cs typeface="Calibri"/>
              <a:sym typeface="Calibri"/>
            </a:endParaRPr>
          </a:p>
        </p:txBody>
      </p:sp>
      <p:sp>
        <p:nvSpPr>
          <p:cNvPr id="505" name="Google Shape;505;g3692d27b381_0_0"/>
          <p:cNvSpPr txBox="1"/>
          <p:nvPr/>
        </p:nvSpPr>
        <p:spPr>
          <a:xfrm>
            <a:off x="7952900" y="5192025"/>
            <a:ext cx="3946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a:solidFill>
                  <a:schemeClr val="dk1"/>
                </a:solidFill>
                <a:latin typeface="Calibri"/>
                <a:ea typeface="Calibri"/>
                <a:cs typeface="Calibri"/>
                <a:sym typeface="Calibri"/>
              </a:rPr>
              <a:t>subtracts</a:t>
            </a:r>
            <a:r>
              <a:rPr lang="it-IT">
                <a:solidFill>
                  <a:schemeClr val="dk1"/>
                </a:solidFill>
                <a:latin typeface="Calibri"/>
                <a:ea typeface="Calibri"/>
                <a:cs typeface="Calibri"/>
                <a:sym typeface="Calibri"/>
              </a:rPr>
              <a:t> probability, because once someone gets infected or recovers, we leave the current state.</a:t>
            </a:r>
            <a:endParaRPr>
              <a:solidFill>
                <a:schemeClr val="dk1"/>
              </a:solidFill>
              <a:latin typeface="Calibri"/>
              <a:ea typeface="Calibri"/>
              <a:cs typeface="Calibri"/>
              <a:sym typeface="Calibri"/>
            </a:endParaRPr>
          </a:p>
        </p:txBody>
      </p:sp>
      <p:sp>
        <p:nvSpPr>
          <p:cNvPr id="506" name="Google Shape;506;g3692d27b381_0_0"/>
          <p:cNvSpPr txBox="1"/>
          <p:nvPr/>
        </p:nvSpPr>
        <p:spPr>
          <a:xfrm>
            <a:off x="1503050" y="2118050"/>
            <a:ext cx="1881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a:solidFill>
                  <a:schemeClr val="dk1"/>
                </a:solidFill>
                <a:latin typeface="Calibri"/>
                <a:ea typeface="Calibri"/>
                <a:cs typeface="Calibri"/>
                <a:sym typeface="Calibri"/>
              </a:rPr>
              <a:t>Infection:</a:t>
            </a:r>
            <a:br>
              <a:rPr b="1" lang="it-IT">
                <a:solidFill>
                  <a:schemeClr val="dk1"/>
                </a:solidFill>
                <a:latin typeface="Calibri"/>
                <a:ea typeface="Calibri"/>
                <a:cs typeface="Calibri"/>
                <a:sym typeface="Calibri"/>
              </a:rPr>
            </a:br>
            <a:r>
              <a:rPr lang="it-IT">
                <a:solidFill>
                  <a:schemeClr val="dk1"/>
                </a:solidFill>
                <a:latin typeface="Calibri"/>
                <a:ea typeface="Calibri"/>
                <a:cs typeface="Calibri"/>
                <a:sym typeface="Calibri"/>
              </a:rPr>
              <a:t>(S, I, R) → (S−1, I+1, R)      with rate β</a:t>
            </a:r>
            <a:endParaRPr>
              <a:solidFill>
                <a:schemeClr val="dk1"/>
              </a:solidFill>
              <a:latin typeface="Calibri"/>
              <a:ea typeface="Calibri"/>
              <a:cs typeface="Calibri"/>
              <a:sym typeface="Calibri"/>
            </a:endParaRPr>
          </a:p>
        </p:txBody>
      </p:sp>
      <p:sp>
        <p:nvSpPr>
          <p:cNvPr id="507" name="Google Shape;507;g3692d27b381_0_0"/>
          <p:cNvSpPr txBox="1"/>
          <p:nvPr/>
        </p:nvSpPr>
        <p:spPr>
          <a:xfrm>
            <a:off x="3513950" y="2119350"/>
            <a:ext cx="18819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a:solidFill>
                  <a:schemeClr val="dk1"/>
                </a:solidFill>
                <a:latin typeface="Calibri"/>
                <a:ea typeface="Calibri"/>
                <a:cs typeface="Calibri"/>
                <a:sym typeface="Calibri"/>
              </a:rPr>
              <a:t>Recovery:</a:t>
            </a:r>
            <a:br>
              <a:rPr b="1" lang="it-IT">
                <a:solidFill>
                  <a:schemeClr val="dk1"/>
                </a:solidFill>
                <a:latin typeface="Calibri"/>
                <a:ea typeface="Calibri"/>
                <a:cs typeface="Calibri"/>
                <a:sym typeface="Calibri"/>
              </a:rPr>
            </a:br>
            <a:r>
              <a:rPr lang="it-IT">
                <a:solidFill>
                  <a:schemeClr val="dk1"/>
                </a:solidFill>
                <a:latin typeface="Calibri"/>
                <a:ea typeface="Calibri"/>
                <a:cs typeface="Calibri"/>
                <a:sym typeface="Calibri"/>
              </a:rPr>
              <a:t>(S, I, R) → (S, I−1, R+1)      with rate γ</a:t>
            </a:r>
            <a:endParaRPr>
              <a:solidFill>
                <a:schemeClr val="dk1"/>
              </a:solidFill>
              <a:latin typeface="Calibri"/>
              <a:ea typeface="Calibri"/>
              <a:cs typeface="Calibri"/>
              <a:sym typeface="Calibri"/>
            </a:endParaRPr>
          </a:p>
        </p:txBody>
      </p:sp>
      <p:pic>
        <p:nvPicPr>
          <p:cNvPr id="508" name="Google Shape;508;g3692d27b381_0_0"/>
          <p:cNvPicPr preferRelativeResize="0"/>
          <p:nvPr/>
        </p:nvPicPr>
        <p:blipFill>
          <a:blip r:embed="rId3">
            <a:alphaModFix/>
          </a:blip>
          <a:stretch>
            <a:fillRect/>
          </a:stretch>
        </p:blipFill>
        <p:spPr>
          <a:xfrm>
            <a:off x="2410875" y="4314975"/>
            <a:ext cx="4414100" cy="1086250"/>
          </a:xfrm>
          <a:prstGeom prst="rect">
            <a:avLst/>
          </a:prstGeom>
          <a:noFill/>
          <a:ln>
            <a:noFill/>
          </a:ln>
        </p:spPr>
      </p:pic>
      <p:cxnSp>
        <p:nvCxnSpPr>
          <p:cNvPr id="509" name="Google Shape;509;g3692d27b381_0_0"/>
          <p:cNvCxnSpPr>
            <a:endCxn id="503" idx="1"/>
          </p:cNvCxnSpPr>
          <p:nvPr/>
        </p:nvCxnSpPr>
        <p:spPr>
          <a:xfrm flipH="1" rot="10800000">
            <a:off x="6803750" y="4246225"/>
            <a:ext cx="1040400" cy="4620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510" name="Google Shape;510;g3692d27b381_0_0"/>
          <p:cNvCxnSpPr>
            <a:endCxn id="505" idx="1"/>
          </p:cNvCxnSpPr>
          <p:nvPr/>
        </p:nvCxnSpPr>
        <p:spPr>
          <a:xfrm>
            <a:off x="5915300" y="5312325"/>
            <a:ext cx="2037600" cy="203700"/>
          </a:xfrm>
          <a:prstGeom prst="curvedConnector3">
            <a:avLst>
              <a:gd fmla="val 50000" name="adj1"/>
            </a:avLst>
          </a:prstGeom>
          <a:noFill/>
          <a:ln cap="flat" cmpd="sng" w="9525">
            <a:solidFill>
              <a:schemeClr val="dk2"/>
            </a:solidFill>
            <a:prstDash val="solid"/>
            <a:round/>
            <a:headEnd len="med" w="med" type="none"/>
            <a:tailEnd len="med" w="med" type="stealth"/>
          </a:ln>
        </p:spPr>
      </p:cxnSp>
      <p:cxnSp>
        <p:nvCxnSpPr>
          <p:cNvPr id="511" name="Google Shape;511;g3692d27b381_0_0"/>
          <p:cNvCxnSpPr>
            <a:endCxn id="504" idx="1"/>
          </p:cNvCxnSpPr>
          <p:nvPr/>
        </p:nvCxnSpPr>
        <p:spPr>
          <a:xfrm flipH="1" rot="10800000">
            <a:off x="6278175" y="4854575"/>
            <a:ext cx="1619100" cy="153600"/>
          </a:xfrm>
          <a:prstGeom prst="curvedConnector3">
            <a:avLst>
              <a:gd fmla="val 50000" name="adj1"/>
            </a:avLst>
          </a:prstGeom>
          <a:noFill/>
          <a:ln cap="flat" cmpd="sng" w="9525">
            <a:solidFill>
              <a:schemeClr val="dk2"/>
            </a:solidFill>
            <a:prstDash val="solid"/>
            <a:round/>
            <a:headEnd len="med" w="med" type="none"/>
            <a:tailEnd len="med" w="med" type="stealth"/>
          </a:ln>
        </p:spPr>
      </p:cxnSp>
      <p:sp>
        <p:nvSpPr>
          <p:cNvPr id="512" name="Google Shape;512;g3692d27b381_0_0"/>
          <p:cNvSpPr txBox="1"/>
          <p:nvPr/>
        </p:nvSpPr>
        <p:spPr>
          <a:xfrm>
            <a:off x="76200" y="5008475"/>
            <a:ext cx="3000000" cy="6480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200"/>
              </a:spcBef>
              <a:spcAft>
                <a:spcPts val="1200"/>
              </a:spcAft>
              <a:buNone/>
            </a:pPr>
            <a:r>
              <a:rPr lang="it-IT">
                <a:solidFill>
                  <a:schemeClr val="dk1"/>
                </a:solidFill>
                <a:latin typeface="Calibri"/>
                <a:ea typeface="Calibri"/>
                <a:cs typeface="Calibri"/>
                <a:sym typeface="Calibri"/>
              </a:rPr>
              <a:t>P(S, I, R, t) is the probability the system is in state (S, I, R) at time t</a:t>
            </a:r>
            <a:endParaRPr>
              <a:solidFill>
                <a:schemeClr val="dk1"/>
              </a:solidFill>
              <a:latin typeface="Calibri"/>
              <a:ea typeface="Calibri"/>
              <a:cs typeface="Calibri"/>
              <a:sym typeface="Calibri"/>
            </a:endParaRPr>
          </a:p>
        </p:txBody>
      </p:sp>
      <p:sp>
        <p:nvSpPr>
          <p:cNvPr id="513" name="Google Shape;513;g3692d27b381_0_0"/>
          <p:cNvSpPr/>
          <p:nvPr/>
        </p:nvSpPr>
        <p:spPr>
          <a:xfrm>
            <a:off x="1631425" y="4148547"/>
            <a:ext cx="1229450" cy="872600"/>
          </a:xfrm>
          <a:custGeom>
            <a:rect b="b" l="l" r="r" t="t"/>
            <a:pathLst>
              <a:path extrusionOk="0" h="34904" w="49178">
                <a:moveTo>
                  <a:pt x="49178" y="6928"/>
                </a:moveTo>
                <a:cubicBezTo>
                  <a:pt x="47420" y="5846"/>
                  <a:pt x="44308" y="1248"/>
                  <a:pt x="38627" y="436"/>
                </a:cubicBezTo>
                <a:cubicBezTo>
                  <a:pt x="32946" y="-375"/>
                  <a:pt x="21110" y="-173"/>
                  <a:pt x="15091" y="2059"/>
                </a:cubicBezTo>
                <a:cubicBezTo>
                  <a:pt x="9072" y="4291"/>
                  <a:pt x="5026" y="8353"/>
                  <a:pt x="2511" y="13827"/>
                </a:cubicBezTo>
                <a:cubicBezTo>
                  <a:pt x="-4" y="19301"/>
                  <a:pt x="419" y="31391"/>
                  <a:pt x="0" y="34904"/>
                </a:cubicBezTo>
              </a:path>
            </a:pathLst>
          </a:custGeom>
          <a:noFill/>
          <a:ln cap="flat" cmpd="sng" w="9525">
            <a:solidFill>
              <a:schemeClr val="dk2"/>
            </a:solidFill>
            <a:prstDash val="solid"/>
            <a:round/>
            <a:headEnd len="med" w="med" type="none"/>
            <a:tailEnd len="med" w="med" type="stealth"/>
          </a:ln>
        </p:spPr>
      </p:sp>
      <p:pic>
        <p:nvPicPr>
          <p:cNvPr id="514" name="Google Shape;514;g3692d27b381_0_0"/>
          <p:cNvPicPr preferRelativeResize="0"/>
          <p:nvPr/>
        </p:nvPicPr>
        <p:blipFill rotWithShape="1">
          <a:blip r:embed="rId4">
            <a:alphaModFix/>
          </a:blip>
          <a:srcRect b="45628" l="1374" r="82591" t="15872"/>
          <a:stretch/>
        </p:blipFill>
        <p:spPr>
          <a:xfrm>
            <a:off x="11128839" y="219463"/>
            <a:ext cx="851476" cy="574875"/>
          </a:xfrm>
          <a:prstGeom prst="rect">
            <a:avLst/>
          </a:prstGeom>
          <a:noFill/>
          <a:ln>
            <a:noFill/>
          </a:ln>
        </p:spPr>
      </p:pic>
      <p:sp>
        <p:nvSpPr>
          <p:cNvPr id="515" name="Google Shape;515;g3692d27b381_0_0"/>
          <p:cNvSpPr/>
          <p:nvPr/>
        </p:nvSpPr>
        <p:spPr>
          <a:xfrm>
            <a:off x="322594" y="1489571"/>
            <a:ext cx="1172100" cy="574800"/>
          </a:xfrm>
          <a:prstGeom prst="rect">
            <a:avLst/>
          </a:prstGeom>
          <a:solidFill>
            <a:srgbClr val="D9EAD3"/>
          </a:solidFill>
          <a:ln cap="flat" cmpd="sng" w="28575">
            <a:solidFill>
              <a:srgbClr val="0171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A86E8"/>
              </a:solidFill>
              <a:latin typeface="Calibri"/>
              <a:ea typeface="Calibri"/>
              <a:cs typeface="Calibri"/>
              <a:sym typeface="Calibri"/>
            </a:endParaRPr>
          </a:p>
        </p:txBody>
      </p:sp>
      <p:sp>
        <p:nvSpPr>
          <p:cNvPr id="516" name="Google Shape;516;g3692d27b381_0_0"/>
          <p:cNvSpPr/>
          <p:nvPr/>
        </p:nvSpPr>
        <p:spPr>
          <a:xfrm>
            <a:off x="2345094" y="1489571"/>
            <a:ext cx="1172100" cy="574800"/>
          </a:xfrm>
          <a:prstGeom prst="rect">
            <a:avLst/>
          </a:prstGeom>
          <a:solidFill>
            <a:srgbClr val="E6B8AF"/>
          </a:solid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7" name="Google Shape;517;g3692d27b381_0_0"/>
          <p:cNvSpPr/>
          <p:nvPr/>
        </p:nvSpPr>
        <p:spPr>
          <a:xfrm>
            <a:off x="4367594" y="1489571"/>
            <a:ext cx="1172100" cy="574800"/>
          </a:xfrm>
          <a:prstGeom prst="rect">
            <a:avLst/>
          </a:prstGeom>
          <a:solidFill>
            <a:srgbClr val="D9D2E9"/>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518" name="Google Shape;518;g3692d27b381_0_0"/>
          <p:cNvCxnSpPr>
            <a:stCxn id="515" idx="3"/>
            <a:endCxn id="516" idx="1"/>
          </p:cNvCxnSpPr>
          <p:nvPr/>
        </p:nvCxnSpPr>
        <p:spPr>
          <a:xfrm>
            <a:off x="1494694" y="1776971"/>
            <a:ext cx="850500" cy="0"/>
          </a:xfrm>
          <a:prstGeom prst="straightConnector1">
            <a:avLst/>
          </a:prstGeom>
          <a:noFill/>
          <a:ln cap="flat" cmpd="sng" w="38100">
            <a:solidFill>
              <a:schemeClr val="dk2"/>
            </a:solidFill>
            <a:prstDash val="solid"/>
            <a:round/>
            <a:headEnd len="med" w="med" type="none"/>
            <a:tailEnd len="med" w="med" type="triangle"/>
          </a:ln>
        </p:spPr>
      </p:cxnSp>
      <p:cxnSp>
        <p:nvCxnSpPr>
          <p:cNvPr id="519" name="Google Shape;519;g3692d27b381_0_0"/>
          <p:cNvCxnSpPr>
            <a:stCxn id="516" idx="3"/>
            <a:endCxn id="517" idx="1"/>
          </p:cNvCxnSpPr>
          <p:nvPr/>
        </p:nvCxnSpPr>
        <p:spPr>
          <a:xfrm>
            <a:off x="3517194" y="1776971"/>
            <a:ext cx="850500" cy="0"/>
          </a:xfrm>
          <a:prstGeom prst="straightConnector1">
            <a:avLst/>
          </a:prstGeom>
          <a:noFill/>
          <a:ln cap="flat" cmpd="sng" w="38100">
            <a:solidFill>
              <a:schemeClr val="dk2"/>
            </a:solidFill>
            <a:prstDash val="solid"/>
            <a:round/>
            <a:headEnd len="med" w="med" type="none"/>
            <a:tailEnd len="med" w="med" type="triangle"/>
          </a:ln>
        </p:spPr>
      </p:cxnSp>
      <p:sp>
        <p:nvSpPr>
          <p:cNvPr id="520" name="Google Shape;520;g3692d27b381_0_0"/>
          <p:cNvSpPr txBox="1"/>
          <p:nvPr/>
        </p:nvSpPr>
        <p:spPr>
          <a:xfrm>
            <a:off x="218471" y="1144146"/>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017101"/>
                </a:solidFill>
                <a:latin typeface="Calibri"/>
                <a:ea typeface="Calibri"/>
                <a:cs typeface="Calibri"/>
                <a:sym typeface="Calibri"/>
              </a:rPr>
              <a:t>Susceptible</a:t>
            </a:r>
            <a:endParaRPr b="1" sz="1200">
              <a:solidFill>
                <a:srgbClr val="017101"/>
              </a:solidFill>
              <a:latin typeface="Calibri"/>
              <a:ea typeface="Calibri"/>
              <a:cs typeface="Calibri"/>
              <a:sym typeface="Calibri"/>
            </a:endParaRPr>
          </a:p>
        </p:txBody>
      </p:sp>
      <p:sp>
        <p:nvSpPr>
          <p:cNvPr id="521" name="Google Shape;521;g3692d27b381_0_0"/>
          <p:cNvSpPr txBox="1"/>
          <p:nvPr/>
        </p:nvSpPr>
        <p:spPr>
          <a:xfrm>
            <a:off x="4267225" y="1157502"/>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9900FF"/>
                </a:solidFill>
                <a:latin typeface="Calibri"/>
                <a:ea typeface="Calibri"/>
                <a:cs typeface="Calibri"/>
                <a:sym typeface="Calibri"/>
              </a:rPr>
              <a:t>Recovered</a:t>
            </a:r>
            <a:endParaRPr b="1" sz="1200">
              <a:solidFill>
                <a:srgbClr val="9900FF"/>
              </a:solidFill>
              <a:latin typeface="Calibri"/>
              <a:ea typeface="Calibri"/>
              <a:cs typeface="Calibri"/>
              <a:sym typeface="Calibri"/>
            </a:endParaRPr>
          </a:p>
        </p:txBody>
      </p:sp>
      <p:sp>
        <p:nvSpPr>
          <p:cNvPr id="522" name="Google Shape;522;g3692d27b381_0_0"/>
          <p:cNvSpPr txBox="1"/>
          <p:nvPr/>
        </p:nvSpPr>
        <p:spPr>
          <a:xfrm>
            <a:off x="2241619" y="1155621"/>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A61C00"/>
                </a:solidFill>
                <a:latin typeface="Calibri"/>
                <a:ea typeface="Calibri"/>
                <a:cs typeface="Calibri"/>
                <a:sym typeface="Calibri"/>
              </a:rPr>
              <a:t>Infected</a:t>
            </a:r>
            <a:endParaRPr b="1" sz="1200">
              <a:solidFill>
                <a:srgbClr val="A61C00"/>
              </a:solidFill>
              <a:latin typeface="Calibri"/>
              <a:ea typeface="Calibri"/>
              <a:cs typeface="Calibri"/>
              <a:sym typeface="Calibri"/>
            </a:endParaRPr>
          </a:p>
        </p:txBody>
      </p:sp>
      <p:sp>
        <p:nvSpPr>
          <p:cNvPr id="523" name="Google Shape;523;g3692d27b381_0_0"/>
          <p:cNvSpPr/>
          <p:nvPr/>
        </p:nvSpPr>
        <p:spPr>
          <a:xfrm>
            <a:off x="1065794" y="1635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524" name="Google Shape;524;g3692d27b381_0_0"/>
          <p:cNvSpPr/>
          <p:nvPr/>
        </p:nvSpPr>
        <p:spPr>
          <a:xfrm>
            <a:off x="680444" y="17256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525" name="Google Shape;525;g3692d27b381_0_0"/>
          <p:cNvSpPr/>
          <p:nvPr/>
        </p:nvSpPr>
        <p:spPr>
          <a:xfrm>
            <a:off x="1285994" y="18282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526" name="Google Shape;526;g3692d27b381_0_0"/>
          <p:cNvSpPr/>
          <p:nvPr/>
        </p:nvSpPr>
        <p:spPr>
          <a:xfrm>
            <a:off x="1018094" y="1890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527" name="Google Shape;527;g3692d27b381_0_0"/>
          <p:cNvSpPr/>
          <p:nvPr/>
        </p:nvSpPr>
        <p:spPr>
          <a:xfrm>
            <a:off x="714669" y="1890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528" name="Google Shape;528;g3692d27b381_0_0"/>
          <p:cNvSpPr/>
          <p:nvPr/>
        </p:nvSpPr>
        <p:spPr>
          <a:xfrm>
            <a:off x="927494" y="16743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529" name="Google Shape;529;g3692d27b381_0_0"/>
          <p:cNvSpPr/>
          <p:nvPr/>
        </p:nvSpPr>
        <p:spPr>
          <a:xfrm>
            <a:off x="499819" y="16230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530" name="Google Shape;530;g3692d27b381_0_0"/>
          <p:cNvSpPr/>
          <p:nvPr/>
        </p:nvSpPr>
        <p:spPr>
          <a:xfrm>
            <a:off x="863344" y="17769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531" name="Google Shape;531;g3692d27b381_0_0"/>
          <p:cNvSpPr/>
          <p:nvPr/>
        </p:nvSpPr>
        <p:spPr>
          <a:xfrm>
            <a:off x="782806" y="1548158"/>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532" name="Google Shape;532;g3692d27b381_0_0"/>
          <p:cNvSpPr/>
          <p:nvPr/>
        </p:nvSpPr>
        <p:spPr>
          <a:xfrm>
            <a:off x="2742819" y="177697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3" name="Google Shape;533;g3692d27b381_0_0"/>
          <p:cNvSpPr/>
          <p:nvPr/>
        </p:nvSpPr>
        <p:spPr>
          <a:xfrm>
            <a:off x="3170494" y="185934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4" name="Google Shape;534;g3692d27b381_0_0"/>
          <p:cNvSpPr/>
          <p:nvPr/>
        </p:nvSpPr>
        <p:spPr>
          <a:xfrm>
            <a:off x="3170494" y="163542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5" name="Google Shape;535;g3692d27b381_0_0"/>
          <p:cNvSpPr/>
          <p:nvPr/>
        </p:nvSpPr>
        <p:spPr>
          <a:xfrm>
            <a:off x="2652219" y="15919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6" name="Google Shape;536;g3692d27b381_0_0"/>
          <p:cNvSpPr/>
          <p:nvPr/>
        </p:nvSpPr>
        <p:spPr>
          <a:xfrm>
            <a:off x="3015744" y="17458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7" name="Google Shape;537;g3692d27b381_0_0"/>
          <p:cNvSpPr/>
          <p:nvPr/>
        </p:nvSpPr>
        <p:spPr>
          <a:xfrm>
            <a:off x="4753594" y="180804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8" name="Google Shape;538;g3692d27b381_0_0"/>
          <p:cNvSpPr/>
          <p:nvPr/>
        </p:nvSpPr>
        <p:spPr>
          <a:xfrm>
            <a:off x="5020819" y="159199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39" name="Google Shape;539;g3692d27b381_0_0"/>
          <p:cNvSpPr/>
          <p:nvPr/>
        </p:nvSpPr>
        <p:spPr>
          <a:xfrm>
            <a:off x="4753594" y="1635421"/>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3692d27b381_0_74"/>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545" name="Google Shape;545;g3692d27b381_0_7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Stochastic approach</a:t>
            </a:r>
            <a:endParaRPr/>
          </a:p>
        </p:txBody>
      </p:sp>
      <p:sp>
        <p:nvSpPr>
          <p:cNvPr id="546" name="Google Shape;546;g3692d27b381_0_74"/>
          <p:cNvSpPr txBox="1"/>
          <p:nvPr/>
        </p:nvSpPr>
        <p:spPr>
          <a:xfrm>
            <a:off x="320250" y="1048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Kolmogorov equations:</a:t>
            </a:r>
            <a:endParaRPr>
              <a:solidFill>
                <a:schemeClr val="dk1"/>
              </a:solidFill>
              <a:latin typeface="Calibri"/>
              <a:ea typeface="Calibri"/>
              <a:cs typeface="Calibri"/>
              <a:sym typeface="Calibri"/>
            </a:endParaRPr>
          </a:p>
        </p:txBody>
      </p:sp>
      <p:sp>
        <p:nvSpPr>
          <p:cNvPr id="547" name="Google Shape;547;g3692d27b381_0_74"/>
          <p:cNvSpPr txBox="1"/>
          <p:nvPr/>
        </p:nvSpPr>
        <p:spPr>
          <a:xfrm>
            <a:off x="76200" y="6133625"/>
            <a:ext cx="433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[1] Gillespie (1977) The journal of physical chemistry</a:t>
            </a:r>
            <a:endParaRPr i="1" sz="11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[2] Gillespie (2001) The journal of physical chemistry</a:t>
            </a:r>
            <a:endParaRPr i="1" sz="11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[3] T.G. Kurtz (1970) Journal of Applied Probability</a:t>
            </a:r>
            <a:endParaRPr i="1" sz="600"/>
          </a:p>
        </p:txBody>
      </p:sp>
      <p:pic>
        <p:nvPicPr>
          <p:cNvPr id="548" name="Google Shape;548;g3692d27b381_0_74"/>
          <p:cNvPicPr preferRelativeResize="0"/>
          <p:nvPr/>
        </p:nvPicPr>
        <p:blipFill rotWithShape="1">
          <a:blip r:embed="rId3">
            <a:alphaModFix/>
          </a:blip>
          <a:srcRect b="0" l="0" r="0" t="54117"/>
          <a:stretch/>
        </p:blipFill>
        <p:spPr>
          <a:xfrm>
            <a:off x="291525" y="2067201"/>
            <a:ext cx="3000000" cy="546570"/>
          </a:xfrm>
          <a:prstGeom prst="rect">
            <a:avLst/>
          </a:prstGeom>
          <a:noFill/>
          <a:ln>
            <a:noFill/>
          </a:ln>
        </p:spPr>
      </p:pic>
      <p:pic>
        <p:nvPicPr>
          <p:cNvPr id="549" name="Google Shape;549;g3692d27b381_0_74"/>
          <p:cNvPicPr preferRelativeResize="0"/>
          <p:nvPr/>
        </p:nvPicPr>
        <p:blipFill rotWithShape="1">
          <a:blip r:embed="rId3">
            <a:alphaModFix/>
          </a:blip>
          <a:srcRect b="58938" l="42935" r="0" t="0"/>
          <a:stretch/>
        </p:blipFill>
        <p:spPr>
          <a:xfrm>
            <a:off x="1086925" y="1526502"/>
            <a:ext cx="1992956" cy="569425"/>
          </a:xfrm>
          <a:prstGeom prst="rect">
            <a:avLst/>
          </a:prstGeom>
          <a:noFill/>
          <a:ln>
            <a:noFill/>
          </a:ln>
        </p:spPr>
      </p:pic>
      <p:grpSp>
        <p:nvGrpSpPr>
          <p:cNvPr id="550" name="Google Shape;550;g3692d27b381_0_74"/>
          <p:cNvGrpSpPr/>
          <p:nvPr/>
        </p:nvGrpSpPr>
        <p:grpSpPr>
          <a:xfrm>
            <a:off x="4190162" y="1048700"/>
            <a:ext cx="3060450" cy="1154400"/>
            <a:chOff x="4356475" y="1279400"/>
            <a:chExt cx="3060450" cy="1154400"/>
          </a:xfrm>
        </p:grpSpPr>
        <p:sp>
          <p:nvSpPr>
            <p:cNvPr id="551" name="Google Shape;551;g3692d27b381_0_74"/>
            <p:cNvSpPr txBox="1"/>
            <p:nvPr/>
          </p:nvSpPr>
          <p:spPr>
            <a:xfrm>
              <a:off x="4416925" y="1633400"/>
              <a:ext cx="3000000" cy="800400"/>
            </a:xfrm>
            <a:prstGeom prst="rect">
              <a:avLst/>
            </a:prstGeom>
            <a:noFill/>
            <a:ln cap="flat" cmpd="sng" w="28575">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IT">
                  <a:latin typeface="Calibri"/>
                  <a:ea typeface="Calibri"/>
                  <a:cs typeface="Calibri"/>
                  <a:sym typeface="Calibri"/>
                </a:rPr>
                <a:t>One Kolmogorov equation per state </a:t>
              </a:r>
              <a:endParaRPr>
                <a:latin typeface="Calibri"/>
                <a:ea typeface="Calibri"/>
                <a:cs typeface="Calibri"/>
                <a:sym typeface="Calibri"/>
              </a:endParaRPr>
            </a:p>
            <a:p>
              <a:pPr indent="0" lvl="0" marL="0" rtl="0" algn="ctr">
                <a:spcBef>
                  <a:spcPts val="0"/>
                </a:spcBef>
                <a:spcAft>
                  <a:spcPts val="0"/>
                </a:spcAft>
                <a:buNone/>
              </a:pPr>
              <a:r>
                <a:t/>
              </a:r>
              <a:endParaRPr sz="1200">
                <a:latin typeface="Calibri"/>
                <a:ea typeface="Calibri"/>
                <a:cs typeface="Calibri"/>
                <a:sym typeface="Calibri"/>
              </a:endParaRPr>
            </a:p>
            <a:p>
              <a:pPr indent="0" lvl="0" marL="0" rtl="0" algn="ctr">
                <a:spcBef>
                  <a:spcPts val="0"/>
                </a:spcBef>
                <a:spcAft>
                  <a:spcPts val="0"/>
                </a:spcAft>
                <a:buNone/>
              </a:pPr>
              <a:r>
                <a:rPr b="1" i="1" lang="it-IT">
                  <a:latin typeface="Calibri"/>
                  <a:ea typeface="Calibri"/>
                  <a:cs typeface="Calibri"/>
                  <a:sym typeface="Calibri"/>
                </a:rPr>
                <a:t>State Space Explosion</a:t>
              </a:r>
              <a:endParaRPr b="1" i="1">
                <a:latin typeface="Calibri"/>
                <a:ea typeface="Calibri"/>
                <a:cs typeface="Calibri"/>
                <a:sym typeface="Calibri"/>
              </a:endParaRPr>
            </a:p>
          </p:txBody>
        </p:sp>
        <p:pic>
          <p:nvPicPr>
            <p:cNvPr id="552" name="Google Shape;552;g3692d27b381_0_74"/>
            <p:cNvPicPr preferRelativeResize="0"/>
            <p:nvPr/>
          </p:nvPicPr>
          <p:blipFill>
            <a:blip r:embed="rId4">
              <a:alphaModFix/>
            </a:blip>
            <a:stretch>
              <a:fillRect/>
            </a:stretch>
          </p:blipFill>
          <p:spPr>
            <a:xfrm>
              <a:off x="4356475" y="1279400"/>
              <a:ext cx="354001" cy="353999"/>
            </a:xfrm>
            <a:prstGeom prst="rect">
              <a:avLst/>
            </a:prstGeom>
            <a:noFill/>
            <a:ln>
              <a:noFill/>
            </a:ln>
          </p:spPr>
        </p:pic>
      </p:grpSp>
      <p:sp>
        <p:nvSpPr>
          <p:cNvPr id="553" name="Google Shape;553;g3692d27b381_0_74"/>
          <p:cNvSpPr/>
          <p:nvPr/>
        </p:nvSpPr>
        <p:spPr>
          <a:xfrm>
            <a:off x="3552875" y="1709150"/>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54" name="Google Shape;554;g3692d27b381_0_74"/>
          <p:cNvPicPr preferRelativeResize="0"/>
          <p:nvPr/>
        </p:nvPicPr>
        <p:blipFill rotWithShape="1">
          <a:blip r:embed="rId5">
            <a:alphaModFix/>
          </a:blip>
          <a:srcRect b="45628" l="1374" r="82591" t="15872"/>
          <a:stretch/>
        </p:blipFill>
        <p:spPr>
          <a:xfrm>
            <a:off x="11128839" y="219463"/>
            <a:ext cx="851476" cy="574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3692d27b381_0_47"/>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560" name="Google Shape;560;g3692d27b381_0_4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Stochastic approach</a:t>
            </a:r>
            <a:endParaRPr/>
          </a:p>
        </p:txBody>
      </p:sp>
      <p:sp>
        <p:nvSpPr>
          <p:cNvPr id="561" name="Google Shape;561;g3692d27b381_0_47"/>
          <p:cNvSpPr txBox="1"/>
          <p:nvPr/>
        </p:nvSpPr>
        <p:spPr>
          <a:xfrm>
            <a:off x="8150188" y="3193625"/>
            <a:ext cx="346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Stochastic Simulation Algorithm [1]:</a:t>
            </a:r>
            <a:endParaRPr>
              <a:solidFill>
                <a:schemeClr val="dk1"/>
              </a:solidFill>
              <a:latin typeface="Calibri"/>
              <a:ea typeface="Calibri"/>
              <a:cs typeface="Calibri"/>
              <a:sym typeface="Calibri"/>
            </a:endParaRPr>
          </a:p>
          <a:p>
            <a:pPr indent="0" lvl="0" marL="0" rtl="0" algn="l">
              <a:spcBef>
                <a:spcPts val="0"/>
              </a:spcBef>
              <a:spcAft>
                <a:spcPts val="0"/>
              </a:spcAft>
              <a:buNone/>
            </a:pPr>
            <a:r>
              <a:rPr lang="it-IT">
                <a:solidFill>
                  <a:schemeClr val="dk1"/>
                </a:solidFill>
                <a:latin typeface="Calibri"/>
                <a:ea typeface="Calibri"/>
                <a:cs typeface="Calibri"/>
                <a:sym typeface="Calibri"/>
              </a:rPr>
              <a:t>exact algorithm to simulate the events that might occur in the system</a:t>
            </a:r>
            <a:endParaRPr>
              <a:solidFill>
                <a:schemeClr val="dk1"/>
              </a:solidFill>
              <a:latin typeface="Calibri"/>
              <a:ea typeface="Calibri"/>
              <a:cs typeface="Calibri"/>
              <a:sym typeface="Calibri"/>
            </a:endParaRPr>
          </a:p>
        </p:txBody>
      </p:sp>
      <p:sp>
        <p:nvSpPr>
          <p:cNvPr id="562" name="Google Shape;562;g3692d27b381_0_47"/>
          <p:cNvSpPr txBox="1"/>
          <p:nvPr/>
        </p:nvSpPr>
        <p:spPr>
          <a:xfrm>
            <a:off x="320250" y="1048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Kolmogorov equations:</a:t>
            </a:r>
            <a:endParaRPr>
              <a:solidFill>
                <a:schemeClr val="dk1"/>
              </a:solidFill>
              <a:latin typeface="Calibri"/>
              <a:ea typeface="Calibri"/>
              <a:cs typeface="Calibri"/>
              <a:sym typeface="Calibri"/>
            </a:endParaRPr>
          </a:p>
        </p:txBody>
      </p:sp>
      <p:sp>
        <p:nvSpPr>
          <p:cNvPr id="563" name="Google Shape;563;g3692d27b381_0_47"/>
          <p:cNvSpPr txBox="1"/>
          <p:nvPr/>
        </p:nvSpPr>
        <p:spPr>
          <a:xfrm>
            <a:off x="76200" y="6133625"/>
            <a:ext cx="433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[1] Gillespie (1977) The journal of physical chemistry</a:t>
            </a:r>
            <a:endParaRPr i="1" sz="11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[2] Gillespie (2001) The journal of physical chemistry</a:t>
            </a:r>
            <a:endParaRPr i="1" sz="11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[3] T.G. Kurtz (1970) Journal of Applied Probability</a:t>
            </a:r>
            <a:endParaRPr i="1" sz="600"/>
          </a:p>
        </p:txBody>
      </p:sp>
      <p:pic>
        <p:nvPicPr>
          <p:cNvPr id="564" name="Google Shape;564;g3692d27b381_0_47"/>
          <p:cNvPicPr preferRelativeResize="0"/>
          <p:nvPr/>
        </p:nvPicPr>
        <p:blipFill rotWithShape="1">
          <a:blip r:embed="rId3">
            <a:alphaModFix/>
          </a:blip>
          <a:srcRect b="0" l="0" r="0" t="54117"/>
          <a:stretch/>
        </p:blipFill>
        <p:spPr>
          <a:xfrm>
            <a:off x="291525" y="2067201"/>
            <a:ext cx="3000000" cy="546570"/>
          </a:xfrm>
          <a:prstGeom prst="rect">
            <a:avLst/>
          </a:prstGeom>
          <a:noFill/>
          <a:ln>
            <a:noFill/>
          </a:ln>
        </p:spPr>
      </p:pic>
      <p:pic>
        <p:nvPicPr>
          <p:cNvPr id="565" name="Google Shape;565;g3692d27b381_0_47"/>
          <p:cNvPicPr preferRelativeResize="0"/>
          <p:nvPr/>
        </p:nvPicPr>
        <p:blipFill rotWithShape="1">
          <a:blip r:embed="rId3">
            <a:alphaModFix/>
          </a:blip>
          <a:srcRect b="58938" l="42935" r="0" t="0"/>
          <a:stretch/>
        </p:blipFill>
        <p:spPr>
          <a:xfrm>
            <a:off x="1086925" y="1526502"/>
            <a:ext cx="1992956" cy="569425"/>
          </a:xfrm>
          <a:prstGeom prst="rect">
            <a:avLst/>
          </a:prstGeom>
          <a:noFill/>
          <a:ln>
            <a:noFill/>
          </a:ln>
        </p:spPr>
      </p:pic>
      <p:sp>
        <p:nvSpPr>
          <p:cNvPr id="566" name="Google Shape;566;g3692d27b381_0_47"/>
          <p:cNvSpPr txBox="1"/>
          <p:nvPr/>
        </p:nvSpPr>
        <p:spPr>
          <a:xfrm>
            <a:off x="8015488" y="1456400"/>
            <a:ext cx="373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These equations are hard to solve directly for large systems, but they form the foundation of stochastic simulations like </a:t>
            </a:r>
            <a:r>
              <a:rPr b="1" lang="it-IT">
                <a:solidFill>
                  <a:schemeClr val="dk1"/>
                </a:solidFill>
                <a:latin typeface="Calibri"/>
                <a:ea typeface="Calibri"/>
                <a:cs typeface="Calibri"/>
                <a:sym typeface="Calibri"/>
              </a:rPr>
              <a:t>Gillespie’s algorithm</a:t>
            </a:r>
            <a:r>
              <a:rPr lang="it-IT">
                <a:solidFill>
                  <a:schemeClr val="dk1"/>
                </a:solidFill>
                <a:latin typeface="Calibri"/>
                <a:ea typeface="Calibri"/>
                <a:cs typeface="Calibri"/>
                <a:sym typeface="Calibri"/>
              </a:rPr>
              <a:t>.</a:t>
            </a:r>
            <a:endParaRPr>
              <a:latin typeface="Calibri"/>
              <a:ea typeface="Calibri"/>
              <a:cs typeface="Calibri"/>
              <a:sym typeface="Calibri"/>
            </a:endParaRPr>
          </a:p>
        </p:txBody>
      </p:sp>
      <p:grpSp>
        <p:nvGrpSpPr>
          <p:cNvPr id="567" name="Google Shape;567;g3692d27b381_0_47"/>
          <p:cNvGrpSpPr/>
          <p:nvPr/>
        </p:nvGrpSpPr>
        <p:grpSpPr>
          <a:xfrm>
            <a:off x="4190162" y="1048700"/>
            <a:ext cx="3060450" cy="1154400"/>
            <a:chOff x="4356475" y="1279400"/>
            <a:chExt cx="3060450" cy="1154400"/>
          </a:xfrm>
        </p:grpSpPr>
        <p:sp>
          <p:nvSpPr>
            <p:cNvPr id="568" name="Google Shape;568;g3692d27b381_0_47"/>
            <p:cNvSpPr txBox="1"/>
            <p:nvPr/>
          </p:nvSpPr>
          <p:spPr>
            <a:xfrm>
              <a:off x="4416925" y="1633400"/>
              <a:ext cx="3000000" cy="800400"/>
            </a:xfrm>
            <a:prstGeom prst="rect">
              <a:avLst/>
            </a:prstGeom>
            <a:noFill/>
            <a:ln cap="flat" cmpd="sng" w="28575">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IT">
                  <a:latin typeface="Calibri"/>
                  <a:ea typeface="Calibri"/>
                  <a:cs typeface="Calibri"/>
                  <a:sym typeface="Calibri"/>
                </a:rPr>
                <a:t>One Kolmogorov equation per state </a:t>
              </a:r>
              <a:endParaRPr>
                <a:latin typeface="Calibri"/>
                <a:ea typeface="Calibri"/>
                <a:cs typeface="Calibri"/>
                <a:sym typeface="Calibri"/>
              </a:endParaRPr>
            </a:p>
            <a:p>
              <a:pPr indent="0" lvl="0" marL="0" rtl="0" algn="ctr">
                <a:spcBef>
                  <a:spcPts val="0"/>
                </a:spcBef>
                <a:spcAft>
                  <a:spcPts val="0"/>
                </a:spcAft>
                <a:buNone/>
              </a:pPr>
              <a:r>
                <a:t/>
              </a:r>
              <a:endParaRPr sz="1200">
                <a:latin typeface="Calibri"/>
                <a:ea typeface="Calibri"/>
                <a:cs typeface="Calibri"/>
                <a:sym typeface="Calibri"/>
              </a:endParaRPr>
            </a:p>
            <a:p>
              <a:pPr indent="0" lvl="0" marL="0" rtl="0" algn="ctr">
                <a:spcBef>
                  <a:spcPts val="0"/>
                </a:spcBef>
                <a:spcAft>
                  <a:spcPts val="0"/>
                </a:spcAft>
                <a:buNone/>
              </a:pPr>
              <a:r>
                <a:rPr b="1" i="1" lang="it-IT">
                  <a:latin typeface="Calibri"/>
                  <a:ea typeface="Calibri"/>
                  <a:cs typeface="Calibri"/>
                  <a:sym typeface="Calibri"/>
                </a:rPr>
                <a:t>State Space Explosion</a:t>
              </a:r>
              <a:endParaRPr b="1" i="1">
                <a:latin typeface="Calibri"/>
                <a:ea typeface="Calibri"/>
                <a:cs typeface="Calibri"/>
                <a:sym typeface="Calibri"/>
              </a:endParaRPr>
            </a:p>
          </p:txBody>
        </p:sp>
        <p:pic>
          <p:nvPicPr>
            <p:cNvPr id="569" name="Google Shape;569;g3692d27b381_0_47"/>
            <p:cNvPicPr preferRelativeResize="0"/>
            <p:nvPr/>
          </p:nvPicPr>
          <p:blipFill>
            <a:blip r:embed="rId4">
              <a:alphaModFix/>
            </a:blip>
            <a:stretch>
              <a:fillRect/>
            </a:stretch>
          </p:blipFill>
          <p:spPr>
            <a:xfrm>
              <a:off x="4356475" y="1279400"/>
              <a:ext cx="354001" cy="353999"/>
            </a:xfrm>
            <a:prstGeom prst="rect">
              <a:avLst/>
            </a:prstGeom>
            <a:noFill/>
            <a:ln>
              <a:noFill/>
            </a:ln>
          </p:spPr>
        </p:pic>
      </p:grpSp>
      <p:sp>
        <p:nvSpPr>
          <p:cNvPr id="570" name="Google Shape;570;g3692d27b381_0_47"/>
          <p:cNvSpPr/>
          <p:nvPr/>
        </p:nvSpPr>
        <p:spPr>
          <a:xfrm>
            <a:off x="3552875" y="1709150"/>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71" name="Google Shape;571;g3692d27b381_0_47"/>
          <p:cNvSpPr/>
          <p:nvPr/>
        </p:nvSpPr>
        <p:spPr>
          <a:xfrm>
            <a:off x="7378200" y="1709150"/>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72" name="Google Shape;572;g3692d27b381_0_47"/>
          <p:cNvSpPr/>
          <p:nvPr/>
        </p:nvSpPr>
        <p:spPr>
          <a:xfrm rot="5400000">
            <a:off x="9626488" y="2663187"/>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73" name="Google Shape;573;g3692d27b381_0_47"/>
          <p:cNvPicPr preferRelativeResize="0"/>
          <p:nvPr/>
        </p:nvPicPr>
        <p:blipFill rotWithShape="1">
          <a:blip r:embed="rId5">
            <a:alphaModFix/>
          </a:blip>
          <a:srcRect b="45628" l="1374" r="82591" t="15872"/>
          <a:stretch/>
        </p:blipFill>
        <p:spPr>
          <a:xfrm>
            <a:off x="11128839" y="219463"/>
            <a:ext cx="851476" cy="574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35ee19ee265_0_259"/>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579" name="Google Shape;579;g35ee19ee265_0_259"/>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Stochastic approach</a:t>
            </a:r>
            <a:endParaRPr/>
          </a:p>
        </p:txBody>
      </p:sp>
      <p:sp>
        <p:nvSpPr>
          <p:cNvPr id="580" name="Google Shape;580;g35ee19ee265_0_259"/>
          <p:cNvSpPr txBox="1"/>
          <p:nvPr/>
        </p:nvSpPr>
        <p:spPr>
          <a:xfrm>
            <a:off x="4516525" y="5017775"/>
            <a:ext cx="306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τ -leaping algorithm [2] a Poisson approximation to leap over many fast events</a:t>
            </a:r>
            <a:endParaRPr>
              <a:latin typeface="Calibri"/>
              <a:ea typeface="Calibri"/>
              <a:cs typeface="Calibri"/>
              <a:sym typeface="Calibri"/>
            </a:endParaRPr>
          </a:p>
        </p:txBody>
      </p:sp>
      <p:sp>
        <p:nvSpPr>
          <p:cNvPr id="581" name="Google Shape;581;g35ee19ee265_0_259"/>
          <p:cNvSpPr txBox="1"/>
          <p:nvPr/>
        </p:nvSpPr>
        <p:spPr>
          <a:xfrm>
            <a:off x="8150188" y="3193625"/>
            <a:ext cx="346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Stochastic Simulation Algorithm [1]:</a:t>
            </a:r>
            <a:endParaRPr>
              <a:solidFill>
                <a:schemeClr val="dk1"/>
              </a:solidFill>
              <a:latin typeface="Calibri"/>
              <a:ea typeface="Calibri"/>
              <a:cs typeface="Calibri"/>
              <a:sym typeface="Calibri"/>
            </a:endParaRPr>
          </a:p>
          <a:p>
            <a:pPr indent="0" lvl="0" marL="0" rtl="0" algn="l">
              <a:spcBef>
                <a:spcPts val="0"/>
              </a:spcBef>
              <a:spcAft>
                <a:spcPts val="0"/>
              </a:spcAft>
              <a:buNone/>
            </a:pPr>
            <a:r>
              <a:rPr lang="it-IT">
                <a:solidFill>
                  <a:schemeClr val="dk1"/>
                </a:solidFill>
                <a:latin typeface="Calibri"/>
                <a:ea typeface="Calibri"/>
                <a:cs typeface="Calibri"/>
                <a:sym typeface="Calibri"/>
              </a:rPr>
              <a:t>exact algorithm to simulate the events that might occur in the system</a:t>
            </a:r>
            <a:endParaRPr>
              <a:solidFill>
                <a:schemeClr val="dk1"/>
              </a:solidFill>
              <a:latin typeface="Calibri"/>
              <a:ea typeface="Calibri"/>
              <a:cs typeface="Calibri"/>
              <a:sym typeface="Calibri"/>
            </a:endParaRPr>
          </a:p>
        </p:txBody>
      </p:sp>
      <p:sp>
        <p:nvSpPr>
          <p:cNvPr id="582" name="Google Shape;582;g35ee19ee265_0_259"/>
          <p:cNvSpPr txBox="1"/>
          <p:nvPr/>
        </p:nvSpPr>
        <p:spPr>
          <a:xfrm>
            <a:off x="320250" y="1048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Kolmogorov equations:</a:t>
            </a:r>
            <a:endParaRPr>
              <a:solidFill>
                <a:schemeClr val="dk1"/>
              </a:solidFill>
              <a:latin typeface="Calibri"/>
              <a:ea typeface="Calibri"/>
              <a:cs typeface="Calibri"/>
              <a:sym typeface="Calibri"/>
            </a:endParaRPr>
          </a:p>
        </p:txBody>
      </p:sp>
      <p:sp>
        <p:nvSpPr>
          <p:cNvPr id="583" name="Google Shape;583;g35ee19ee265_0_259"/>
          <p:cNvSpPr txBox="1"/>
          <p:nvPr/>
        </p:nvSpPr>
        <p:spPr>
          <a:xfrm>
            <a:off x="76200" y="6133625"/>
            <a:ext cx="433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a:t>
            </a:r>
            <a:r>
              <a:rPr i="1" lang="it-IT" sz="1100">
                <a:solidFill>
                  <a:schemeClr val="dk1"/>
                </a:solidFill>
                <a:highlight>
                  <a:srgbClr val="FFFFFF"/>
                </a:highlight>
                <a:latin typeface="Calibri"/>
                <a:ea typeface="Calibri"/>
                <a:cs typeface="Calibri"/>
                <a:sym typeface="Calibri"/>
              </a:rPr>
              <a:t>1] Gillespie (1977) The journal of physical chemistry</a:t>
            </a:r>
            <a:endParaRPr i="1" sz="11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[2] Gillespie (2001) The journal of physical chemistry</a:t>
            </a:r>
            <a:endParaRPr i="1" sz="11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[3] T.G. Kurtz (1970) Journal of Applied Probability</a:t>
            </a:r>
            <a:endParaRPr i="1" sz="600"/>
          </a:p>
        </p:txBody>
      </p:sp>
      <p:pic>
        <p:nvPicPr>
          <p:cNvPr id="584" name="Google Shape;584;g35ee19ee265_0_259"/>
          <p:cNvPicPr preferRelativeResize="0"/>
          <p:nvPr/>
        </p:nvPicPr>
        <p:blipFill rotWithShape="1">
          <a:blip r:embed="rId3">
            <a:alphaModFix/>
          </a:blip>
          <a:srcRect b="0" l="0" r="0" t="54117"/>
          <a:stretch/>
        </p:blipFill>
        <p:spPr>
          <a:xfrm>
            <a:off x="291525" y="2067201"/>
            <a:ext cx="3000000" cy="546570"/>
          </a:xfrm>
          <a:prstGeom prst="rect">
            <a:avLst/>
          </a:prstGeom>
          <a:noFill/>
          <a:ln>
            <a:noFill/>
          </a:ln>
        </p:spPr>
      </p:pic>
      <p:pic>
        <p:nvPicPr>
          <p:cNvPr id="585" name="Google Shape;585;g35ee19ee265_0_259"/>
          <p:cNvPicPr preferRelativeResize="0"/>
          <p:nvPr/>
        </p:nvPicPr>
        <p:blipFill rotWithShape="1">
          <a:blip r:embed="rId3">
            <a:alphaModFix/>
          </a:blip>
          <a:srcRect b="58938" l="42935" r="0" t="0"/>
          <a:stretch/>
        </p:blipFill>
        <p:spPr>
          <a:xfrm>
            <a:off x="1086925" y="1526502"/>
            <a:ext cx="1992956" cy="569425"/>
          </a:xfrm>
          <a:prstGeom prst="rect">
            <a:avLst/>
          </a:prstGeom>
          <a:noFill/>
          <a:ln>
            <a:noFill/>
          </a:ln>
        </p:spPr>
      </p:pic>
      <p:sp>
        <p:nvSpPr>
          <p:cNvPr id="586" name="Google Shape;586;g35ee19ee265_0_259"/>
          <p:cNvSpPr txBox="1"/>
          <p:nvPr/>
        </p:nvSpPr>
        <p:spPr>
          <a:xfrm>
            <a:off x="8015488" y="1456400"/>
            <a:ext cx="373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These equations are hard to solve directly for large systems, but they form the foundation of stochastic simulations like </a:t>
            </a:r>
            <a:r>
              <a:rPr b="1" lang="it-IT">
                <a:solidFill>
                  <a:schemeClr val="dk1"/>
                </a:solidFill>
                <a:latin typeface="Calibri"/>
                <a:ea typeface="Calibri"/>
                <a:cs typeface="Calibri"/>
                <a:sym typeface="Calibri"/>
              </a:rPr>
              <a:t>Gillespie’s algorithm</a:t>
            </a:r>
            <a:r>
              <a:rPr lang="it-IT">
                <a:solidFill>
                  <a:schemeClr val="dk1"/>
                </a:solidFill>
                <a:latin typeface="Calibri"/>
                <a:ea typeface="Calibri"/>
                <a:cs typeface="Calibri"/>
                <a:sym typeface="Calibri"/>
              </a:rPr>
              <a:t>.</a:t>
            </a:r>
            <a:endParaRPr>
              <a:latin typeface="Calibri"/>
              <a:ea typeface="Calibri"/>
              <a:cs typeface="Calibri"/>
              <a:sym typeface="Calibri"/>
            </a:endParaRPr>
          </a:p>
        </p:txBody>
      </p:sp>
      <p:grpSp>
        <p:nvGrpSpPr>
          <p:cNvPr id="587" name="Google Shape;587;g35ee19ee265_0_259"/>
          <p:cNvGrpSpPr/>
          <p:nvPr/>
        </p:nvGrpSpPr>
        <p:grpSpPr>
          <a:xfrm>
            <a:off x="4190162" y="1048700"/>
            <a:ext cx="3060450" cy="1154400"/>
            <a:chOff x="4356475" y="1279400"/>
            <a:chExt cx="3060450" cy="1154400"/>
          </a:xfrm>
        </p:grpSpPr>
        <p:sp>
          <p:nvSpPr>
            <p:cNvPr id="588" name="Google Shape;588;g35ee19ee265_0_259"/>
            <p:cNvSpPr txBox="1"/>
            <p:nvPr/>
          </p:nvSpPr>
          <p:spPr>
            <a:xfrm>
              <a:off x="4416925" y="1633400"/>
              <a:ext cx="3000000" cy="800400"/>
            </a:xfrm>
            <a:prstGeom prst="rect">
              <a:avLst/>
            </a:prstGeom>
            <a:noFill/>
            <a:ln cap="flat" cmpd="sng" w="28575">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IT">
                  <a:latin typeface="Calibri"/>
                  <a:ea typeface="Calibri"/>
                  <a:cs typeface="Calibri"/>
                  <a:sym typeface="Calibri"/>
                </a:rPr>
                <a:t>One Kolmogorov equation per state </a:t>
              </a:r>
              <a:endParaRPr>
                <a:latin typeface="Calibri"/>
                <a:ea typeface="Calibri"/>
                <a:cs typeface="Calibri"/>
                <a:sym typeface="Calibri"/>
              </a:endParaRPr>
            </a:p>
            <a:p>
              <a:pPr indent="0" lvl="0" marL="0" rtl="0" algn="ctr">
                <a:spcBef>
                  <a:spcPts val="0"/>
                </a:spcBef>
                <a:spcAft>
                  <a:spcPts val="0"/>
                </a:spcAft>
                <a:buNone/>
              </a:pPr>
              <a:r>
                <a:t/>
              </a:r>
              <a:endParaRPr sz="1200">
                <a:latin typeface="Calibri"/>
                <a:ea typeface="Calibri"/>
                <a:cs typeface="Calibri"/>
                <a:sym typeface="Calibri"/>
              </a:endParaRPr>
            </a:p>
            <a:p>
              <a:pPr indent="0" lvl="0" marL="0" rtl="0" algn="ctr">
                <a:spcBef>
                  <a:spcPts val="0"/>
                </a:spcBef>
                <a:spcAft>
                  <a:spcPts val="0"/>
                </a:spcAft>
                <a:buNone/>
              </a:pPr>
              <a:r>
                <a:rPr b="1" i="1" lang="it-IT">
                  <a:latin typeface="Calibri"/>
                  <a:ea typeface="Calibri"/>
                  <a:cs typeface="Calibri"/>
                  <a:sym typeface="Calibri"/>
                </a:rPr>
                <a:t>State Space Explosion</a:t>
              </a:r>
              <a:endParaRPr b="1" i="1">
                <a:latin typeface="Calibri"/>
                <a:ea typeface="Calibri"/>
                <a:cs typeface="Calibri"/>
                <a:sym typeface="Calibri"/>
              </a:endParaRPr>
            </a:p>
          </p:txBody>
        </p:sp>
        <p:pic>
          <p:nvPicPr>
            <p:cNvPr id="589" name="Google Shape;589;g35ee19ee265_0_259"/>
            <p:cNvPicPr preferRelativeResize="0"/>
            <p:nvPr/>
          </p:nvPicPr>
          <p:blipFill>
            <a:blip r:embed="rId4">
              <a:alphaModFix/>
            </a:blip>
            <a:stretch>
              <a:fillRect/>
            </a:stretch>
          </p:blipFill>
          <p:spPr>
            <a:xfrm>
              <a:off x="4356475" y="1279400"/>
              <a:ext cx="354001" cy="353999"/>
            </a:xfrm>
            <a:prstGeom prst="rect">
              <a:avLst/>
            </a:prstGeom>
            <a:noFill/>
            <a:ln>
              <a:noFill/>
            </a:ln>
          </p:spPr>
        </p:pic>
      </p:grpSp>
      <p:sp>
        <p:nvSpPr>
          <p:cNvPr id="590" name="Google Shape;590;g35ee19ee265_0_259"/>
          <p:cNvSpPr/>
          <p:nvPr/>
        </p:nvSpPr>
        <p:spPr>
          <a:xfrm>
            <a:off x="3552875" y="1709150"/>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1" name="Google Shape;591;g35ee19ee265_0_259"/>
          <p:cNvSpPr/>
          <p:nvPr/>
        </p:nvSpPr>
        <p:spPr>
          <a:xfrm>
            <a:off x="7378200" y="1709150"/>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2" name="Google Shape;592;g35ee19ee265_0_259"/>
          <p:cNvSpPr/>
          <p:nvPr/>
        </p:nvSpPr>
        <p:spPr>
          <a:xfrm rot="5400000">
            <a:off x="9626488" y="2663187"/>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593" name="Google Shape;593;g35ee19ee265_0_259"/>
          <p:cNvGrpSpPr/>
          <p:nvPr/>
        </p:nvGrpSpPr>
        <p:grpSpPr>
          <a:xfrm>
            <a:off x="8015488" y="4760000"/>
            <a:ext cx="3731700" cy="872275"/>
            <a:chOff x="7756850" y="3895950"/>
            <a:chExt cx="3731700" cy="872275"/>
          </a:xfrm>
        </p:grpSpPr>
        <p:sp>
          <p:nvSpPr>
            <p:cNvPr id="594" name="Google Shape;594;g35ee19ee265_0_259"/>
            <p:cNvSpPr txBox="1"/>
            <p:nvPr/>
          </p:nvSpPr>
          <p:spPr>
            <a:xfrm>
              <a:off x="7756850" y="4151075"/>
              <a:ext cx="3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p>
          </p:txBody>
        </p:sp>
        <p:sp>
          <p:nvSpPr>
            <p:cNvPr id="595" name="Google Shape;595;g35ee19ee265_0_259"/>
            <p:cNvSpPr txBox="1"/>
            <p:nvPr/>
          </p:nvSpPr>
          <p:spPr>
            <a:xfrm>
              <a:off x="8217425" y="4245025"/>
              <a:ext cx="3000000" cy="523200"/>
            </a:xfrm>
            <a:prstGeom prst="rect">
              <a:avLst/>
            </a:prstGeom>
            <a:noFill/>
            <a:ln cap="flat" cmpd="sng" w="2857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a:solidFill>
                    <a:schemeClr val="dk1"/>
                  </a:solidFill>
                  <a:latin typeface="Calibri"/>
                  <a:ea typeface="Calibri"/>
                  <a:cs typeface="Calibri"/>
                  <a:sym typeface="Calibri"/>
                </a:rPr>
                <a:t>Longer simulation with an increasing number of events!!</a:t>
              </a:r>
              <a:endParaRPr b="1" i="1">
                <a:latin typeface="Calibri"/>
                <a:ea typeface="Calibri"/>
                <a:cs typeface="Calibri"/>
                <a:sym typeface="Calibri"/>
              </a:endParaRPr>
            </a:p>
          </p:txBody>
        </p:sp>
        <p:pic>
          <p:nvPicPr>
            <p:cNvPr id="596" name="Google Shape;596;g35ee19ee265_0_259"/>
            <p:cNvPicPr preferRelativeResize="0"/>
            <p:nvPr/>
          </p:nvPicPr>
          <p:blipFill>
            <a:blip r:embed="rId4">
              <a:alphaModFix/>
            </a:blip>
            <a:stretch>
              <a:fillRect/>
            </a:stretch>
          </p:blipFill>
          <p:spPr>
            <a:xfrm>
              <a:off x="8181150" y="3895950"/>
              <a:ext cx="354001" cy="353999"/>
            </a:xfrm>
            <a:prstGeom prst="rect">
              <a:avLst/>
            </a:prstGeom>
            <a:noFill/>
            <a:ln>
              <a:noFill/>
            </a:ln>
          </p:spPr>
        </p:pic>
      </p:grpSp>
      <p:sp>
        <p:nvSpPr>
          <p:cNvPr id="597" name="Google Shape;597;g35ee19ee265_0_259"/>
          <p:cNvSpPr/>
          <p:nvPr/>
        </p:nvSpPr>
        <p:spPr>
          <a:xfrm rot="5400000">
            <a:off x="9626488" y="4229562"/>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98" name="Google Shape;598;g35ee19ee265_0_259"/>
          <p:cNvSpPr/>
          <p:nvPr/>
        </p:nvSpPr>
        <p:spPr>
          <a:xfrm flipH="1">
            <a:off x="7577925" y="5310975"/>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599" name="Google Shape;599;g35ee19ee265_0_259"/>
          <p:cNvPicPr preferRelativeResize="0"/>
          <p:nvPr/>
        </p:nvPicPr>
        <p:blipFill rotWithShape="1">
          <a:blip r:embed="rId5">
            <a:alphaModFix/>
          </a:blip>
          <a:srcRect b="45628" l="1374" r="82591" t="15872"/>
          <a:stretch/>
        </p:blipFill>
        <p:spPr>
          <a:xfrm>
            <a:off x="11128839" y="219463"/>
            <a:ext cx="851476" cy="574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3692d27b381_0_101"/>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605" name="Google Shape;605;g3692d27b381_0_101"/>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Stochastic approach</a:t>
            </a:r>
            <a:endParaRPr/>
          </a:p>
        </p:txBody>
      </p:sp>
      <p:sp>
        <p:nvSpPr>
          <p:cNvPr id="606" name="Google Shape;606;g3692d27b381_0_101"/>
          <p:cNvSpPr txBox="1"/>
          <p:nvPr/>
        </p:nvSpPr>
        <p:spPr>
          <a:xfrm>
            <a:off x="4516525" y="5017775"/>
            <a:ext cx="306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τ -leaping algorithm [2] a Poisson approximation to leap over many fast events</a:t>
            </a:r>
            <a:endParaRPr>
              <a:latin typeface="Calibri"/>
              <a:ea typeface="Calibri"/>
              <a:cs typeface="Calibri"/>
              <a:sym typeface="Calibri"/>
            </a:endParaRPr>
          </a:p>
        </p:txBody>
      </p:sp>
      <p:sp>
        <p:nvSpPr>
          <p:cNvPr id="607" name="Google Shape;607;g3692d27b381_0_101"/>
          <p:cNvSpPr txBox="1"/>
          <p:nvPr/>
        </p:nvSpPr>
        <p:spPr>
          <a:xfrm>
            <a:off x="8150188" y="3193625"/>
            <a:ext cx="346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Stochastic Simulation Algorithm [1]:</a:t>
            </a:r>
            <a:endParaRPr>
              <a:solidFill>
                <a:schemeClr val="dk1"/>
              </a:solidFill>
              <a:latin typeface="Calibri"/>
              <a:ea typeface="Calibri"/>
              <a:cs typeface="Calibri"/>
              <a:sym typeface="Calibri"/>
            </a:endParaRPr>
          </a:p>
          <a:p>
            <a:pPr indent="0" lvl="0" marL="0" rtl="0" algn="l">
              <a:spcBef>
                <a:spcPts val="0"/>
              </a:spcBef>
              <a:spcAft>
                <a:spcPts val="0"/>
              </a:spcAft>
              <a:buNone/>
            </a:pPr>
            <a:r>
              <a:rPr lang="it-IT">
                <a:solidFill>
                  <a:schemeClr val="dk1"/>
                </a:solidFill>
                <a:latin typeface="Calibri"/>
                <a:ea typeface="Calibri"/>
                <a:cs typeface="Calibri"/>
                <a:sym typeface="Calibri"/>
              </a:rPr>
              <a:t>exact algorithm to simulate the events that might occur in the system</a:t>
            </a:r>
            <a:endParaRPr>
              <a:solidFill>
                <a:schemeClr val="dk1"/>
              </a:solidFill>
              <a:latin typeface="Calibri"/>
              <a:ea typeface="Calibri"/>
              <a:cs typeface="Calibri"/>
              <a:sym typeface="Calibri"/>
            </a:endParaRPr>
          </a:p>
        </p:txBody>
      </p:sp>
      <p:sp>
        <p:nvSpPr>
          <p:cNvPr id="608" name="Google Shape;608;g3692d27b381_0_101"/>
          <p:cNvSpPr txBox="1"/>
          <p:nvPr/>
        </p:nvSpPr>
        <p:spPr>
          <a:xfrm>
            <a:off x="320250" y="10487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Kolmogorov equations:</a:t>
            </a:r>
            <a:endParaRPr>
              <a:solidFill>
                <a:schemeClr val="dk1"/>
              </a:solidFill>
              <a:latin typeface="Calibri"/>
              <a:ea typeface="Calibri"/>
              <a:cs typeface="Calibri"/>
              <a:sym typeface="Calibri"/>
            </a:endParaRPr>
          </a:p>
        </p:txBody>
      </p:sp>
      <p:sp>
        <p:nvSpPr>
          <p:cNvPr id="609" name="Google Shape;609;g3692d27b381_0_101"/>
          <p:cNvSpPr txBox="1"/>
          <p:nvPr/>
        </p:nvSpPr>
        <p:spPr>
          <a:xfrm>
            <a:off x="76200" y="6133625"/>
            <a:ext cx="4332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[1] Gillespie (1977) The journal of physical chemistry</a:t>
            </a:r>
            <a:endParaRPr i="1" sz="11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[2] Gillespie (2001) The journal of physical chemistry</a:t>
            </a:r>
            <a:endParaRPr i="1" sz="11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rPr i="1" lang="it-IT" sz="1100">
                <a:solidFill>
                  <a:schemeClr val="dk1"/>
                </a:solidFill>
                <a:highlight>
                  <a:srgbClr val="FFFFFF"/>
                </a:highlight>
                <a:latin typeface="Calibri"/>
                <a:ea typeface="Calibri"/>
                <a:cs typeface="Calibri"/>
                <a:sym typeface="Calibri"/>
              </a:rPr>
              <a:t>[3] T.G. Kurtz (1970) Journal of Applied Probability</a:t>
            </a:r>
            <a:endParaRPr i="1" sz="600"/>
          </a:p>
        </p:txBody>
      </p:sp>
      <p:pic>
        <p:nvPicPr>
          <p:cNvPr id="610" name="Google Shape;610;g3692d27b381_0_101"/>
          <p:cNvPicPr preferRelativeResize="0"/>
          <p:nvPr/>
        </p:nvPicPr>
        <p:blipFill rotWithShape="1">
          <a:blip r:embed="rId3">
            <a:alphaModFix/>
          </a:blip>
          <a:srcRect b="0" l="0" r="0" t="54117"/>
          <a:stretch/>
        </p:blipFill>
        <p:spPr>
          <a:xfrm>
            <a:off x="291525" y="2067201"/>
            <a:ext cx="3000000" cy="546570"/>
          </a:xfrm>
          <a:prstGeom prst="rect">
            <a:avLst/>
          </a:prstGeom>
          <a:noFill/>
          <a:ln>
            <a:noFill/>
          </a:ln>
        </p:spPr>
      </p:pic>
      <p:pic>
        <p:nvPicPr>
          <p:cNvPr id="611" name="Google Shape;611;g3692d27b381_0_101"/>
          <p:cNvPicPr preferRelativeResize="0"/>
          <p:nvPr/>
        </p:nvPicPr>
        <p:blipFill rotWithShape="1">
          <a:blip r:embed="rId3">
            <a:alphaModFix/>
          </a:blip>
          <a:srcRect b="58938" l="42935" r="0" t="0"/>
          <a:stretch/>
        </p:blipFill>
        <p:spPr>
          <a:xfrm>
            <a:off x="1086925" y="1526502"/>
            <a:ext cx="1992956" cy="569425"/>
          </a:xfrm>
          <a:prstGeom prst="rect">
            <a:avLst/>
          </a:prstGeom>
          <a:noFill/>
          <a:ln>
            <a:noFill/>
          </a:ln>
        </p:spPr>
      </p:pic>
      <p:sp>
        <p:nvSpPr>
          <p:cNvPr id="612" name="Google Shape;612;g3692d27b381_0_101"/>
          <p:cNvSpPr txBox="1"/>
          <p:nvPr/>
        </p:nvSpPr>
        <p:spPr>
          <a:xfrm>
            <a:off x="8015488" y="1456400"/>
            <a:ext cx="373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These equations are hard to solve directly for large systems, but they form the foundation of stochastic simulations like </a:t>
            </a:r>
            <a:r>
              <a:rPr b="1" lang="it-IT">
                <a:solidFill>
                  <a:schemeClr val="dk1"/>
                </a:solidFill>
                <a:latin typeface="Calibri"/>
                <a:ea typeface="Calibri"/>
                <a:cs typeface="Calibri"/>
                <a:sym typeface="Calibri"/>
              </a:rPr>
              <a:t>Gillespie’s algorithm</a:t>
            </a:r>
            <a:r>
              <a:rPr lang="it-IT">
                <a:solidFill>
                  <a:schemeClr val="dk1"/>
                </a:solidFill>
                <a:latin typeface="Calibri"/>
                <a:ea typeface="Calibri"/>
                <a:cs typeface="Calibri"/>
                <a:sym typeface="Calibri"/>
              </a:rPr>
              <a:t>.</a:t>
            </a:r>
            <a:endParaRPr>
              <a:latin typeface="Calibri"/>
              <a:ea typeface="Calibri"/>
              <a:cs typeface="Calibri"/>
              <a:sym typeface="Calibri"/>
            </a:endParaRPr>
          </a:p>
        </p:txBody>
      </p:sp>
      <p:grpSp>
        <p:nvGrpSpPr>
          <p:cNvPr id="613" name="Google Shape;613;g3692d27b381_0_101"/>
          <p:cNvGrpSpPr/>
          <p:nvPr/>
        </p:nvGrpSpPr>
        <p:grpSpPr>
          <a:xfrm>
            <a:off x="4190162" y="1048700"/>
            <a:ext cx="3060450" cy="1154400"/>
            <a:chOff x="4356475" y="1279400"/>
            <a:chExt cx="3060450" cy="1154400"/>
          </a:xfrm>
        </p:grpSpPr>
        <p:sp>
          <p:nvSpPr>
            <p:cNvPr id="614" name="Google Shape;614;g3692d27b381_0_101"/>
            <p:cNvSpPr txBox="1"/>
            <p:nvPr/>
          </p:nvSpPr>
          <p:spPr>
            <a:xfrm>
              <a:off x="4416925" y="1633400"/>
              <a:ext cx="3000000" cy="800400"/>
            </a:xfrm>
            <a:prstGeom prst="rect">
              <a:avLst/>
            </a:prstGeom>
            <a:noFill/>
            <a:ln cap="flat" cmpd="sng" w="28575">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IT">
                  <a:latin typeface="Calibri"/>
                  <a:ea typeface="Calibri"/>
                  <a:cs typeface="Calibri"/>
                  <a:sym typeface="Calibri"/>
                </a:rPr>
                <a:t>One Kolmogorov equation per state </a:t>
              </a:r>
              <a:endParaRPr>
                <a:latin typeface="Calibri"/>
                <a:ea typeface="Calibri"/>
                <a:cs typeface="Calibri"/>
                <a:sym typeface="Calibri"/>
              </a:endParaRPr>
            </a:p>
            <a:p>
              <a:pPr indent="0" lvl="0" marL="0" rtl="0" algn="ctr">
                <a:spcBef>
                  <a:spcPts val="0"/>
                </a:spcBef>
                <a:spcAft>
                  <a:spcPts val="0"/>
                </a:spcAft>
                <a:buNone/>
              </a:pPr>
              <a:r>
                <a:t/>
              </a:r>
              <a:endParaRPr sz="1200">
                <a:latin typeface="Calibri"/>
                <a:ea typeface="Calibri"/>
                <a:cs typeface="Calibri"/>
                <a:sym typeface="Calibri"/>
              </a:endParaRPr>
            </a:p>
            <a:p>
              <a:pPr indent="0" lvl="0" marL="0" rtl="0" algn="ctr">
                <a:spcBef>
                  <a:spcPts val="0"/>
                </a:spcBef>
                <a:spcAft>
                  <a:spcPts val="0"/>
                </a:spcAft>
                <a:buNone/>
              </a:pPr>
              <a:r>
                <a:rPr b="1" i="1" lang="it-IT">
                  <a:latin typeface="Calibri"/>
                  <a:ea typeface="Calibri"/>
                  <a:cs typeface="Calibri"/>
                  <a:sym typeface="Calibri"/>
                </a:rPr>
                <a:t>State Space Explosion</a:t>
              </a:r>
              <a:endParaRPr b="1" i="1">
                <a:latin typeface="Calibri"/>
                <a:ea typeface="Calibri"/>
                <a:cs typeface="Calibri"/>
                <a:sym typeface="Calibri"/>
              </a:endParaRPr>
            </a:p>
          </p:txBody>
        </p:sp>
        <p:pic>
          <p:nvPicPr>
            <p:cNvPr id="615" name="Google Shape;615;g3692d27b381_0_101"/>
            <p:cNvPicPr preferRelativeResize="0"/>
            <p:nvPr/>
          </p:nvPicPr>
          <p:blipFill>
            <a:blip r:embed="rId4">
              <a:alphaModFix/>
            </a:blip>
            <a:stretch>
              <a:fillRect/>
            </a:stretch>
          </p:blipFill>
          <p:spPr>
            <a:xfrm>
              <a:off x="4356475" y="1279400"/>
              <a:ext cx="354001" cy="353999"/>
            </a:xfrm>
            <a:prstGeom prst="rect">
              <a:avLst/>
            </a:prstGeom>
            <a:noFill/>
            <a:ln>
              <a:noFill/>
            </a:ln>
          </p:spPr>
        </p:pic>
      </p:grpSp>
      <p:sp>
        <p:nvSpPr>
          <p:cNvPr id="616" name="Google Shape;616;g3692d27b381_0_101"/>
          <p:cNvSpPr/>
          <p:nvPr/>
        </p:nvSpPr>
        <p:spPr>
          <a:xfrm>
            <a:off x="3552875" y="1709150"/>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17" name="Google Shape;617;g3692d27b381_0_101"/>
          <p:cNvSpPr/>
          <p:nvPr/>
        </p:nvSpPr>
        <p:spPr>
          <a:xfrm>
            <a:off x="7378200" y="1709150"/>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18" name="Google Shape;618;g3692d27b381_0_101"/>
          <p:cNvSpPr/>
          <p:nvPr/>
        </p:nvSpPr>
        <p:spPr>
          <a:xfrm rot="5400000">
            <a:off x="9626488" y="2663187"/>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619" name="Google Shape;619;g3692d27b381_0_101"/>
          <p:cNvGrpSpPr/>
          <p:nvPr/>
        </p:nvGrpSpPr>
        <p:grpSpPr>
          <a:xfrm>
            <a:off x="8015488" y="4760000"/>
            <a:ext cx="3731700" cy="872275"/>
            <a:chOff x="7756850" y="3895950"/>
            <a:chExt cx="3731700" cy="872275"/>
          </a:xfrm>
        </p:grpSpPr>
        <p:sp>
          <p:nvSpPr>
            <p:cNvPr id="620" name="Google Shape;620;g3692d27b381_0_101"/>
            <p:cNvSpPr txBox="1"/>
            <p:nvPr/>
          </p:nvSpPr>
          <p:spPr>
            <a:xfrm>
              <a:off x="7756850" y="4151075"/>
              <a:ext cx="373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p>
          </p:txBody>
        </p:sp>
        <p:sp>
          <p:nvSpPr>
            <p:cNvPr id="621" name="Google Shape;621;g3692d27b381_0_101"/>
            <p:cNvSpPr txBox="1"/>
            <p:nvPr/>
          </p:nvSpPr>
          <p:spPr>
            <a:xfrm>
              <a:off x="8217425" y="4245025"/>
              <a:ext cx="3000000" cy="523200"/>
            </a:xfrm>
            <a:prstGeom prst="rect">
              <a:avLst/>
            </a:prstGeom>
            <a:noFill/>
            <a:ln cap="flat" cmpd="sng" w="2857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a:solidFill>
                    <a:schemeClr val="dk1"/>
                  </a:solidFill>
                  <a:latin typeface="Calibri"/>
                  <a:ea typeface="Calibri"/>
                  <a:cs typeface="Calibri"/>
                  <a:sym typeface="Calibri"/>
                </a:rPr>
                <a:t>Longer simulation with an increasing number of events!!</a:t>
              </a:r>
              <a:endParaRPr b="1" i="1">
                <a:latin typeface="Calibri"/>
                <a:ea typeface="Calibri"/>
                <a:cs typeface="Calibri"/>
                <a:sym typeface="Calibri"/>
              </a:endParaRPr>
            </a:p>
          </p:txBody>
        </p:sp>
        <p:pic>
          <p:nvPicPr>
            <p:cNvPr id="622" name="Google Shape;622;g3692d27b381_0_101"/>
            <p:cNvPicPr preferRelativeResize="0"/>
            <p:nvPr/>
          </p:nvPicPr>
          <p:blipFill>
            <a:blip r:embed="rId4">
              <a:alphaModFix/>
            </a:blip>
            <a:stretch>
              <a:fillRect/>
            </a:stretch>
          </p:blipFill>
          <p:spPr>
            <a:xfrm>
              <a:off x="8181150" y="3895950"/>
              <a:ext cx="354001" cy="353999"/>
            </a:xfrm>
            <a:prstGeom prst="rect">
              <a:avLst/>
            </a:prstGeom>
            <a:noFill/>
            <a:ln>
              <a:noFill/>
            </a:ln>
          </p:spPr>
        </p:pic>
      </p:grpSp>
      <p:sp>
        <p:nvSpPr>
          <p:cNvPr id="623" name="Google Shape;623;g3692d27b381_0_101"/>
          <p:cNvSpPr/>
          <p:nvPr/>
        </p:nvSpPr>
        <p:spPr>
          <a:xfrm rot="5400000">
            <a:off x="9626488" y="4229562"/>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4" name="Google Shape;624;g3692d27b381_0_101"/>
          <p:cNvSpPr/>
          <p:nvPr/>
        </p:nvSpPr>
        <p:spPr>
          <a:xfrm flipH="1">
            <a:off x="7577925" y="5310975"/>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25" name="Google Shape;625;g3692d27b381_0_101"/>
          <p:cNvSpPr txBox="1"/>
          <p:nvPr/>
        </p:nvSpPr>
        <p:spPr>
          <a:xfrm>
            <a:off x="236725" y="5102525"/>
            <a:ext cx="3731700" cy="615600"/>
          </a:xfrm>
          <a:prstGeom prst="rect">
            <a:avLst/>
          </a:prstGeom>
          <a:noFill/>
          <a:ln cap="flat" cmpd="sng" w="19050">
            <a:solidFill>
              <a:srgbClr val="01710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i="1" lang="it-IT">
                <a:solidFill>
                  <a:srgbClr val="017101"/>
                </a:solidFill>
                <a:latin typeface="Calibri"/>
                <a:ea typeface="Calibri"/>
                <a:cs typeface="Calibri"/>
                <a:sym typeface="Calibri"/>
              </a:rPr>
              <a:t>Deterministic Approximation</a:t>
            </a:r>
            <a:endParaRPr b="1" i="1">
              <a:solidFill>
                <a:srgbClr val="017101"/>
              </a:solidFill>
              <a:latin typeface="Calibri"/>
              <a:ea typeface="Calibri"/>
              <a:cs typeface="Calibri"/>
              <a:sym typeface="Calibri"/>
            </a:endParaRPr>
          </a:p>
          <a:p>
            <a:pPr indent="0" lvl="0" marL="0" rtl="0" algn="l">
              <a:spcBef>
                <a:spcPts val="0"/>
              </a:spcBef>
              <a:spcAft>
                <a:spcPts val="0"/>
              </a:spcAft>
              <a:buNone/>
            </a:pPr>
            <a:r>
              <a:rPr lang="it-IT">
                <a:latin typeface="Calibri"/>
                <a:ea typeface="Calibri"/>
                <a:cs typeface="Calibri"/>
                <a:sym typeface="Calibri"/>
              </a:rPr>
              <a:t>Mean field analysis (or fluid approximation) [3]</a:t>
            </a:r>
            <a:endParaRPr>
              <a:latin typeface="Calibri"/>
              <a:ea typeface="Calibri"/>
              <a:cs typeface="Calibri"/>
              <a:sym typeface="Calibri"/>
            </a:endParaRPr>
          </a:p>
        </p:txBody>
      </p:sp>
      <p:sp>
        <p:nvSpPr>
          <p:cNvPr id="626" name="Google Shape;626;g3692d27b381_0_101"/>
          <p:cNvSpPr/>
          <p:nvPr/>
        </p:nvSpPr>
        <p:spPr>
          <a:xfrm flipH="1">
            <a:off x="4026198" y="5310975"/>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627" name="Google Shape;627;g3692d27b381_0_101"/>
          <p:cNvPicPr preferRelativeResize="0"/>
          <p:nvPr/>
        </p:nvPicPr>
        <p:blipFill rotWithShape="1">
          <a:blip r:embed="rId5">
            <a:alphaModFix/>
          </a:blip>
          <a:srcRect b="45628" l="1374" r="82591" t="15872"/>
          <a:stretch/>
        </p:blipFill>
        <p:spPr>
          <a:xfrm>
            <a:off x="11128839" y="219463"/>
            <a:ext cx="851476" cy="574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grpSp>
        <p:nvGrpSpPr>
          <p:cNvPr id="87" name="Google Shape;87;g305bbc0ba23_0_55"/>
          <p:cNvGrpSpPr/>
          <p:nvPr/>
        </p:nvGrpSpPr>
        <p:grpSpPr>
          <a:xfrm>
            <a:off x="6368775" y="1089725"/>
            <a:ext cx="5659523" cy="4905475"/>
            <a:chOff x="6368775" y="1089725"/>
            <a:chExt cx="5659523" cy="4905475"/>
          </a:xfrm>
        </p:grpSpPr>
        <p:pic>
          <p:nvPicPr>
            <p:cNvPr id="88" name="Google Shape;88;g305bbc0ba23_0_55"/>
            <p:cNvPicPr preferRelativeResize="0"/>
            <p:nvPr/>
          </p:nvPicPr>
          <p:blipFill rotWithShape="1">
            <a:blip r:embed="rId3">
              <a:alphaModFix/>
            </a:blip>
            <a:srcRect b="0" l="0" r="0" t="0"/>
            <a:stretch/>
          </p:blipFill>
          <p:spPr>
            <a:xfrm>
              <a:off x="6456825" y="1089725"/>
              <a:ext cx="5571473" cy="4678549"/>
            </a:xfrm>
            <a:prstGeom prst="rect">
              <a:avLst/>
            </a:prstGeom>
            <a:noFill/>
            <a:ln>
              <a:noFill/>
            </a:ln>
          </p:spPr>
        </p:pic>
        <p:sp>
          <p:nvSpPr>
            <p:cNvPr id="89" name="Google Shape;89;g305bbc0ba23_0_55"/>
            <p:cNvSpPr/>
            <p:nvPr/>
          </p:nvSpPr>
          <p:spPr>
            <a:xfrm>
              <a:off x="6368775" y="5502600"/>
              <a:ext cx="889500" cy="49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Calibri"/>
                <a:ea typeface="Calibri"/>
                <a:cs typeface="Calibri"/>
                <a:sym typeface="Calibri"/>
              </a:endParaRPr>
            </a:p>
          </p:txBody>
        </p:sp>
        <p:sp>
          <p:nvSpPr>
            <p:cNvPr id="90" name="Google Shape;90;g305bbc0ba23_0_55"/>
            <p:cNvSpPr/>
            <p:nvPr/>
          </p:nvSpPr>
          <p:spPr>
            <a:xfrm>
              <a:off x="8148950" y="5621600"/>
              <a:ext cx="2373900" cy="312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Calibri"/>
                <a:ea typeface="Calibri"/>
                <a:cs typeface="Calibri"/>
                <a:sym typeface="Calibri"/>
              </a:endParaRPr>
            </a:p>
          </p:txBody>
        </p:sp>
        <p:sp>
          <p:nvSpPr>
            <p:cNvPr id="91" name="Google Shape;91;g305bbc0ba23_0_55"/>
            <p:cNvSpPr/>
            <p:nvPr/>
          </p:nvSpPr>
          <p:spPr>
            <a:xfrm>
              <a:off x="11172050" y="5674975"/>
              <a:ext cx="801900" cy="23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Calibri"/>
                <a:ea typeface="Calibri"/>
                <a:cs typeface="Calibri"/>
                <a:sym typeface="Calibri"/>
              </a:endParaRPr>
            </a:p>
          </p:txBody>
        </p:sp>
        <p:sp>
          <p:nvSpPr>
            <p:cNvPr id="92" name="Google Shape;92;g305bbc0ba23_0_55"/>
            <p:cNvSpPr/>
            <p:nvPr/>
          </p:nvSpPr>
          <p:spPr>
            <a:xfrm>
              <a:off x="7134425" y="5706800"/>
              <a:ext cx="2373900" cy="14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Calibri"/>
                <a:ea typeface="Calibri"/>
                <a:cs typeface="Calibri"/>
                <a:sym typeface="Calibri"/>
              </a:endParaRPr>
            </a:p>
          </p:txBody>
        </p:sp>
      </p:grpSp>
      <p:sp>
        <p:nvSpPr>
          <p:cNvPr id="93" name="Google Shape;93;g305bbc0ba23_0_55"/>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94" name="Google Shape;94;g305bbc0ba23_0_55"/>
          <p:cNvSpPr txBox="1"/>
          <p:nvPr>
            <p:ph type="title"/>
          </p:nvPr>
        </p:nvSpPr>
        <p:spPr>
          <a:xfrm>
            <a:off x="75600" y="126000"/>
            <a:ext cx="82944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Clr>
                <a:schemeClr val="dk1"/>
              </a:buClr>
              <a:buSzPts val="1100"/>
              <a:buFont typeface="Arial"/>
              <a:buNone/>
            </a:pPr>
            <a:r>
              <a:rPr lang="it-IT" sz="3211"/>
              <a:t>Who are we?</a:t>
            </a:r>
            <a:endParaRPr sz="4111"/>
          </a:p>
        </p:txBody>
      </p:sp>
      <p:sp>
        <p:nvSpPr>
          <p:cNvPr id="95" name="Google Shape;95;g305bbc0ba23_0_55"/>
          <p:cNvSpPr txBox="1"/>
          <p:nvPr/>
        </p:nvSpPr>
        <p:spPr>
          <a:xfrm>
            <a:off x="0" y="1502175"/>
            <a:ext cx="6043800" cy="37866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200000"/>
              </a:lnSpc>
              <a:spcBef>
                <a:spcPts val="0"/>
              </a:spcBef>
              <a:spcAft>
                <a:spcPts val="0"/>
              </a:spcAft>
              <a:buSzPts val="1800"/>
              <a:buFont typeface="Calibri"/>
              <a:buChar char="●"/>
            </a:pPr>
            <a:r>
              <a:rPr lang="it-IT" sz="1800">
                <a:latin typeface="Calibri"/>
                <a:ea typeface="Calibri"/>
                <a:cs typeface="Calibri"/>
                <a:sym typeface="Calibri"/>
              </a:rPr>
              <a:t>Patient stratification</a:t>
            </a:r>
            <a:endParaRPr sz="1800">
              <a:latin typeface="Calibri"/>
              <a:ea typeface="Calibri"/>
              <a:cs typeface="Calibri"/>
              <a:sym typeface="Calibri"/>
            </a:endParaRPr>
          </a:p>
          <a:p>
            <a:pPr indent="-342900" lvl="0" marL="457200" marR="0" rtl="0" algn="l">
              <a:lnSpc>
                <a:spcPct val="200000"/>
              </a:lnSpc>
              <a:spcBef>
                <a:spcPts val="0"/>
              </a:spcBef>
              <a:spcAft>
                <a:spcPts val="0"/>
              </a:spcAft>
              <a:buSzPts val="1800"/>
              <a:buFont typeface="Calibri"/>
              <a:buChar char="●"/>
            </a:pPr>
            <a:r>
              <a:rPr lang="it-IT" sz="1800">
                <a:latin typeface="Calibri"/>
                <a:ea typeface="Calibri"/>
                <a:cs typeface="Calibri"/>
                <a:sym typeface="Calibri"/>
              </a:rPr>
              <a:t>Identification of diagnostic and prognostic biomarkers</a:t>
            </a:r>
            <a:endParaRPr sz="1800">
              <a:latin typeface="Calibri"/>
              <a:ea typeface="Calibri"/>
              <a:cs typeface="Calibri"/>
              <a:sym typeface="Calibri"/>
            </a:endParaRPr>
          </a:p>
          <a:p>
            <a:pPr indent="-342900" lvl="0" marL="457200" marR="0" rtl="0" algn="l">
              <a:lnSpc>
                <a:spcPct val="200000"/>
              </a:lnSpc>
              <a:spcBef>
                <a:spcPts val="0"/>
              </a:spcBef>
              <a:spcAft>
                <a:spcPts val="0"/>
              </a:spcAft>
              <a:buSzPts val="1800"/>
              <a:buFont typeface="Calibri"/>
              <a:buChar char="●"/>
            </a:pPr>
            <a:r>
              <a:rPr lang="it-IT" sz="1800">
                <a:latin typeface="Calibri"/>
                <a:ea typeface="Calibri"/>
                <a:cs typeface="Calibri"/>
                <a:sym typeface="Calibri"/>
              </a:rPr>
              <a:t>Epidemiological models</a:t>
            </a:r>
            <a:endParaRPr sz="1800">
              <a:latin typeface="Calibri"/>
              <a:ea typeface="Calibri"/>
              <a:cs typeface="Calibri"/>
              <a:sym typeface="Calibri"/>
            </a:endParaRPr>
          </a:p>
          <a:p>
            <a:pPr indent="-342900" lvl="0" marL="457200" marR="0" rtl="0" algn="l">
              <a:lnSpc>
                <a:spcPct val="200000"/>
              </a:lnSpc>
              <a:spcBef>
                <a:spcPts val="0"/>
              </a:spcBef>
              <a:spcAft>
                <a:spcPts val="0"/>
              </a:spcAft>
              <a:buSzPts val="1800"/>
              <a:buFont typeface="Calibri"/>
              <a:buChar char="●"/>
            </a:pPr>
            <a:r>
              <a:rPr lang="it-IT" sz="1800">
                <a:latin typeface="Calibri"/>
                <a:ea typeface="Calibri"/>
                <a:cs typeface="Calibri"/>
                <a:sym typeface="Calibri"/>
              </a:rPr>
              <a:t>Mathematical models for cancer progression and treatment response</a:t>
            </a:r>
            <a:endParaRPr sz="1800">
              <a:latin typeface="Calibri"/>
              <a:ea typeface="Calibri"/>
              <a:cs typeface="Calibri"/>
              <a:sym typeface="Calibri"/>
            </a:endParaRPr>
          </a:p>
          <a:p>
            <a:pPr indent="-342900" lvl="0" marL="457200" marR="0" rtl="0" algn="l">
              <a:lnSpc>
                <a:spcPct val="200000"/>
              </a:lnSpc>
              <a:spcBef>
                <a:spcPts val="0"/>
              </a:spcBef>
              <a:spcAft>
                <a:spcPts val="0"/>
              </a:spcAft>
              <a:buSzPts val="1800"/>
              <a:buFont typeface="Calibri"/>
              <a:buChar char="●"/>
            </a:pPr>
            <a:r>
              <a:rPr lang="it-IT" sz="1800">
                <a:latin typeface="Calibri"/>
                <a:ea typeface="Calibri"/>
                <a:cs typeface="Calibri"/>
                <a:sym typeface="Calibri"/>
              </a:rPr>
              <a:t>Evolutionary Genomics and Modelling</a:t>
            </a:r>
            <a:endParaRPr sz="1800">
              <a:latin typeface="Calibri"/>
              <a:ea typeface="Calibri"/>
              <a:cs typeface="Calibri"/>
              <a:sym typeface="Calibri"/>
            </a:endParaRPr>
          </a:p>
          <a:p>
            <a:pPr indent="-342900" lvl="0" marL="457200" marR="0" rtl="0" algn="l">
              <a:lnSpc>
                <a:spcPct val="200000"/>
              </a:lnSpc>
              <a:spcBef>
                <a:spcPts val="0"/>
              </a:spcBef>
              <a:spcAft>
                <a:spcPts val="0"/>
              </a:spcAft>
              <a:buSzPts val="1800"/>
              <a:buFont typeface="Calibri"/>
              <a:buChar char="●"/>
            </a:pPr>
            <a:r>
              <a:rPr lang="it-IT" sz="1800">
                <a:latin typeface="Calibri"/>
                <a:ea typeface="Calibri"/>
                <a:cs typeface="Calibri"/>
                <a:sym typeface="Calibri"/>
              </a:rPr>
              <a:t>Basic Research: Cancer Genomics and Epigenomics</a:t>
            </a:r>
            <a:endParaRPr i="0" sz="1800" u="none" cap="none" strike="noStrike">
              <a:solidFill>
                <a:srgbClr val="000000"/>
              </a:solidFill>
              <a:latin typeface="Calibri"/>
              <a:ea typeface="Calibri"/>
              <a:cs typeface="Calibri"/>
              <a:sym typeface="Calibri"/>
            </a:endParaRPr>
          </a:p>
        </p:txBody>
      </p:sp>
      <p:sp>
        <p:nvSpPr>
          <p:cNvPr id="96" name="Google Shape;96;g305bbc0ba23_0_55"/>
          <p:cNvSpPr txBox="1"/>
          <p:nvPr/>
        </p:nvSpPr>
        <p:spPr>
          <a:xfrm>
            <a:off x="163400" y="1009575"/>
            <a:ext cx="3000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it-IT" sz="2200" u="none" cap="none" strike="noStrike">
                <a:solidFill>
                  <a:srgbClr val="017101"/>
                </a:solidFill>
                <a:latin typeface="Calibri"/>
                <a:ea typeface="Calibri"/>
                <a:cs typeface="Calibri"/>
                <a:sym typeface="Calibri"/>
              </a:rPr>
              <a:t>Research Objectives:</a:t>
            </a:r>
            <a:endParaRPr b="1" i="0" sz="2200" u="none" cap="none" strike="noStrike">
              <a:solidFill>
                <a:srgbClr val="017101"/>
              </a:solidFill>
              <a:latin typeface="Calibri"/>
              <a:ea typeface="Calibri"/>
              <a:cs typeface="Calibri"/>
              <a:sym typeface="Calibri"/>
            </a:endParaRPr>
          </a:p>
        </p:txBody>
      </p:sp>
      <p:cxnSp>
        <p:nvCxnSpPr>
          <p:cNvPr id="97" name="Google Shape;97;g305bbc0ba23_0_55"/>
          <p:cNvCxnSpPr>
            <a:endCxn id="96" idx="3"/>
          </p:cNvCxnSpPr>
          <p:nvPr/>
        </p:nvCxnSpPr>
        <p:spPr>
          <a:xfrm rot="10800000">
            <a:off x="3163400" y="1271175"/>
            <a:ext cx="3364800" cy="814800"/>
          </a:xfrm>
          <a:prstGeom prst="straightConnector1">
            <a:avLst/>
          </a:prstGeom>
          <a:noFill/>
          <a:ln cap="flat" cmpd="sng" w="38100">
            <a:solidFill>
              <a:srgbClr val="017101"/>
            </a:solidFill>
            <a:prstDash val="solid"/>
            <a:round/>
            <a:headEnd len="sm" w="sm" type="none"/>
            <a:tailEnd len="med" w="med" type="triangle"/>
          </a:ln>
        </p:spPr>
      </p:cxnSp>
      <p:sp>
        <p:nvSpPr>
          <p:cNvPr id="98" name="Google Shape;98;g305bbc0ba23_0_55"/>
          <p:cNvSpPr txBox="1"/>
          <p:nvPr/>
        </p:nvSpPr>
        <p:spPr>
          <a:xfrm>
            <a:off x="7573275" y="5725025"/>
            <a:ext cx="3250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2000" u="sng">
                <a:solidFill>
                  <a:schemeClr val="hlink"/>
                </a:solidFill>
                <a:latin typeface="Calibri"/>
                <a:ea typeface="Calibri"/>
                <a:cs typeface="Calibri"/>
                <a:sym typeface="Calibri"/>
                <a:hlinkClick r:id="rId4"/>
              </a:rPr>
              <a:t>https://qbio.di.unito.it/</a:t>
            </a:r>
            <a:endParaRPr sz="2000">
              <a:solidFill>
                <a:schemeClr val="dk1"/>
              </a:solidFill>
              <a:latin typeface="Calibri"/>
              <a:ea typeface="Calibri"/>
              <a:cs typeface="Calibri"/>
              <a:sym typeface="Calibri"/>
            </a:endParaRPr>
          </a:p>
        </p:txBody>
      </p:sp>
      <p:pic>
        <p:nvPicPr>
          <p:cNvPr id="99" name="Google Shape;99;g305bbc0ba23_0_55" title="unitoDipInfo.png"/>
          <p:cNvPicPr preferRelativeResize="0"/>
          <p:nvPr/>
        </p:nvPicPr>
        <p:blipFill>
          <a:blip r:embed="rId5">
            <a:alphaModFix/>
          </a:blip>
          <a:stretch>
            <a:fillRect/>
          </a:stretch>
        </p:blipFill>
        <p:spPr>
          <a:xfrm>
            <a:off x="75593" y="5995200"/>
            <a:ext cx="2762957" cy="76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35ee19ee265_0_291"/>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633" name="Google Shape;633;g35ee19ee265_0_291"/>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Deterministic approximation</a:t>
            </a:r>
            <a:endParaRPr/>
          </a:p>
        </p:txBody>
      </p:sp>
      <p:sp>
        <p:nvSpPr>
          <p:cNvPr id="634" name="Google Shape;634;g35ee19ee265_0_291"/>
          <p:cNvSpPr txBox="1"/>
          <p:nvPr/>
        </p:nvSpPr>
        <p:spPr>
          <a:xfrm>
            <a:off x="1155850" y="2573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Kolmogorov equations:</a:t>
            </a:r>
            <a:endParaRPr>
              <a:solidFill>
                <a:schemeClr val="dk1"/>
              </a:solidFill>
              <a:latin typeface="Calibri"/>
              <a:ea typeface="Calibri"/>
              <a:cs typeface="Calibri"/>
              <a:sym typeface="Calibri"/>
            </a:endParaRPr>
          </a:p>
        </p:txBody>
      </p:sp>
      <p:pic>
        <p:nvPicPr>
          <p:cNvPr id="635" name="Google Shape;635;g35ee19ee265_0_291"/>
          <p:cNvPicPr preferRelativeResize="0"/>
          <p:nvPr/>
        </p:nvPicPr>
        <p:blipFill rotWithShape="1">
          <a:blip r:embed="rId3">
            <a:alphaModFix/>
          </a:blip>
          <a:srcRect b="0" l="0" r="0" t="54117"/>
          <a:stretch/>
        </p:blipFill>
        <p:spPr>
          <a:xfrm>
            <a:off x="1282800" y="3505276"/>
            <a:ext cx="3000000" cy="546570"/>
          </a:xfrm>
          <a:prstGeom prst="rect">
            <a:avLst/>
          </a:prstGeom>
          <a:noFill/>
          <a:ln>
            <a:noFill/>
          </a:ln>
        </p:spPr>
      </p:pic>
      <p:pic>
        <p:nvPicPr>
          <p:cNvPr id="636" name="Google Shape;636;g35ee19ee265_0_291"/>
          <p:cNvPicPr preferRelativeResize="0"/>
          <p:nvPr/>
        </p:nvPicPr>
        <p:blipFill rotWithShape="1">
          <a:blip r:embed="rId3">
            <a:alphaModFix/>
          </a:blip>
          <a:srcRect b="58938" l="42935" r="0" t="0"/>
          <a:stretch/>
        </p:blipFill>
        <p:spPr>
          <a:xfrm>
            <a:off x="2068900" y="3025227"/>
            <a:ext cx="1992956" cy="569425"/>
          </a:xfrm>
          <a:prstGeom prst="rect">
            <a:avLst/>
          </a:prstGeom>
          <a:noFill/>
          <a:ln>
            <a:noFill/>
          </a:ln>
        </p:spPr>
      </p:pic>
      <p:sp>
        <p:nvSpPr>
          <p:cNvPr id="637" name="Google Shape;637;g35ee19ee265_0_291"/>
          <p:cNvSpPr/>
          <p:nvPr/>
        </p:nvSpPr>
        <p:spPr>
          <a:xfrm>
            <a:off x="5561500" y="3684975"/>
            <a:ext cx="509700" cy="1872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38" name="Google Shape;638;g35ee19ee265_0_291"/>
          <p:cNvSpPr txBox="1"/>
          <p:nvPr/>
        </p:nvSpPr>
        <p:spPr>
          <a:xfrm>
            <a:off x="1219325" y="4313975"/>
            <a:ext cx="3000000" cy="10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IT">
                <a:solidFill>
                  <a:schemeClr val="dk1"/>
                </a:solidFill>
                <a:latin typeface="Calibri"/>
                <a:ea typeface="Calibri"/>
                <a:cs typeface="Calibri"/>
                <a:sym typeface="Calibri"/>
              </a:rPr>
              <a:t>Number of </a:t>
            </a:r>
            <a:r>
              <a:rPr lang="it-IT">
                <a:solidFill>
                  <a:schemeClr val="dk1"/>
                </a:solidFill>
                <a:latin typeface="Calibri"/>
                <a:ea typeface="Calibri"/>
                <a:cs typeface="Calibri"/>
                <a:sym typeface="Calibri"/>
              </a:rPr>
              <a:t>Kolmogorov equations </a:t>
            </a:r>
            <a:endParaRPr>
              <a:solidFill>
                <a:schemeClr val="dk1"/>
              </a:solidFill>
              <a:latin typeface="Calibri"/>
              <a:ea typeface="Calibri"/>
              <a:cs typeface="Calibri"/>
              <a:sym typeface="Calibri"/>
            </a:endParaRPr>
          </a:p>
          <a:p>
            <a:pPr indent="0" lvl="0" marL="0" rtl="0" algn="ctr">
              <a:spcBef>
                <a:spcPts val="0"/>
              </a:spcBef>
              <a:spcAft>
                <a:spcPts val="0"/>
              </a:spcAft>
              <a:buNone/>
            </a:pPr>
            <a:r>
              <a:rPr lang="it-IT" sz="1200">
                <a:solidFill>
                  <a:schemeClr val="dk1"/>
                </a:solidFill>
                <a:latin typeface="Calibri"/>
                <a:ea typeface="Calibri"/>
                <a:cs typeface="Calibri"/>
                <a:sym typeface="Calibri"/>
              </a:rPr>
              <a:t>   </a:t>
            </a:r>
            <a:r>
              <a:rPr lang="it-IT">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rtl="0" algn="ctr">
              <a:spcBef>
                <a:spcPts val="0"/>
              </a:spcBef>
              <a:spcAft>
                <a:spcPts val="0"/>
              </a:spcAft>
              <a:buNone/>
            </a:pPr>
            <a:r>
              <a:rPr i="1" lang="it-IT" u="sng">
                <a:solidFill>
                  <a:schemeClr val="dk1"/>
                </a:solidFill>
                <a:latin typeface="Calibri"/>
                <a:ea typeface="Calibri"/>
                <a:cs typeface="Calibri"/>
                <a:sym typeface="Calibri"/>
              </a:rPr>
              <a:t>Number of all the </a:t>
            </a:r>
            <a:r>
              <a:rPr i="1" lang="it-IT" u="sng">
                <a:solidFill>
                  <a:schemeClr val="dk1"/>
                </a:solidFill>
                <a:latin typeface="Calibri"/>
                <a:ea typeface="Calibri"/>
                <a:cs typeface="Calibri"/>
                <a:sym typeface="Calibri"/>
              </a:rPr>
              <a:t>possible</a:t>
            </a:r>
            <a:r>
              <a:rPr i="1" lang="it-IT" u="sng">
                <a:solidFill>
                  <a:schemeClr val="dk1"/>
                </a:solidFill>
                <a:latin typeface="Calibri"/>
                <a:ea typeface="Calibri"/>
                <a:cs typeface="Calibri"/>
                <a:sym typeface="Calibri"/>
              </a:rPr>
              <a:t> states</a:t>
            </a:r>
            <a:r>
              <a:rPr lang="it-IT">
                <a:solidFill>
                  <a:schemeClr val="dk1"/>
                </a:solidFill>
                <a:latin typeface="Calibri"/>
                <a:ea typeface="Calibri"/>
                <a:cs typeface="Calibri"/>
                <a:sym typeface="Calibri"/>
              </a:rPr>
              <a:t> of the SIR model that can be reached from a specific initial state</a:t>
            </a:r>
            <a:endParaRPr>
              <a:solidFill>
                <a:schemeClr val="dk1"/>
              </a:solidFill>
              <a:latin typeface="Calibri"/>
              <a:ea typeface="Calibri"/>
              <a:cs typeface="Calibri"/>
              <a:sym typeface="Calibri"/>
            </a:endParaRPr>
          </a:p>
        </p:txBody>
      </p:sp>
      <p:sp>
        <p:nvSpPr>
          <p:cNvPr id="639" name="Google Shape;639;g35ee19ee265_0_291"/>
          <p:cNvSpPr txBox="1"/>
          <p:nvPr/>
        </p:nvSpPr>
        <p:spPr>
          <a:xfrm>
            <a:off x="1155850" y="5389725"/>
            <a:ext cx="29367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it-IT">
                <a:solidFill>
                  <a:schemeClr val="dk1"/>
                </a:solidFill>
                <a:latin typeface="Calibri"/>
                <a:ea typeface="Calibri"/>
                <a:cs typeface="Calibri"/>
                <a:sym typeface="Calibri"/>
              </a:rPr>
              <a:t>If the initial state is </a:t>
            </a:r>
            <a:r>
              <a:rPr lang="it-IT">
                <a:solidFill>
                  <a:schemeClr val="dk1"/>
                </a:solidFill>
                <a:latin typeface="Calibri"/>
                <a:ea typeface="Calibri"/>
                <a:cs typeface="Calibri"/>
                <a:sym typeface="Calibri"/>
              </a:rPr>
              <a:t>(</a:t>
            </a:r>
            <a:r>
              <a:rPr b="1" lang="it-IT">
                <a:solidFill>
                  <a:srgbClr val="017101"/>
                </a:solidFill>
                <a:latin typeface="Calibri"/>
                <a:ea typeface="Calibri"/>
                <a:cs typeface="Calibri"/>
                <a:sym typeface="Calibri"/>
              </a:rPr>
              <a:t>#S = 8</a:t>
            </a:r>
            <a:r>
              <a:rPr lang="it-IT">
                <a:solidFill>
                  <a:schemeClr val="dk1"/>
                </a:solidFill>
                <a:latin typeface="Calibri"/>
                <a:ea typeface="Calibri"/>
                <a:cs typeface="Calibri"/>
                <a:sym typeface="Calibri"/>
              </a:rPr>
              <a:t>, </a:t>
            </a:r>
            <a:r>
              <a:rPr b="1" lang="it-IT">
                <a:solidFill>
                  <a:srgbClr val="B83A33"/>
                </a:solidFill>
                <a:latin typeface="Calibri"/>
                <a:ea typeface="Calibri"/>
                <a:cs typeface="Calibri"/>
                <a:sym typeface="Calibri"/>
              </a:rPr>
              <a:t>#I = 5</a:t>
            </a:r>
            <a:r>
              <a:rPr lang="it-IT">
                <a:solidFill>
                  <a:schemeClr val="dk1"/>
                </a:solidFill>
                <a:latin typeface="Calibri"/>
                <a:ea typeface="Calibri"/>
                <a:cs typeface="Calibri"/>
                <a:sym typeface="Calibri"/>
              </a:rPr>
              <a:t>, </a:t>
            </a:r>
            <a:r>
              <a:rPr b="1" lang="it-IT">
                <a:solidFill>
                  <a:srgbClr val="9900FF"/>
                </a:solidFill>
                <a:latin typeface="Calibri"/>
                <a:ea typeface="Calibri"/>
                <a:cs typeface="Calibri"/>
                <a:sym typeface="Calibri"/>
              </a:rPr>
              <a:t>#R = 4</a:t>
            </a:r>
            <a:r>
              <a:rPr lang="it-IT">
                <a:solidFill>
                  <a:schemeClr val="dk1"/>
                </a:solidFill>
                <a:latin typeface="Calibri"/>
                <a:ea typeface="Calibri"/>
                <a:cs typeface="Calibri"/>
                <a:sym typeface="Calibri"/>
              </a:rPr>
              <a:t>) we have more than 60 states</a:t>
            </a:r>
            <a:endParaRPr>
              <a:solidFill>
                <a:schemeClr val="dk1"/>
              </a:solidFill>
              <a:latin typeface="Calibri"/>
              <a:ea typeface="Calibri"/>
              <a:cs typeface="Calibri"/>
              <a:sym typeface="Calibri"/>
            </a:endParaRPr>
          </a:p>
        </p:txBody>
      </p:sp>
      <p:sp>
        <p:nvSpPr>
          <p:cNvPr id="640" name="Google Shape;640;g35ee19ee265_0_291"/>
          <p:cNvSpPr txBox="1"/>
          <p:nvPr/>
        </p:nvSpPr>
        <p:spPr>
          <a:xfrm>
            <a:off x="7450125" y="252567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it-IT" sz="1200">
                <a:solidFill>
                  <a:srgbClr val="017101"/>
                </a:solidFill>
                <a:latin typeface="Calibri"/>
                <a:ea typeface="Calibri"/>
                <a:cs typeface="Calibri"/>
                <a:sym typeface="Calibri"/>
              </a:rPr>
              <a:t>Deterministic Approximation</a:t>
            </a:r>
            <a:endParaRPr b="1" i="1" sz="1200">
              <a:solidFill>
                <a:srgbClr val="017101"/>
              </a:solidFill>
              <a:latin typeface="Calibri"/>
              <a:ea typeface="Calibri"/>
              <a:cs typeface="Calibri"/>
              <a:sym typeface="Calibri"/>
            </a:endParaRPr>
          </a:p>
        </p:txBody>
      </p:sp>
      <p:pic>
        <p:nvPicPr>
          <p:cNvPr id="641" name="Google Shape;641;g35ee19ee265_0_291"/>
          <p:cNvPicPr preferRelativeResize="0"/>
          <p:nvPr/>
        </p:nvPicPr>
        <p:blipFill rotWithShape="1">
          <a:blip r:embed="rId4">
            <a:alphaModFix/>
          </a:blip>
          <a:srcRect b="47627" l="18106" r="18341" t="0"/>
          <a:stretch/>
        </p:blipFill>
        <p:spPr>
          <a:xfrm>
            <a:off x="8211989" y="2927775"/>
            <a:ext cx="1661111" cy="524700"/>
          </a:xfrm>
          <a:prstGeom prst="rect">
            <a:avLst/>
          </a:prstGeom>
          <a:noFill/>
          <a:ln>
            <a:noFill/>
          </a:ln>
        </p:spPr>
      </p:pic>
      <p:sp>
        <p:nvSpPr>
          <p:cNvPr id="642" name="Google Shape;642;g35ee19ee265_0_291"/>
          <p:cNvSpPr txBox="1"/>
          <p:nvPr/>
        </p:nvSpPr>
        <p:spPr>
          <a:xfrm>
            <a:off x="6882175" y="4193350"/>
            <a:ext cx="4827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One Ordinary Differential equation (ODE) per variable that characterizes the state!</a:t>
            </a:r>
            <a:endParaRPr>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lnSpc>
                <a:spcPct val="115000"/>
              </a:lnSpc>
              <a:spcBef>
                <a:spcPts val="1200"/>
              </a:spcBef>
              <a:spcAft>
                <a:spcPts val="1200"/>
              </a:spcAft>
              <a:buNone/>
            </a:pPr>
            <a:r>
              <a:rPr lang="it-IT">
                <a:solidFill>
                  <a:schemeClr val="dk1"/>
                </a:solidFill>
                <a:latin typeface="Calibri"/>
                <a:ea typeface="Calibri"/>
                <a:cs typeface="Calibri"/>
                <a:sym typeface="Calibri"/>
              </a:rPr>
              <a:t>The state (#S, #I, #R):               3 Variables!    </a:t>
            </a:r>
            <a:endParaRPr>
              <a:latin typeface="Calibri"/>
              <a:ea typeface="Calibri"/>
              <a:cs typeface="Calibri"/>
              <a:sym typeface="Calibri"/>
            </a:endParaRPr>
          </a:p>
        </p:txBody>
      </p:sp>
      <p:sp>
        <p:nvSpPr>
          <p:cNvPr id="643" name="Google Shape;643;g35ee19ee265_0_291"/>
          <p:cNvSpPr txBox="1"/>
          <p:nvPr/>
        </p:nvSpPr>
        <p:spPr>
          <a:xfrm>
            <a:off x="7637450" y="3601575"/>
            <a:ext cx="380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latin typeface="Calibri"/>
                <a:ea typeface="Calibri"/>
                <a:cs typeface="Calibri"/>
                <a:sym typeface="Calibri"/>
              </a:rPr>
              <a:t>N</a:t>
            </a:r>
            <a:r>
              <a:rPr lang="it-IT">
                <a:latin typeface="Calibri"/>
                <a:ea typeface="Calibri"/>
                <a:cs typeface="Calibri"/>
                <a:sym typeface="Calibri"/>
              </a:rPr>
              <a:t>umber of elements in each variable </a:t>
            </a:r>
            <a:r>
              <a:rPr i="1" lang="it-IT">
                <a:latin typeface="Calibri"/>
                <a:ea typeface="Calibri"/>
                <a:cs typeface="Calibri"/>
                <a:sym typeface="Calibri"/>
              </a:rPr>
              <a:t>i-th</a:t>
            </a:r>
            <a:r>
              <a:rPr lang="it-IT">
                <a:latin typeface="Calibri"/>
                <a:ea typeface="Calibri"/>
                <a:cs typeface="Calibri"/>
                <a:sym typeface="Calibri"/>
              </a:rPr>
              <a:t> at time </a:t>
            </a:r>
            <a:r>
              <a:rPr i="1" lang="it-IT">
                <a:latin typeface="Calibri"/>
                <a:ea typeface="Calibri"/>
                <a:cs typeface="Calibri"/>
                <a:sym typeface="Calibri"/>
              </a:rPr>
              <a:t>ν</a:t>
            </a:r>
            <a:endParaRPr i="1">
              <a:latin typeface="Calibri"/>
              <a:ea typeface="Calibri"/>
              <a:cs typeface="Calibri"/>
              <a:sym typeface="Calibri"/>
            </a:endParaRPr>
          </a:p>
        </p:txBody>
      </p:sp>
      <p:pic>
        <p:nvPicPr>
          <p:cNvPr id="644" name="Google Shape;644;g35ee19ee265_0_291"/>
          <p:cNvPicPr preferRelativeResize="0"/>
          <p:nvPr/>
        </p:nvPicPr>
        <p:blipFill rotWithShape="1">
          <a:blip r:embed="rId4">
            <a:alphaModFix/>
          </a:blip>
          <a:srcRect b="5719" l="2089" r="80572" t="41908"/>
          <a:stretch/>
        </p:blipFill>
        <p:spPr>
          <a:xfrm>
            <a:off x="7135948" y="3473563"/>
            <a:ext cx="453175" cy="524700"/>
          </a:xfrm>
          <a:prstGeom prst="rect">
            <a:avLst/>
          </a:prstGeom>
          <a:noFill/>
          <a:ln>
            <a:noFill/>
          </a:ln>
        </p:spPr>
      </p:pic>
      <p:pic>
        <p:nvPicPr>
          <p:cNvPr id="645" name="Google Shape;645;g35ee19ee265_0_291"/>
          <p:cNvPicPr preferRelativeResize="0"/>
          <p:nvPr/>
        </p:nvPicPr>
        <p:blipFill rotWithShape="1">
          <a:blip r:embed="rId5">
            <a:alphaModFix/>
          </a:blip>
          <a:srcRect b="45628" l="1374" r="82591" t="15872"/>
          <a:stretch/>
        </p:blipFill>
        <p:spPr>
          <a:xfrm>
            <a:off x="11128839" y="219463"/>
            <a:ext cx="851476" cy="574875"/>
          </a:xfrm>
          <a:prstGeom prst="rect">
            <a:avLst/>
          </a:prstGeom>
          <a:noFill/>
          <a:ln>
            <a:noFill/>
          </a:ln>
        </p:spPr>
      </p:pic>
      <p:sp>
        <p:nvSpPr>
          <p:cNvPr id="646" name="Google Shape;646;g35ee19ee265_0_291"/>
          <p:cNvSpPr/>
          <p:nvPr/>
        </p:nvSpPr>
        <p:spPr>
          <a:xfrm>
            <a:off x="322594" y="1489571"/>
            <a:ext cx="1172100" cy="574800"/>
          </a:xfrm>
          <a:prstGeom prst="rect">
            <a:avLst/>
          </a:prstGeom>
          <a:solidFill>
            <a:srgbClr val="D9EAD3"/>
          </a:solidFill>
          <a:ln cap="flat" cmpd="sng" w="28575">
            <a:solidFill>
              <a:srgbClr val="0171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A86E8"/>
              </a:solidFill>
              <a:latin typeface="Calibri"/>
              <a:ea typeface="Calibri"/>
              <a:cs typeface="Calibri"/>
              <a:sym typeface="Calibri"/>
            </a:endParaRPr>
          </a:p>
        </p:txBody>
      </p:sp>
      <p:sp>
        <p:nvSpPr>
          <p:cNvPr id="647" name="Google Shape;647;g35ee19ee265_0_291"/>
          <p:cNvSpPr/>
          <p:nvPr/>
        </p:nvSpPr>
        <p:spPr>
          <a:xfrm>
            <a:off x="2345094" y="1489571"/>
            <a:ext cx="1172100" cy="574800"/>
          </a:xfrm>
          <a:prstGeom prst="rect">
            <a:avLst/>
          </a:prstGeom>
          <a:solidFill>
            <a:srgbClr val="E6B8AF"/>
          </a:solid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48" name="Google Shape;648;g35ee19ee265_0_291"/>
          <p:cNvSpPr/>
          <p:nvPr/>
        </p:nvSpPr>
        <p:spPr>
          <a:xfrm>
            <a:off x="4367594" y="1489571"/>
            <a:ext cx="1172100" cy="574800"/>
          </a:xfrm>
          <a:prstGeom prst="rect">
            <a:avLst/>
          </a:prstGeom>
          <a:solidFill>
            <a:srgbClr val="D9D2E9"/>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649" name="Google Shape;649;g35ee19ee265_0_291"/>
          <p:cNvCxnSpPr>
            <a:stCxn id="646" idx="3"/>
            <a:endCxn id="647" idx="1"/>
          </p:cNvCxnSpPr>
          <p:nvPr/>
        </p:nvCxnSpPr>
        <p:spPr>
          <a:xfrm>
            <a:off x="1494694" y="1776971"/>
            <a:ext cx="850500" cy="0"/>
          </a:xfrm>
          <a:prstGeom prst="straightConnector1">
            <a:avLst/>
          </a:prstGeom>
          <a:noFill/>
          <a:ln cap="flat" cmpd="sng" w="38100">
            <a:solidFill>
              <a:schemeClr val="dk2"/>
            </a:solidFill>
            <a:prstDash val="solid"/>
            <a:round/>
            <a:headEnd len="med" w="med" type="none"/>
            <a:tailEnd len="med" w="med" type="triangle"/>
          </a:ln>
        </p:spPr>
      </p:cxnSp>
      <p:cxnSp>
        <p:nvCxnSpPr>
          <p:cNvPr id="650" name="Google Shape;650;g35ee19ee265_0_291"/>
          <p:cNvCxnSpPr>
            <a:stCxn id="647" idx="3"/>
            <a:endCxn id="648" idx="1"/>
          </p:cNvCxnSpPr>
          <p:nvPr/>
        </p:nvCxnSpPr>
        <p:spPr>
          <a:xfrm>
            <a:off x="3517194" y="1776971"/>
            <a:ext cx="850500" cy="0"/>
          </a:xfrm>
          <a:prstGeom prst="straightConnector1">
            <a:avLst/>
          </a:prstGeom>
          <a:noFill/>
          <a:ln cap="flat" cmpd="sng" w="38100">
            <a:solidFill>
              <a:schemeClr val="dk2"/>
            </a:solidFill>
            <a:prstDash val="solid"/>
            <a:round/>
            <a:headEnd len="med" w="med" type="none"/>
            <a:tailEnd len="med" w="med" type="triangle"/>
          </a:ln>
        </p:spPr>
      </p:cxnSp>
      <p:sp>
        <p:nvSpPr>
          <p:cNvPr id="651" name="Google Shape;651;g35ee19ee265_0_291"/>
          <p:cNvSpPr txBox="1"/>
          <p:nvPr/>
        </p:nvSpPr>
        <p:spPr>
          <a:xfrm>
            <a:off x="218471" y="1144146"/>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017101"/>
                </a:solidFill>
                <a:latin typeface="Calibri"/>
                <a:ea typeface="Calibri"/>
                <a:cs typeface="Calibri"/>
                <a:sym typeface="Calibri"/>
              </a:rPr>
              <a:t>Susceptible</a:t>
            </a:r>
            <a:endParaRPr b="1" sz="1200">
              <a:solidFill>
                <a:srgbClr val="017101"/>
              </a:solidFill>
              <a:latin typeface="Calibri"/>
              <a:ea typeface="Calibri"/>
              <a:cs typeface="Calibri"/>
              <a:sym typeface="Calibri"/>
            </a:endParaRPr>
          </a:p>
        </p:txBody>
      </p:sp>
      <p:sp>
        <p:nvSpPr>
          <p:cNvPr id="652" name="Google Shape;652;g35ee19ee265_0_291"/>
          <p:cNvSpPr txBox="1"/>
          <p:nvPr/>
        </p:nvSpPr>
        <p:spPr>
          <a:xfrm>
            <a:off x="4267225" y="1157502"/>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9900FF"/>
                </a:solidFill>
                <a:latin typeface="Calibri"/>
                <a:ea typeface="Calibri"/>
                <a:cs typeface="Calibri"/>
                <a:sym typeface="Calibri"/>
              </a:rPr>
              <a:t>Recovered</a:t>
            </a:r>
            <a:endParaRPr b="1" sz="1200">
              <a:solidFill>
                <a:srgbClr val="9900FF"/>
              </a:solidFill>
              <a:latin typeface="Calibri"/>
              <a:ea typeface="Calibri"/>
              <a:cs typeface="Calibri"/>
              <a:sym typeface="Calibri"/>
            </a:endParaRPr>
          </a:p>
        </p:txBody>
      </p:sp>
      <p:sp>
        <p:nvSpPr>
          <p:cNvPr id="653" name="Google Shape;653;g35ee19ee265_0_291"/>
          <p:cNvSpPr txBox="1"/>
          <p:nvPr/>
        </p:nvSpPr>
        <p:spPr>
          <a:xfrm>
            <a:off x="2241619" y="1155621"/>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A61C00"/>
                </a:solidFill>
                <a:latin typeface="Calibri"/>
                <a:ea typeface="Calibri"/>
                <a:cs typeface="Calibri"/>
                <a:sym typeface="Calibri"/>
              </a:rPr>
              <a:t>Infected</a:t>
            </a:r>
            <a:endParaRPr b="1" sz="1200">
              <a:solidFill>
                <a:srgbClr val="A61C00"/>
              </a:solidFill>
              <a:latin typeface="Calibri"/>
              <a:ea typeface="Calibri"/>
              <a:cs typeface="Calibri"/>
              <a:sym typeface="Calibri"/>
            </a:endParaRPr>
          </a:p>
        </p:txBody>
      </p:sp>
      <p:sp>
        <p:nvSpPr>
          <p:cNvPr id="654" name="Google Shape;654;g35ee19ee265_0_291"/>
          <p:cNvSpPr/>
          <p:nvPr/>
        </p:nvSpPr>
        <p:spPr>
          <a:xfrm>
            <a:off x="1065794" y="1635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55" name="Google Shape;655;g35ee19ee265_0_291"/>
          <p:cNvSpPr/>
          <p:nvPr/>
        </p:nvSpPr>
        <p:spPr>
          <a:xfrm>
            <a:off x="680444" y="17256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56" name="Google Shape;656;g35ee19ee265_0_291"/>
          <p:cNvSpPr/>
          <p:nvPr/>
        </p:nvSpPr>
        <p:spPr>
          <a:xfrm>
            <a:off x="1285994" y="18282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57" name="Google Shape;657;g35ee19ee265_0_291"/>
          <p:cNvSpPr/>
          <p:nvPr/>
        </p:nvSpPr>
        <p:spPr>
          <a:xfrm>
            <a:off x="1018094" y="1890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58" name="Google Shape;658;g35ee19ee265_0_291"/>
          <p:cNvSpPr/>
          <p:nvPr/>
        </p:nvSpPr>
        <p:spPr>
          <a:xfrm>
            <a:off x="714669" y="1890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59" name="Google Shape;659;g35ee19ee265_0_291"/>
          <p:cNvSpPr/>
          <p:nvPr/>
        </p:nvSpPr>
        <p:spPr>
          <a:xfrm>
            <a:off x="927494" y="16743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60" name="Google Shape;660;g35ee19ee265_0_291"/>
          <p:cNvSpPr/>
          <p:nvPr/>
        </p:nvSpPr>
        <p:spPr>
          <a:xfrm>
            <a:off x="499819" y="16230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61" name="Google Shape;661;g35ee19ee265_0_291"/>
          <p:cNvSpPr/>
          <p:nvPr/>
        </p:nvSpPr>
        <p:spPr>
          <a:xfrm>
            <a:off x="863344" y="17769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62" name="Google Shape;662;g35ee19ee265_0_291"/>
          <p:cNvSpPr/>
          <p:nvPr/>
        </p:nvSpPr>
        <p:spPr>
          <a:xfrm>
            <a:off x="782806" y="1548158"/>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63" name="Google Shape;663;g35ee19ee265_0_291"/>
          <p:cNvSpPr/>
          <p:nvPr/>
        </p:nvSpPr>
        <p:spPr>
          <a:xfrm>
            <a:off x="2742819" y="177697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4" name="Google Shape;664;g35ee19ee265_0_291"/>
          <p:cNvSpPr/>
          <p:nvPr/>
        </p:nvSpPr>
        <p:spPr>
          <a:xfrm>
            <a:off x="3170494" y="185934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5" name="Google Shape;665;g35ee19ee265_0_291"/>
          <p:cNvSpPr/>
          <p:nvPr/>
        </p:nvSpPr>
        <p:spPr>
          <a:xfrm>
            <a:off x="3170494" y="163542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6" name="Google Shape;666;g35ee19ee265_0_291"/>
          <p:cNvSpPr/>
          <p:nvPr/>
        </p:nvSpPr>
        <p:spPr>
          <a:xfrm>
            <a:off x="2652219" y="15919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7" name="Google Shape;667;g35ee19ee265_0_291"/>
          <p:cNvSpPr/>
          <p:nvPr/>
        </p:nvSpPr>
        <p:spPr>
          <a:xfrm>
            <a:off x="3015744" y="17458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8" name="Google Shape;668;g35ee19ee265_0_291"/>
          <p:cNvSpPr/>
          <p:nvPr/>
        </p:nvSpPr>
        <p:spPr>
          <a:xfrm>
            <a:off x="4753594" y="180804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69" name="Google Shape;669;g35ee19ee265_0_291"/>
          <p:cNvSpPr/>
          <p:nvPr/>
        </p:nvSpPr>
        <p:spPr>
          <a:xfrm>
            <a:off x="5020819" y="159199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0" name="Google Shape;670;g35ee19ee265_0_291"/>
          <p:cNvSpPr/>
          <p:nvPr/>
        </p:nvSpPr>
        <p:spPr>
          <a:xfrm>
            <a:off x="4753594" y="1635421"/>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35ee19ee265_0_428"/>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676" name="Google Shape;676;g35ee19ee265_0_428"/>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Deterministic approach</a:t>
            </a:r>
            <a:endParaRPr/>
          </a:p>
        </p:txBody>
      </p:sp>
      <p:pic>
        <p:nvPicPr>
          <p:cNvPr id="677" name="Google Shape;677;g35ee19ee265_0_428"/>
          <p:cNvPicPr preferRelativeResize="0"/>
          <p:nvPr/>
        </p:nvPicPr>
        <p:blipFill>
          <a:blip r:embed="rId3">
            <a:alphaModFix/>
          </a:blip>
          <a:stretch>
            <a:fillRect/>
          </a:stretch>
        </p:blipFill>
        <p:spPr>
          <a:xfrm>
            <a:off x="2709600" y="2450587"/>
            <a:ext cx="2744550" cy="2669614"/>
          </a:xfrm>
          <a:prstGeom prst="rect">
            <a:avLst/>
          </a:prstGeom>
          <a:noFill/>
          <a:ln>
            <a:noFill/>
          </a:ln>
        </p:spPr>
      </p:pic>
      <p:sp>
        <p:nvSpPr>
          <p:cNvPr id="678" name="Google Shape;678;g35ee19ee265_0_428"/>
          <p:cNvSpPr txBox="1"/>
          <p:nvPr/>
        </p:nvSpPr>
        <p:spPr>
          <a:xfrm>
            <a:off x="202625" y="5218025"/>
            <a:ext cx="483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a:solidFill>
                  <a:schemeClr val="dk1"/>
                </a:solidFill>
                <a:latin typeface="Calibri"/>
                <a:ea typeface="Calibri"/>
                <a:cs typeface="Calibri"/>
                <a:sym typeface="Calibri"/>
              </a:rPr>
              <a:t>β</a:t>
            </a:r>
            <a:r>
              <a:rPr lang="it-IT">
                <a:solidFill>
                  <a:schemeClr val="dk1"/>
                </a:solidFill>
                <a:latin typeface="Calibri"/>
                <a:ea typeface="Calibri"/>
                <a:cs typeface="Calibri"/>
                <a:sym typeface="Calibri"/>
              </a:rPr>
              <a:t>: the transmission rate — how often a susceptible and infected person interact</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it-IT">
                <a:solidFill>
                  <a:schemeClr val="dk1"/>
                </a:solidFill>
                <a:latin typeface="Calibri"/>
                <a:ea typeface="Calibri"/>
                <a:cs typeface="Calibri"/>
                <a:sym typeface="Calibri"/>
              </a:rPr>
              <a:t>γ</a:t>
            </a:r>
            <a:r>
              <a:rPr lang="it-IT">
                <a:solidFill>
                  <a:schemeClr val="dk1"/>
                </a:solidFill>
                <a:latin typeface="Calibri"/>
                <a:ea typeface="Calibri"/>
                <a:cs typeface="Calibri"/>
                <a:sym typeface="Calibri"/>
              </a:rPr>
              <a:t>: the recovery rate — how fast people leave the infected state</a:t>
            </a:r>
            <a:endParaRPr>
              <a:solidFill>
                <a:schemeClr val="dk1"/>
              </a:solidFill>
              <a:latin typeface="Calibri"/>
              <a:ea typeface="Calibri"/>
              <a:cs typeface="Calibri"/>
              <a:sym typeface="Calibri"/>
            </a:endParaRPr>
          </a:p>
        </p:txBody>
      </p:sp>
      <p:sp>
        <p:nvSpPr>
          <p:cNvPr id="679" name="Google Shape;679;g35ee19ee265_0_428"/>
          <p:cNvSpPr txBox="1"/>
          <p:nvPr/>
        </p:nvSpPr>
        <p:spPr>
          <a:xfrm>
            <a:off x="202625" y="2615338"/>
            <a:ext cx="232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P</a:t>
            </a:r>
            <a:r>
              <a:rPr lang="it-IT">
                <a:solidFill>
                  <a:schemeClr val="dk1"/>
                </a:solidFill>
                <a:latin typeface="Calibri"/>
                <a:ea typeface="Calibri"/>
                <a:cs typeface="Calibri"/>
                <a:sym typeface="Calibri"/>
              </a:rPr>
              <a:t>eople are leaving the susceptible </a:t>
            </a:r>
            <a:r>
              <a:rPr lang="it-IT">
                <a:solidFill>
                  <a:schemeClr val="dk1"/>
                </a:solidFill>
                <a:latin typeface="Calibri"/>
                <a:ea typeface="Calibri"/>
                <a:cs typeface="Calibri"/>
                <a:sym typeface="Calibri"/>
              </a:rPr>
              <a:t>compartment</a:t>
            </a:r>
            <a:endParaRPr>
              <a:latin typeface="Calibri"/>
              <a:ea typeface="Calibri"/>
              <a:cs typeface="Calibri"/>
              <a:sym typeface="Calibri"/>
            </a:endParaRPr>
          </a:p>
        </p:txBody>
      </p:sp>
      <p:sp>
        <p:nvSpPr>
          <p:cNvPr id="680" name="Google Shape;680;g35ee19ee265_0_428"/>
          <p:cNvSpPr txBox="1"/>
          <p:nvPr/>
        </p:nvSpPr>
        <p:spPr>
          <a:xfrm>
            <a:off x="202625" y="4109525"/>
            <a:ext cx="256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latin typeface="Calibri"/>
                <a:ea typeface="Calibri"/>
                <a:cs typeface="Calibri"/>
                <a:sym typeface="Calibri"/>
              </a:rPr>
              <a:t>P</a:t>
            </a:r>
            <a:r>
              <a:rPr lang="it-IT">
                <a:solidFill>
                  <a:schemeClr val="dk1"/>
                </a:solidFill>
                <a:latin typeface="Calibri"/>
                <a:ea typeface="Calibri"/>
                <a:cs typeface="Calibri"/>
                <a:sym typeface="Calibri"/>
              </a:rPr>
              <a:t>eople are recovering and moving to the R compartment</a:t>
            </a:r>
            <a:endParaRPr>
              <a:latin typeface="Calibri"/>
              <a:ea typeface="Calibri"/>
              <a:cs typeface="Calibri"/>
              <a:sym typeface="Calibri"/>
            </a:endParaRPr>
          </a:p>
        </p:txBody>
      </p:sp>
      <p:sp>
        <p:nvSpPr>
          <p:cNvPr id="681" name="Google Shape;681;g35ee19ee265_0_428"/>
          <p:cNvSpPr/>
          <p:nvPr/>
        </p:nvSpPr>
        <p:spPr>
          <a:xfrm>
            <a:off x="4495475" y="3690525"/>
            <a:ext cx="4406375" cy="1744675"/>
          </a:xfrm>
          <a:custGeom>
            <a:rect b="b" l="l" r="r" t="t"/>
            <a:pathLst>
              <a:path extrusionOk="0" h="69787" w="176255">
                <a:moveTo>
                  <a:pt x="0" y="39730"/>
                </a:moveTo>
                <a:cubicBezTo>
                  <a:pt x="8540" y="44322"/>
                  <a:pt x="35657" y="63588"/>
                  <a:pt x="51238" y="67283"/>
                </a:cubicBezTo>
                <a:cubicBezTo>
                  <a:pt x="66819" y="70978"/>
                  <a:pt x="80337" y="71628"/>
                  <a:pt x="93488" y="61899"/>
                </a:cubicBezTo>
                <a:cubicBezTo>
                  <a:pt x="106640" y="52171"/>
                  <a:pt x="116353" y="19229"/>
                  <a:pt x="130147" y="8912"/>
                </a:cubicBezTo>
                <a:cubicBezTo>
                  <a:pt x="143942" y="-1404"/>
                  <a:pt x="168570" y="1485"/>
                  <a:pt x="176255" y="0"/>
                </a:cubicBezTo>
              </a:path>
            </a:pathLst>
          </a:custGeom>
          <a:noFill/>
          <a:ln cap="flat" cmpd="sng" w="19050">
            <a:solidFill>
              <a:schemeClr val="dk2"/>
            </a:solidFill>
            <a:prstDash val="dot"/>
            <a:round/>
            <a:headEnd len="med" w="med" type="none"/>
            <a:tailEnd len="med" w="med" type="stealth"/>
          </a:ln>
        </p:spPr>
      </p:sp>
      <p:sp>
        <p:nvSpPr>
          <p:cNvPr id="682" name="Google Shape;682;g35ee19ee265_0_428"/>
          <p:cNvSpPr txBox="1"/>
          <p:nvPr/>
        </p:nvSpPr>
        <p:spPr>
          <a:xfrm>
            <a:off x="5321800" y="4456175"/>
            <a:ext cx="1662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a:solidFill>
                  <a:schemeClr val="dk1"/>
                </a:solidFill>
                <a:latin typeface="Calibri"/>
                <a:ea typeface="Calibri"/>
                <a:cs typeface="Calibri"/>
                <a:sym typeface="Calibri"/>
              </a:rPr>
              <a:t>Solving (integrating) the equations</a:t>
            </a:r>
            <a:endParaRPr>
              <a:latin typeface="Calibri"/>
              <a:ea typeface="Calibri"/>
              <a:cs typeface="Calibri"/>
              <a:sym typeface="Calibri"/>
            </a:endParaRPr>
          </a:p>
        </p:txBody>
      </p:sp>
      <p:pic>
        <p:nvPicPr>
          <p:cNvPr id="683" name="Google Shape;683;g35ee19ee265_0_428"/>
          <p:cNvPicPr preferRelativeResize="0"/>
          <p:nvPr/>
        </p:nvPicPr>
        <p:blipFill rotWithShape="1">
          <a:blip r:embed="rId4">
            <a:alphaModFix/>
          </a:blip>
          <a:srcRect b="45628" l="1374" r="82591" t="15872"/>
          <a:stretch/>
        </p:blipFill>
        <p:spPr>
          <a:xfrm>
            <a:off x="11128839" y="219463"/>
            <a:ext cx="851476" cy="574875"/>
          </a:xfrm>
          <a:prstGeom prst="rect">
            <a:avLst/>
          </a:prstGeom>
          <a:noFill/>
          <a:ln>
            <a:noFill/>
          </a:ln>
        </p:spPr>
      </p:pic>
      <p:pic>
        <p:nvPicPr>
          <p:cNvPr id="684" name="Google Shape;684;g35ee19ee265_0_428"/>
          <p:cNvPicPr preferRelativeResize="0"/>
          <p:nvPr/>
        </p:nvPicPr>
        <p:blipFill>
          <a:blip r:embed="rId5">
            <a:alphaModFix/>
          </a:blip>
          <a:stretch>
            <a:fillRect/>
          </a:stretch>
        </p:blipFill>
        <p:spPr>
          <a:xfrm>
            <a:off x="8998800" y="2693850"/>
            <a:ext cx="2651925" cy="2853800"/>
          </a:xfrm>
          <a:prstGeom prst="rect">
            <a:avLst/>
          </a:prstGeom>
          <a:noFill/>
          <a:ln>
            <a:noFill/>
          </a:ln>
        </p:spPr>
      </p:pic>
      <p:sp>
        <p:nvSpPr>
          <p:cNvPr id="685" name="Google Shape;685;g35ee19ee265_0_428"/>
          <p:cNvSpPr/>
          <p:nvPr/>
        </p:nvSpPr>
        <p:spPr>
          <a:xfrm>
            <a:off x="322594" y="1489571"/>
            <a:ext cx="1172100" cy="574800"/>
          </a:xfrm>
          <a:prstGeom prst="rect">
            <a:avLst/>
          </a:prstGeom>
          <a:solidFill>
            <a:srgbClr val="D9EAD3"/>
          </a:solidFill>
          <a:ln cap="flat" cmpd="sng" w="28575">
            <a:solidFill>
              <a:srgbClr val="0171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A86E8"/>
              </a:solidFill>
              <a:latin typeface="Calibri"/>
              <a:ea typeface="Calibri"/>
              <a:cs typeface="Calibri"/>
              <a:sym typeface="Calibri"/>
            </a:endParaRPr>
          </a:p>
        </p:txBody>
      </p:sp>
      <p:sp>
        <p:nvSpPr>
          <p:cNvPr id="686" name="Google Shape;686;g35ee19ee265_0_428"/>
          <p:cNvSpPr/>
          <p:nvPr/>
        </p:nvSpPr>
        <p:spPr>
          <a:xfrm>
            <a:off x="2345094" y="1489571"/>
            <a:ext cx="1172100" cy="574800"/>
          </a:xfrm>
          <a:prstGeom prst="rect">
            <a:avLst/>
          </a:prstGeom>
          <a:solidFill>
            <a:srgbClr val="E6B8AF"/>
          </a:solid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7" name="Google Shape;687;g35ee19ee265_0_428"/>
          <p:cNvSpPr/>
          <p:nvPr/>
        </p:nvSpPr>
        <p:spPr>
          <a:xfrm>
            <a:off x="4367594" y="1489571"/>
            <a:ext cx="1172100" cy="574800"/>
          </a:xfrm>
          <a:prstGeom prst="rect">
            <a:avLst/>
          </a:prstGeom>
          <a:solidFill>
            <a:srgbClr val="D9D2E9"/>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688" name="Google Shape;688;g35ee19ee265_0_428"/>
          <p:cNvCxnSpPr>
            <a:stCxn id="685" idx="3"/>
            <a:endCxn id="686" idx="1"/>
          </p:cNvCxnSpPr>
          <p:nvPr/>
        </p:nvCxnSpPr>
        <p:spPr>
          <a:xfrm>
            <a:off x="1494694" y="1776971"/>
            <a:ext cx="850500" cy="0"/>
          </a:xfrm>
          <a:prstGeom prst="straightConnector1">
            <a:avLst/>
          </a:prstGeom>
          <a:noFill/>
          <a:ln cap="flat" cmpd="sng" w="38100">
            <a:solidFill>
              <a:schemeClr val="dk2"/>
            </a:solidFill>
            <a:prstDash val="solid"/>
            <a:round/>
            <a:headEnd len="med" w="med" type="none"/>
            <a:tailEnd len="med" w="med" type="triangle"/>
          </a:ln>
        </p:spPr>
      </p:cxnSp>
      <p:cxnSp>
        <p:nvCxnSpPr>
          <p:cNvPr id="689" name="Google Shape;689;g35ee19ee265_0_428"/>
          <p:cNvCxnSpPr>
            <a:stCxn id="686" idx="3"/>
            <a:endCxn id="687" idx="1"/>
          </p:cNvCxnSpPr>
          <p:nvPr/>
        </p:nvCxnSpPr>
        <p:spPr>
          <a:xfrm>
            <a:off x="3517194" y="1776971"/>
            <a:ext cx="850500" cy="0"/>
          </a:xfrm>
          <a:prstGeom prst="straightConnector1">
            <a:avLst/>
          </a:prstGeom>
          <a:noFill/>
          <a:ln cap="flat" cmpd="sng" w="38100">
            <a:solidFill>
              <a:schemeClr val="dk2"/>
            </a:solidFill>
            <a:prstDash val="solid"/>
            <a:round/>
            <a:headEnd len="med" w="med" type="none"/>
            <a:tailEnd len="med" w="med" type="triangle"/>
          </a:ln>
        </p:spPr>
      </p:cxnSp>
      <p:sp>
        <p:nvSpPr>
          <p:cNvPr id="690" name="Google Shape;690;g35ee19ee265_0_428"/>
          <p:cNvSpPr txBox="1"/>
          <p:nvPr/>
        </p:nvSpPr>
        <p:spPr>
          <a:xfrm>
            <a:off x="218471" y="1144146"/>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017101"/>
                </a:solidFill>
                <a:latin typeface="Calibri"/>
                <a:ea typeface="Calibri"/>
                <a:cs typeface="Calibri"/>
                <a:sym typeface="Calibri"/>
              </a:rPr>
              <a:t>Susceptible</a:t>
            </a:r>
            <a:endParaRPr b="1" sz="1200">
              <a:solidFill>
                <a:srgbClr val="017101"/>
              </a:solidFill>
              <a:latin typeface="Calibri"/>
              <a:ea typeface="Calibri"/>
              <a:cs typeface="Calibri"/>
              <a:sym typeface="Calibri"/>
            </a:endParaRPr>
          </a:p>
        </p:txBody>
      </p:sp>
      <p:sp>
        <p:nvSpPr>
          <p:cNvPr id="691" name="Google Shape;691;g35ee19ee265_0_428"/>
          <p:cNvSpPr txBox="1"/>
          <p:nvPr/>
        </p:nvSpPr>
        <p:spPr>
          <a:xfrm>
            <a:off x="4267225" y="1157502"/>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9900FF"/>
                </a:solidFill>
                <a:latin typeface="Calibri"/>
                <a:ea typeface="Calibri"/>
                <a:cs typeface="Calibri"/>
                <a:sym typeface="Calibri"/>
              </a:rPr>
              <a:t>Recovered</a:t>
            </a:r>
            <a:endParaRPr b="1" sz="1200">
              <a:solidFill>
                <a:srgbClr val="9900FF"/>
              </a:solidFill>
              <a:latin typeface="Calibri"/>
              <a:ea typeface="Calibri"/>
              <a:cs typeface="Calibri"/>
              <a:sym typeface="Calibri"/>
            </a:endParaRPr>
          </a:p>
        </p:txBody>
      </p:sp>
      <p:sp>
        <p:nvSpPr>
          <p:cNvPr id="692" name="Google Shape;692;g35ee19ee265_0_428"/>
          <p:cNvSpPr txBox="1"/>
          <p:nvPr/>
        </p:nvSpPr>
        <p:spPr>
          <a:xfrm>
            <a:off x="2241619" y="1155621"/>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A61C00"/>
                </a:solidFill>
                <a:latin typeface="Calibri"/>
                <a:ea typeface="Calibri"/>
                <a:cs typeface="Calibri"/>
                <a:sym typeface="Calibri"/>
              </a:rPr>
              <a:t>Infected</a:t>
            </a:r>
            <a:endParaRPr b="1" sz="1200">
              <a:solidFill>
                <a:srgbClr val="A61C00"/>
              </a:solidFill>
              <a:latin typeface="Calibri"/>
              <a:ea typeface="Calibri"/>
              <a:cs typeface="Calibri"/>
              <a:sym typeface="Calibri"/>
            </a:endParaRPr>
          </a:p>
        </p:txBody>
      </p:sp>
      <p:sp>
        <p:nvSpPr>
          <p:cNvPr id="693" name="Google Shape;693;g35ee19ee265_0_428"/>
          <p:cNvSpPr/>
          <p:nvPr/>
        </p:nvSpPr>
        <p:spPr>
          <a:xfrm>
            <a:off x="1065794" y="1635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94" name="Google Shape;694;g35ee19ee265_0_428"/>
          <p:cNvSpPr/>
          <p:nvPr/>
        </p:nvSpPr>
        <p:spPr>
          <a:xfrm>
            <a:off x="680444" y="17256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95" name="Google Shape;695;g35ee19ee265_0_428"/>
          <p:cNvSpPr/>
          <p:nvPr/>
        </p:nvSpPr>
        <p:spPr>
          <a:xfrm>
            <a:off x="1285994" y="18282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96" name="Google Shape;696;g35ee19ee265_0_428"/>
          <p:cNvSpPr/>
          <p:nvPr/>
        </p:nvSpPr>
        <p:spPr>
          <a:xfrm>
            <a:off x="1018094" y="1890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97" name="Google Shape;697;g35ee19ee265_0_428"/>
          <p:cNvSpPr/>
          <p:nvPr/>
        </p:nvSpPr>
        <p:spPr>
          <a:xfrm>
            <a:off x="714669" y="189042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98" name="Google Shape;698;g35ee19ee265_0_428"/>
          <p:cNvSpPr/>
          <p:nvPr/>
        </p:nvSpPr>
        <p:spPr>
          <a:xfrm>
            <a:off x="927494" y="16743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699" name="Google Shape;699;g35ee19ee265_0_428"/>
          <p:cNvSpPr/>
          <p:nvPr/>
        </p:nvSpPr>
        <p:spPr>
          <a:xfrm>
            <a:off x="499819" y="16230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700" name="Google Shape;700;g35ee19ee265_0_428"/>
          <p:cNvSpPr/>
          <p:nvPr/>
        </p:nvSpPr>
        <p:spPr>
          <a:xfrm>
            <a:off x="863344" y="1776971"/>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701" name="Google Shape;701;g35ee19ee265_0_428"/>
          <p:cNvSpPr/>
          <p:nvPr/>
        </p:nvSpPr>
        <p:spPr>
          <a:xfrm>
            <a:off x="782806" y="1548158"/>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702" name="Google Shape;702;g35ee19ee265_0_428"/>
          <p:cNvSpPr/>
          <p:nvPr/>
        </p:nvSpPr>
        <p:spPr>
          <a:xfrm>
            <a:off x="2742819" y="177697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3" name="Google Shape;703;g35ee19ee265_0_428"/>
          <p:cNvSpPr/>
          <p:nvPr/>
        </p:nvSpPr>
        <p:spPr>
          <a:xfrm>
            <a:off x="3170494" y="185934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4" name="Google Shape;704;g35ee19ee265_0_428"/>
          <p:cNvSpPr/>
          <p:nvPr/>
        </p:nvSpPr>
        <p:spPr>
          <a:xfrm>
            <a:off x="3170494" y="1635421"/>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5" name="Google Shape;705;g35ee19ee265_0_428"/>
          <p:cNvSpPr/>
          <p:nvPr/>
        </p:nvSpPr>
        <p:spPr>
          <a:xfrm>
            <a:off x="2652219" y="15919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6" name="Google Shape;706;g35ee19ee265_0_428"/>
          <p:cNvSpPr/>
          <p:nvPr/>
        </p:nvSpPr>
        <p:spPr>
          <a:xfrm>
            <a:off x="3015744" y="1745896"/>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7" name="Google Shape;707;g35ee19ee265_0_428"/>
          <p:cNvSpPr/>
          <p:nvPr/>
        </p:nvSpPr>
        <p:spPr>
          <a:xfrm>
            <a:off x="4753594" y="180804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8" name="Google Shape;708;g35ee19ee265_0_428"/>
          <p:cNvSpPr/>
          <p:nvPr/>
        </p:nvSpPr>
        <p:spPr>
          <a:xfrm>
            <a:off x="5020819" y="1591996"/>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09" name="Google Shape;709;g35ee19ee265_0_428"/>
          <p:cNvSpPr/>
          <p:nvPr/>
        </p:nvSpPr>
        <p:spPr>
          <a:xfrm>
            <a:off x="4753594" y="1635421"/>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3692d27b381_0_128"/>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715" name="Google Shape;715;g3692d27b381_0_128"/>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Several compartment models </a:t>
            </a:r>
            <a:endParaRPr/>
          </a:p>
        </p:txBody>
      </p:sp>
      <p:sp>
        <p:nvSpPr>
          <p:cNvPr id="716" name="Google Shape;716;g3692d27b381_0_128"/>
          <p:cNvSpPr/>
          <p:nvPr/>
        </p:nvSpPr>
        <p:spPr>
          <a:xfrm>
            <a:off x="344400" y="1519950"/>
            <a:ext cx="1172100" cy="574800"/>
          </a:xfrm>
          <a:prstGeom prst="rect">
            <a:avLst/>
          </a:prstGeom>
          <a:solidFill>
            <a:srgbClr val="D9EAD3"/>
          </a:solidFill>
          <a:ln cap="flat" cmpd="sng" w="28575">
            <a:solidFill>
              <a:srgbClr val="0171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A86E8"/>
              </a:solidFill>
              <a:latin typeface="Calibri"/>
              <a:ea typeface="Calibri"/>
              <a:cs typeface="Calibri"/>
              <a:sym typeface="Calibri"/>
            </a:endParaRPr>
          </a:p>
        </p:txBody>
      </p:sp>
      <p:sp>
        <p:nvSpPr>
          <p:cNvPr id="717" name="Google Shape;717;g3692d27b381_0_128"/>
          <p:cNvSpPr/>
          <p:nvPr/>
        </p:nvSpPr>
        <p:spPr>
          <a:xfrm>
            <a:off x="2147565" y="1519950"/>
            <a:ext cx="1172100" cy="574800"/>
          </a:xfrm>
          <a:prstGeom prst="rect">
            <a:avLst/>
          </a:prstGeom>
          <a:solidFill>
            <a:srgbClr val="E6B8AF"/>
          </a:solid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18" name="Google Shape;718;g3692d27b381_0_128"/>
          <p:cNvSpPr/>
          <p:nvPr/>
        </p:nvSpPr>
        <p:spPr>
          <a:xfrm>
            <a:off x="3950730" y="1519950"/>
            <a:ext cx="1172100" cy="574800"/>
          </a:xfrm>
          <a:prstGeom prst="rect">
            <a:avLst/>
          </a:prstGeom>
          <a:solidFill>
            <a:srgbClr val="D9D2E9"/>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19" name="Google Shape;719;g3692d27b381_0_128"/>
          <p:cNvSpPr txBox="1"/>
          <p:nvPr/>
        </p:nvSpPr>
        <p:spPr>
          <a:xfrm>
            <a:off x="249918" y="1212660"/>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rgbClr val="017101"/>
                </a:solidFill>
                <a:latin typeface="Calibri"/>
                <a:ea typeface="Calibri"/>
                <a:cs typeface="Calibri"/>
                <a:sym typeface="Calibri"/>
              </a:rPr>
              <a:t>Susceptible</a:t>
            </a:r>
            <a:endParaRPr b="1">
              <a:solidFill>
                <a:srgbClr val="017101"/>
              </a:solidFill>
              <a:latin typeface="Calibri"/>
              <a:ea typeface="Calibri"/>
              <a:cs typeface="Calibri"/>
              <a:sym typeface="Calibri"/>
            </a:endParaRPr>
          </a:p>
        </p:txBody>
      </p:sp>
      <p:sp>
        <p:nvSpPr>
          <p:cNvPr id="720" name="Google Shape;720;g3692d27b381_0_128"/>
          <p:cNvSpPr txBox="1"/>
          <p:nvPr/>
        </p:nvSpPr>
        <p:spPr>
          <a:xfrm>
            <a:off x="3864645" y="1212638"/>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rgbClr val="9900FF"/>
                </a:solidFill>
                <a:latin typeface="Calibri"/>
                <a:ea typeface="Calibri"/>
                <a:cs typeface="Calibri"/>
                <a:sym typeface="Calibri"/>
              </a:rPr>
              <a:t>Recovered</a:t>
            </a:r>
            <a:endParaRPr b="1" sz="1100">
              <a:solidFill>
                <a:srgbClr val="9900FF"/>
              </a:solidFill>
              <a:latin typeface="Calibri"/>
              <a:ea typeface="Calibri"/>
              <a:cs typeface="Calibri"/>
              <a:sym typeface="Calibri"/>
            </a:endParaRPr>
          </a:p>
        </p:txBody>
      </p:sp>
      <p:sp>
        <p:nvSpPr>
          <p:cNvPr id="721" name="Google Shape;721;g3692d27b381_0_128"/>
          <p:cNvSpPr txBox="1"/>
          <p:nvPr/>
        </p:nvSpPr>
        <p:spPr>
          <a:xfrm>
            <a:off x="2066426" y="1212656"/>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rgbClr val="A61C00"/>
                </a:solidFill>
                <a:latin typeface="Calibri"/>
                <a:ea typeface="Calibri"/>
                <a:cs typeface="Calibri"/>
                <a:sym typeface="Calibri"/>
              </a:rPr>
              <a:t>Infected</a:t>
            </a:r>
            <a:endParaRPr b="1">
              <a:solidFill>
                <a:srgbClr val="A61C00"/>
              </a:solidFill>
              <a:latin typeface="Calibri"/>
              <a:ea typeface="Calibri"/>
              <a:cs typeface="Calibri"/>
              <a:sym typeface="Calibri"/>
            </a:endParaRPr>
          </a:p>
        </p:txBody>
      </p:sp>
      <p:sp>
        <p:nvSpPr>
          <p:cNvPr id="722" name="Google Shape;722;g3692d27b381_0_128"/>
          <p:cNvSpPr/>
          <p:nvPr/>
        </p:nvSpPr>
        <p:spPr>
          <a:xfrm>
            <a:off x="7557060" y="1519950"/>
            <a:ext cx="1172100" cy="574800"/>
          </a:xfrm>
          <a:prstGeom prst="rect">
            <a:avLst/>
          </a:prstGeom>
          <a:solidFill>
            <a:srgbClr val="CFE2F3"/>
          </a:solidFill>
          <a:ln cap="flat" cmpd="sng" w="2857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3" name="Google Shape;723;g3692d27b381_0_128"/>
          <p:cNvSpPr txBox="1"/>
          <p:nvPr/>
        </p:nvSpPr>
        <p:spPr>
          <a:xfrm>
            <a:off x="7480652" y="1212638"/>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rgbClr val="1D6FA8"/>
                </a:solidFill>
                <a:latin typeface="Calibri"/>
                <a:ea typeface="Calibri"/>
                <a:cs typeface="Calibri"/>
                <a:sym typeface="Calibri"/>
              </a:rPr>
              <a:t>Quarantine</a:t>
            </a:r>
            <a:endParaRPr b="1" sz="1100">
              <a:solidFill>
                <a:srgbClr val="1D6FA8"/>
              </a:solidFill>
              <a:latin typeface="Calibri"/>
              <a:ea typeface="Calibri"/>
              <a:cs typeface="Calibri"/>
              <a:sym typeface="Calibri"/>
            </a:endParaRPr>
          </a:p>
        </p:txBody>
      </p:sp>
      <p:sp>
        <p:nvSpPr>
          <p:cNvPr id="724" name="Google Shape;724;g3692d27b381_0_128"/>
          <p:cNvSpPr/>
          <p:nvPr/>
        </p:nvSpPr>
        <p:spPr>
          <a:xfrm>
            <a:off x="5753895" y="1519950"/>
            <a:ext cx="1172100" cy="574800"/>
          </a:xfrm>
          <a:prstGeom prst="rect">
            <a:avLst/>
          </a:prstGeom>
          <a:solidFill>
            <a:srgbClr val="FCE5CD"/>
          </a:solid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25" name="Google Shape;725;g3692d27b381_0_128"/>
          <p:cNvSpPr txBox="1"/>
          <p:nvPr/>
        </p:nvSpPr>
        <p:spPr>
          <a:xfrm>
            <a:off x="5675134" y="1212638"/>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rgbClr val="FF9900"/>
                </a:solidFill>
                <a:latin typeface="Calibri"/>
                <a:ea typeface="Calibri"/>
                <a:cs typeface="Calibri"/>
                <a:sym typeface="Calibri"/>
              </a:rPr>
              <a:t>Exposed</a:t>
            </a:r>
            <a:endParaRPr b="1" sz="1100">
              <a:solidFill>
                <a:srgbClr val="FF9900"/>
              </a:solidFill>
              <a:latin typeface="Calibri"/>
              <a:ea typeface="Calibri"/>
              <a:cs typeface="Calibri"/>
              <a:sym typeface="Calibri"/>
            </a:endParaRPr>
          </a:p>
        </p:txBody>
      </p:sp>
      <p:sp>
        <p:nvSpPr>
          <p:cNvPr id="726" name="Google Shape;726;g3692d27b381_0_128"/>
          <p:cNvSpPr/>
          <p:nvPr/>
        </p:nvSpPr>
        <p:spPr>
          <a:xfrm>
            <a:off x="9360225" y="1519950"/>
            <a:ext cx="1172100" cy="574800"/>
          </a:xfrm>
          <a:prstGeom prst="rect">
            <a:avLst/>
          </a:prstGeom>
          <a:solidFill>
            <a:srgbClr val="CCCCCC"/>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
        <p:nvSpPr>
          <p:cNvPr id="727" name="Google Shape;727;g3692d27b381_0_128"/>
          <p:cNvSpPr txBox="1"/>
          <p:nvPr/>
        </p:nvSpPr>
        <p:spPr>
          <a:xfrm>
            <a:off x="9292395" y="1212638"/>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chemeClr val="accent2"/>
                </a:solidFill>
                <a:latin typeface="Calibri"/>
                <a:ea typeface="Calibri"/>
                <a:cs typeface="Calibri"/>
                <a:sym typeface="Calibri"/>
              </a:rPr>
              <a:t>Death</a:t>
            </a:r>
            <a:endParaRPr b="1" sz="1100">
              <a:solidFill>
                <a:schemeClr val="accent2"/>
              </a:solidFill>
              <a:latin typeface="Calibri"/>
              <a:ea typeface="Calibri"/>
              <a:cs typeface="Calibri"/>
              <a:sym typeface="Calibri"/>
            </a:endParaRPr>
          </a:p>
        </p:txBody>
      </p:sp>
      <p:sp>
        <p:nvSpPr>
          <p:cNvPr id="728" name="Google Shape;728;g3692d27b381_0_128"/>
          <p:cNvSpPr txBox="1"/>
          <p:nvPr/>
        </p:nvSpPr>
        <p:spPr>
          <a:xfrm>
            <a:off x="76200" y="2512250"/>
            <a:ext cx="66708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it-IT">
                <a:solidFill>
                  <a:schemeClr val="dk1"/>
                </a:solidFill>
                <a:latin typeface="Calibri"/>
                <a:ea typeface="Calibri"/>
                <a:cs typeface="Calibri"/>
                <a:sym typeface="Calibri"/>
              </a:rPr>
              <a:t>SEIQR Model (Susceptible-Exposed-Infected-Quarantined-Recovered)</a:t>
            </a:r>
            <a:endParaRPr b="1">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Char char="●"/>
            </a:pPr>
            <a:r>
              <a:rPr b="1" lang="it-IT">
                <a:solidFill>
                  <a:schemeClr val="dk1"/>
                </a:solidFill>
                <a:latin typeface="Calibri"/>
                <a:ea typeface="Calibri"/>
                <a:cs typeface="Calibri"/>
                <a:sym typeface="Calibri"/>
              </a:rPr>
              <a:t>Used for:</a:t>
            </a:r>
            <a:r>
              <a:rPr lang="it-IT">
                <a:solidFill>
                  <a:schemeClr val="dk1"/>
                </a:solidFill>
                <a:latin typeface="Calibri"/>
                <a:ea typeface="Calibri"/>
                <a:cs typeface="Calibri"/>
                <a:sym typeface="Calibri"/>
              </a:rPr>
              <a:t> Diseases with </a:t>
            </a:r>
            <a:r>
              <a:rPr b="1" lang="it-IT">
                <a:solidFill>
                  <a:schemeClr val="dk1"/>
                </a:solidFill>
                <a:latin typeface="Calibri"/>
                <a:ea typeface="Calibri"/>
                <a:cs typeface="Calibri"/>
                <a:sym typeface="Calibri"/>
              </a:rPr>
              <a:t>quarantine or isolation policies</a:t>
            </a:r>
            <a:endParaRPr b="1">
              <a:solidFill>
                <a:schemeClr val="dk1"/>
              </a:solidFill>
              <a:latin typeface="Calibri"/>
              <a:ea typeface="Calibri"/>
              <a:cs typeface="Calibri"/>
              <a:sym typeface="Calibri"/>
            </a:endParaRPr>
          </a:p>
        </p:txBody>
      </p:sp>
      <p:sp>
        <p:nvSpPr>
          <p:cNvPr id="729" name="Google Shape;729;g3692d27b381_0_128"/>
          <p:cNvSpPr txBox="1"/>
          <p:nvPr/>
        </p:nvSpPr>
        <p:spPr>
          <a:xfrm>
            <a:off x="76200" y="3432692"/>
            <a:ext cx="57660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it-IT">
                <a:solidFill>
                  <a:schemeClr val="dk1"/>
                </a:solidFill>
                <a:latin typeface="Calibri"/>
                <a:ea typeface="Calibri"/>
                <a:cs typeface="Calibri"/>
                <a:sym typeface="Calibri"/>
              </a:rPr>
              <a:t>SIRV Model (Susceptible-Infected-Recovered-Vaccinated)</a:t>
            </a:r>
            <a:endParaRPr b="1">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Char char="●"/>
            </a:pPr>
            <a:r>
              <a:rPr b="1" lang="it-IT">
                <a:solidFill>
                  <a:schemeClr val="dk1"/>
                </a:solidFill>
                <a:latin typeface="Calibri"/>
                <a:ea typeface="Calibri"/>
                <a:cs typeface="Calibri"/>
                <a:sym typeface="Calibri"/>
              </a:rPr>
              <a:t>Used when</a:t>
            </a:r>
            <a:r>
              <a:rPr lang="it-IT">
                <a:solidFill>
                  <a:schemeClr val="dk1"/>
                </a:solidFill>
                <a:latin typeface="Calibri"/>
                <a:ea typeface="Calibri"/>
                <a:cs typeface="Calibri"/>
                <a:sym typeface="Calibri"/>
              </a:rPr>
              <a:t> vaccination is implemented.</a:t>
            </a:r>
            <a:endParaRPr>
              <a:solidFill>
                <a:schemeClr val="dk1"/>
              </a:solidFill>
              <a:latin typeface="Calibri"/>
              <a:ea typeface="Calibri"/>
              <a:cs typeface="Calibri"/>
              <a:sym typeface="Calibri"/>
            </a:endParaRPr>
          </a:p>
        </p:txBody>
      </p:sp>
      <p:sp>
        <p:nvSpPr>
          <p:cNvPr id="730" name="Google Shape;730;g3692d27b381_0_128"/>
          <p:cNvSpPr txBox="1"/>
          <p:nvPr/>
        </p:nvSpPr>
        <p:spPr>
          <a:xfrm>
            <a:off x="76200" y="4353133"/>
            <a:ext cx="54621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it-IT">
                <a:solidFill>
                  <a:schemeClr val="dk1"/>
                </a:solidFill>
                <a:latin typeface="Calibri"/>
                <a:ea typeface="Calibri"/>
                <a:cs typeface="Calibri"/>
                <a:sym typeface="Calibri"/>
              </a:rPr>
              <a:t>SAIR Model (Susceptible-Asymptomatic-Infected-Recovered)</a:t>
            </a:r>
            <a:endParaRPr b="1">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Char char="●"/>
            </a:pPr>
            <a:r>
              <a:rPr b="1" lang="it-IT">
                <a:solidFill>
                  <a:schemeClr val="dk1"/>
                </a:solidFill>
                <a:latin typeface="Calibri"/>
                <a:ea typeface="Calibri"/>
                <a:cs typeface="Calibri"/>
                <a:sym typeface="Calibri"/>
              </a:rPr>
              <a:t>Used for:</a:t>
            </a:r>
            <a:r>
              <a:rPr lang="it-IT">
                <a:solidFill>
                  <a:schemeClr val="dk1"/>
                </a:solidFill>
                <a:latin typeface="Calibri"/>
                <a:ea typeface="Calibri"/>
                <a:cs typeface="Calibri"/>
                <a:sym typeface="Calibri"/>
              </a:rPr>
              <a:t> Diseases with </a:t>
            </a:r>
            <a:r>
              <a:rPr b="1" lang="it-IT">
                <a:solidFill>
                  <a:schemeClr val="dk1"/>
                </a:solidFill>
                <a:latin typeface="Calibri"/>
                <a:ea typeface="Calibri"/>
                <a:cs typeface="Calibri"/>
                <a:sym typeface="Calibri"/>
              </a:rPr>
              <a:t>asymptomatic carriers</a:t>
            </a:r>
            <a:endParaRPr b="1">
              <a:solidFill>
                <a:schemeClr val="dk1"/>
              </a:solidFill>
              <a:latin typeface="Calibri"/>
              <a:ea typeface="Calibri"/>
              <a:cs typeface="Calibri"/>
              <a:sym typeface="Calibri"/>
            </a:endParaRPr>
          </a:p>
        </p:txBody>
      </p:sp>
      <p:sp>
        <p:nvSpPr>
          <p:cNvPr id="731" name="Google Shape;731;g3692d27b381_0_128"/>
          <p:cNvSpPr txBox="1"/>
          <p:nvPr/>
        </p:nvSpPr>
        <p:spPr>
          <a:xfrm>
            <a:off x="10700900" y="1783800"/>
            <a:ext cx="790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it-IT" sz="1200">
                <a:solidFill>
                  <a:schemeClr val="dk1"/>
                </a:solidFill>
                <a:latin typeface="Calibri"/>
                <a:ea typeface="Calibri"/>
                <a:cs typeface="Calibri"/>
                <a:sym typeface="Calibri"/>
              </a:rPr>
              <a:t>…...</a:t>
            </a:r>
            <a:endParaRPr sz="1200">
              <a:latin typeface="Calibri"/>
              <a:ea typeface="Calibri"/>
              <a:cs typeface="Calibri"/>
              <a:sym typeface="Calibri"/>
            </a:endParaRPr>
          </a:p>
        </p:txBody>
      </p:sp>
      <p:sp>
        <p:nvSpPr>
          <p:cNvPr id="732" name="Google Shape;732;g3692d27b381_0_128"/>
          <p:cNvSpPr txBox="1"/>
          <p:nvPr/>
        </p:nvSpPr>
        <p:spPr>
          <a:xfrm>
            <a:off x="76200" y="5273575"/>
            <a:ext cx="72471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it-IT">
                <a:solidFill>
                  <a:schemeClr val="dk1"/>
                </a:solidFill>
                <a:latin typeface="Calibri"/>
                <a:ea typeface="Calibri"/>
                <a:cs typeface="Calibri"/>
                <a:sym typeface="Calibri"/>
              </a:rPr>
              <a:t>SEIRD Model (Susceptible-Exposed-Infected-Recovered-Deceased)</a:t>
            </a:r>
            <a:endParaRPr b="1">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Char char="●"/>
            </a:pPr>
            <a:r>
              <a:rPr lang="it-IT">
                <a:solidFill>
                  <a:schemeClr val="dk1"/>
                </a:solidFill>
                <a:latin typeface="Calibri"/>
                <a:ea typeface="Calibri"/>
                <a:cs typeface="Calibri"/>
                <a:sym typeface="Calibri"/>
              </a:rPr>
              <a:t>Combines latency (</a:t>
            </a:r>
            <a:r>
              <a:rPr b="1" lang="it-IT">
                <a:solidFill>
                  <a:schemeClr val="dk1"/>
                </a:solidFill>
                <a:latin typeface="Calibri"/>
                <a:ea typeface="Calibri"/>
                <a:cs typeface="Calibri"/>
                <a:sym typeface="Calibri"/>
              </a:rPr>
              <a:t>E</a:t>
            </a:r>
            <a:r>
              <a:rPr lang="it-IT">
                <a:solidFill>
                  <a:schemeClr val="dk1"/>
                </a:solidFill>
                <a:latin typeface="Calibri"/>
                <a:ea typeface="Calibri"/>
                <a:cs typeface="Calibri"/>
                <a:sym typeface="Calibri"/>
              </a:rPr>
              <a:t>) and death (</a:t>
            </a:r>
            <a:r>
              <a:rPr b="1" lang="it-IT">
                <a:solidFill>
                  <a:schemeClr val="dk1"/>
                </a:solidFill>
                <a:latin typeface="Calibri"/>
                <a:ea typeface="Calibri"/>
                <a:cs typeface="Calibri"/>
                <a:sym typeface="Calibri"/>
              </a:rPr>
              <a:t>D</a:t>
            </a:r>
            <a:r>
              <a:rPr lang="it-IT">
                <a:solidFill>
                  <a:schemeClr val="dk1"/>
                </a:solidFill>
                <a:latin typeface="Calibri"/>
                <a:ea typeface="Calibri"/>
                <a:cs typeface="Calibri"/>
                <a:sym typeface="Calibri"/>
              </a:rPr>
              <a:t>) aspects. Realistic for diseases like </a:t>
            </a:r>
            <a:r>
              <a:rPr b="1" lang="it-IT">
                <a:solidFill>
                  <a:schemeClr val="dk1"/>
                </a:solidFill>
                <a:latin typeface="Calibri"/>
                <a:ea typeface="Calibri"/>
                <a:cs typeface="Calibri"/>
                <a:sym typeface="Calibri"/>
              </a:rPr>
              <a:t>Ebola or COVID-19</a:t>
            </a:r>
            <a:endParaRPr b="1">
              <a:solidFill>
                <a:schemeClr val="dk1"/>
              </a:solidFill>
              <a:latin typeface="Calibri"/>
              <a:ea typeface="Calibri"/>
              <a:cs typeface="Calibri"/>
              <a:sym typeface="Calibri"/>
            </a:endParaRPr>
          </a:p>
        </p:txBody>
      </p:sp>
      <p:pic>
        <p:nvPicPr>
          <p:cNvPr id="733" name="Google Shape;733;g3692d27b381_0_128"/>
          <p:cNvPicPr preferRelativeResize="0"/>
          <p:nvPr/>
        </p:nvPicPr>
        <p:blipFill rotWithShape="1">
          <a:blip r:embed="rId3">
            <a:alphaModFix/>
          </a:blip>
          <a:srcRect b="45628" l="1374" r="82591" t="15872"/>
          <a:stretch/>
        </p:blipFill>
        <p:spPr>
          <a:xfrm>
            <a:off x="11128839" y="219463"/>
            <a:ext cx="851476" cy="574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35ee19ee265_0_265"/>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739" name="Google Shape;739;g35ee19ee265_0_265"/>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Several compartment models </a:t>
            </a:r>
            <a:endParaRPr/>
          </a:p>
        </p:txBody>
      </p:sp>
      <p:sp>
        <p:nvSpPr>
          <p:cNvPr id="740" name="Google Shape;740;g35ee19ee265_0_265"/>
          <p:cNvSpPr/>
          <p:nvPr/>
        </p:nvSpPr>
        <p:spPr>
          <a:xfrm>
            <a:off x="344400" y="1519950"/>
            <a:ext cx="1172100" cy="574800"/>
          </a:xfrm>
          <a:prstGeom prst="rect">
            <a:avLst/>
          </a:prstGeom>
          <a:solidFill>
            <a:srgbClr val="D9EAD3"/>
          </a:solidFill>
          <a:ln cap="flat" cmpd="sng" w="28575">
            <a:solidFill>
              <a:srgbClr val="0171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A86E8"/>
              </a:solidFill>
              <a:latin typeface="Calibri"/>
              <a:ea typeface="Calibri"/>
              <a:cs typeface="Calibri"/>
              <a:sym typeface="Calibri"/>
            </a:endParaRPr>
          </a:p>
        </p:txBody>
      </p:sp>
      <p:sp>
        <p:nvSpPr>
          <p:cNvPr id="741" name="Google Shape;741;g35ee19ee265_0_265"/>
          <p:cNvSpPr/>
          <p:nvPr/>
        </p:nvSpPr>
        <p:spPr>
          <a:xfrm>
            <a:off x="2147565" y="1519950"/>
            <a:ext cx="1172100" cy="574800"/>
          </a:xfrm>
          <a:prstGeom prst="rect">
            <a:avLst/>
          </a:prstGeom>
          <a:solidFill>
            <a:srgbClr val="E6B8AF"/>
          </a:solid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2" name="Google Shape;742;g35ee19ee265_0_265"/>
          <p:cNvSpPr/>
          <p:nvPr/>
        </p:nvSpPr>
        <p:spPr>
          <a:xfrm>
            <a:off x="3950730" y="1519950"/>
            <a:ext cx="1172100" cy="574800"/>
          </a:xfrm>
          <a:prstGeom prst="rect">
            <a:avLst/>
          </a:prstGeom>
          <a:solidFill>
            <a:srgbClr val="D9D2E9"/>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3" name="Google Shape;743;g35ee19ee265_0_265"/>
          <p:cNvSpPr txBox="1"/>
          <p:nvPr/>
        </p:nvSpPr>
        <p:spPr>
          <a:xfrm>
            <a:off x="249918" y="1212660"/>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rgbClr val="017101"/>
                </a:solidFill>
                <a:latin typeface="Calibri"/>
                <a:ea typeface="Calibri"/>
                <a:cs typeface="Calibri"/>
                <a:sym typeface="Calibri"/>
              </a:rPr>
              <a:t>Susceptible</a:t>
            </a:r>
            <a:endParaRPr b="1">
              <a:solidFill>
                <a:srgbClr val="017101"/>
              </a:solidFill>
              <a:latin typeface="Calibri"/>
              <a:ea typeface="Calibri"/>
              <a:cs typeface="Calibri"/>
              <a:sym typeface="Calibri"/>
            </a:endParaRPr>
          </a:p>
        </p:txBody>
      </p:sp>
      <p:sp>
        <p:nvSpPr>
          <p:cNvPr id="744" name="Google Shape;744;g35ee19ee265_0_265"/>
          <p:cNvSpPr txBox="1"/>
          <p:nvPr/>
        </p:nvSpPr>
        <p:spPr>
          <a:xfrm>
            <a:off x="3864645" y="1212638"/>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rgbClr val="9900FF"/>
                </a:solidFill>
                <a:latin typeface="Calibri"/>
                <a:ea typeface="Calibri"/>
                <a:cs typeface="Calibri"/>
                <a:sym typeface="Calibri"/>
              </a:rPr>
              <a:t>Recovered</a:t>
            </a:r>
            <a:endParaRPr b="1" sz="1100">
              <a:solidFill>
                <a:srgbClr val="9900FF"/>
              </a:solidFill>
              <a:latin typeface="Calibri"/>
              <a:ea typeface="Calibri"/>
              <a:cs typeface="Calibri"/>
              <a:sym typeface="Calibri"/>
            </a:endParaRPr>
          </a:p>
        </p:txBody>
      </p:sp>
      <p:sp>
        <p:nvSpPr>
          <p:cNvPr id="745" name="Google Shape;745;g35ee19ee265_0_265"/>
          <p:cNvSpPr txBox="1"/>
          <p:nvPr/>
        </p:nvSpPr>
        <p:spPr>
          <a:xfrm>
            <a:off x="2066426" y="1212656"/>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rgbClr val="A61C00"/>
                </a:solidFill>
                <a:latin typeface="Calibri"/>
                <a:ea typeface="Calibri"/>
                <a:cs typeface="Calibri"/>
                <a:sym typeface="Calibri"/>
              </a:rPr>
              <a:t>Infected</a:t>
            </a:r>
            <a:endParaRPr b="1">
              <a:solidFill>
                <a:srgbClr val="A61C00"/>
              </a:solidFill>
              <a:latin typeface="Calibri"/>
              <a:ea typeface="Calibri"/>
              <a:cs typeface="Calibri"/>
              <a:sym typeface="Calibri"/>
            </a:endParaRPr>
          </a:p>
        </p:txBody>
      </p:sp>
      <p:sp>
        <p:nvSpPr>
          <p:cNvPr id="746" name="Google Shape;746;g35ee19ee265_0_265"/>
          <p:cNvSpPr/>
          <p:nvPr/>
        </p:nvSpPr>
        <p:spPr>
          <a:xfrm>
            <a:off x="7557060" y="1519950"/>
            <a:ext cx="1172100" cy="574800"/>
          </a:xfrm>
          <a:prstGeom prst="rect">
            <a:avLst/>
          </a:prstGeom>
          <a:solidFill>
            <a:srgbClr val="CFE2F3"/>
          </a:solidFill>
          <a:ln cap="flat" cmpd="sng" w="2857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7" name="Google Shape;747;g35ee19ee265_0_265"/>
          <p:cNvSpPr txBox="1"/>
          <p:nvPr/>
        </p:nvSpPr>
        <p:spPr>
          <a:xfrm>
            <a:off x="7480652" y="1212638"/>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rgbClr val="1D6FA8"/>
                </a:solidFill>
                <a:latin typeface="Calibri"/>
                <a:ea typeface="Calibri"/>
                <a:cs typeface="Calibri"/>
                <a:sym typeface="Calibri"/>
              </a:rPr>
              <a:t>Quarantine</a:t>
            </a:r>
            <a:endParaRPr b="1" sz="1100">
              <a:solidFill>
                <a:srgbClr val="1D6FA8"/>
              </a:solidFill>
              <a:latin typeface="Calibri"/>
              <a:ea typeface="Calibri"/>
              <a:cs typeface="Calibri"/>
              <a:sym typeface="Calibri"/>
            </a:endParaRPr>
          </a:p>
        </p:txBody>
      </p:sp>
      <p:sp>
        <p:nvSpPr>
          <p:cNvPr id="748" name="Google Shape;748;g35ee19ee265_0_265"/>
          <p:cNvSpPr/>
          <p:nvPr/>
        </p:nvSpPr>
        <p:spPr>
          <a:xfrm>
            <a:off x="5753895" y="1519950"/>
            <a:ext cx="1172100" cy="574800"/>
          </a:xfrm>
          <a:prstGeom prst="rect">
            <a:avLst/>
          </a:prstGeom>
          <a:solidFill>
            <a:srgbClr val="FCE5CD"/>
          </a:solid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49" name="Google Shape;749;g35ee19ee265_0_265"/>
          <p:cNvSpPr txBox="1"/>
          <p:nvPr/>
        </p:nvSpPr>
        <p:spPr>
          <a:xfrm>
            <a:off x="5675134" y="1212638"/>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rgbClr val="FF9900"/>
                </a:solidFill>
                <a:latin typeface="Calibri"/>
                <a:ea typeface="Calibri"/>
                <a:cs typeface="Calibri"/>
                <a:sym typeface="Calibri"/>
              </a:rPr>
              <a:t>Exposed</a:t>
            </a:r>
            <a:endParaRPr b="1" sz="1100">
              <a:solidFill>
                <a:srgbClr val="FF9900"/>
              </a:solidFill>
              <a:latin typeface="Calibri"/>
              <a:ea typeface="Calibri"/>
              <a:cs typeface="Calibri"/>
              <a:sym typeface="Calibri"/>
            </a:endParaRPr>
          </a:p>
        </p:txBody>
      </p:sp>
      <p:sp>
        <p:nvSpPr>
          <p:cNvPr id="750" name="Google Shape;750;g35ee19ee265_0_265"/>
          <p:cNvSpPr/>
          <p:nvPr/>
        </p:nvSpPr>
        <p:spPr>
          <a:xfrm>
            <a:off x="9360225" y="1519950"/>
            <a:ext cx="1172100" cy="574800"/>
          </a:xfrm>
          <a:prstGeom prst="rect">
            <a:avLst/>
          </a:prstGeom>
          <a:solidFill>
            <a:srgbClr val="CCCCCC"/>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sp>
        <p:nvSpPr>
          <p:cNvPr id="751" name="Google Shape;751;g35ee19ee265_0_265"/>
          <p:cNvSpPr txBox="1"/>
          <p:nvPr/>
        </p:nvSpPr>
        <p:spPr>
          <a:xfrm>
            <a:off x="9292395" y="1212638"/>
            <a:ext cx="1111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100">
                <a:solidFill>
                  <a:schemeClr val="accent2"/>
                </a:solidFill>
                <a:latin typeface="Calibri"/>
                <a:ea typeface="Calibri"/>
                <a:cs typeface="Calibri"/>
                <a:sym typeface="Calibri"/>
              </a:rPr>
              <a:t>Death</a:t>
            </a:r>
            <a:endParaRPr b="1" sz="1100">
              <a:solidFill>
                <a:schemeClr val="accent2"/>
              </a:solidFill>
              <a:latin typeface="Calibri"/>
              <a:ea typeface="Calibri"/>
              <a:cs typeface="Calibri"/>
              <a:sym typeface="Calibri"/>
            </a:endParaRPr>
          </a:p>
        </p:txBody>
      </p:sp>
      <p:sp>
        <p:nvSpPr>
          <p:cNvPr id="752" name="Google Shape;752;g35ee19ee265_0_265"/>
          <p:cNvSpPr txBox="1"/>
          <p:nvPr/>
        </p:nvSpPr>
        <p:spPr>
          <a:xfrm>
            <a:off x="76200" y="2512250"/>
            <a:ext cx="66708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it-IT">
                <a:solidFill>
                  <a:schemeClr val="dk1"/>
                </a:solidFill>
                <a:latin typeface="Calibri"/>
                <a:ea typeface="Calibri"/>
                <a:cs typeface="Calibri"/>
                <a:sym typeface="Calibri"/>
              </a:rPr>
              <a:t>SEIQR Model (</a:t>
            </a:r>
            <a:r>
              <a:rPr b="1" lang="it-IT">
                <a:solidFill>
                  <a:schemeClr val="dk1"/>
                </a:solidFill>
                <a:latin typeface="Calibri"/>
                <a:ea typeface="Calibri"/>
                <a:cs typeface="Calibri"/>
                <a:sym typeface="Calibri"/>
              </a:rPr>
              <a:t>Susceptible</a:t>
            </a:r>
            <a:r>
              <a:rPr b="1" lang="it-IT">
                <a:solidFill>
                  <a:schemeClr val="dk1"/>
                </a:solidFill>
                <a:latin typeface="Calibri"/>
                <a:ea typeface="Calibri"/>
                <a:cs typeface="Calibri"/>
                <a:sym typeface="Calibri"/>
              </a:rPr>
              <a:t>-Exposed-Infected-Quarantined-Recovered)</a:t>
            </a:r>
            <a:endParaRPr b="1">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Char char="●"/>
            </a:pPr>
            <a:r>
              <a:rPr b="1" lang="it-IT">
                <a:solidFill>
                  <a:schemeClr val="dk1"/>
                </a:solidFill>
                <a:latin typeface="Calibri"/>
                <a:ea typeface="Calibri"/>
                <a:cs typeface="Calibri"/>
                <a:sym typeface="Calibri"/>
              </a:rPr>
              <a:t>Used for:</a:t>
            </a:r>
            <a:r>
              <a:rPr lang="it-IT">
                <a:solidFill>
                  <a:schemeClr val="dk1"/>
                </a:solidFill>
                <a:latin typeface="Calibri"/>
                <a:ea typeface="Calibri"/>
                <a:cs typeface="Calibri"/>
                <a:sym typeface="Calibri"/>
              </a:rPr>
              <a:t> Diseases with </a:t>
            </a:r>
            <a:r>
              <a:rPr b="1" lang="it-IT">
                <a:solidFill>
                  <a:schemeClr val="dk1"/>
                </a:solidFill>
                <a:latin typeface="Calibri"/>
                <a:ea typeface="Calibri"/>
                <a:cs typeface="Calibri"/>
                <a:sym typeface="Calibri"/>
              </a:rPr>
              <a:t>quarantine or isolation policies</a:t>
            </a:r>
            <a:endParaRPr b="1">
              <a:solidFill>
                <a:schemeClr val="dk1"/>
              </a:solidFill>
              <a:latin typeface="Calibri"/>
              <a:ea typeface="Calibri"/>
              <a:cs typeface="Calibri"/>
              <a:sym typeface="Calibri"/>
            </a:endParaRPr>
          </a:p>
        </p:txBody>
      </p:sp>
      <p:sp>
        <p:nvSpPr>
          <p:cNvPr id="753" name="Google Shape;753;g35ee19ee265_0_265"/>
          <p:cNvSpPr txBox="1"/>
          <p:nvPr/>
        </p:nvSpPr>
        <p:spPr>
          <a:xfrm>
            <a:off x="76200" y="3432692"/>
            <a:ext cx="57660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it-IT">
                <a:solidFill>
                  <a:schemeClr val="dk1"/>
                </a:solidFill>
                <a:latin typeface="Calibri"/>
                <a:ea typeface="Calibri"/>
                <a:cs typeface="Calibri"/>
                <a:sym typeface="Calibri"/>
              </a:rPr>
              <a:t>SIRV Model (Susceptible-Infected-Recovered-Vaccinated)</a:t>
            </a:r>
            <a:endParaRPr b="1">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Char char="●"/>
            </a:pPr>
            <a:r>
              <a:rPr b="1" lang="it-IT">
                <a:solidFill>
                  <a:schemeClr val="dk1"/>
                </a:solidFill>
                <a:latin typeface="Calibri"/>
                <a:ea typeface="Calibri"/>
                <a:cs typeface="Calibri"/>
                <a:sym typeface="Calibri"/>
              </a:rPr>
              <a:t>Used when</a:t>
            </a:r>
            <a:r>
              <a:rPr lang="it-IT">
                <a:solidFill>
                  <a:schemeClr val="dk1"/>
                </a:solidFill>
                <a:latin typeface="Calibri"/>
                <a:ea typeface="Calibri"/>
                <a:cs typeface="Calibri"/>
                <a:sym typeface="Calibri"/>
              </a:rPr>
              <a:t> vaccination is implemented.</a:t>
            </a:r>
            <a:endParaRPr>
              <a:solidFill>
                <a:schemeClr val="dk1"/>
              </a:solidFill>
              <a:latin typeface="Calibri"/>
              <a:ea typeface="Calibri"/>
              <a:cs typeface="Calibri"/>
              <a:sym typeface="Calibri"/>
            </a:endParaRPr>
          </a:p>
        </p:txBody>
      </p:sp>
      <p:sp>
        <p:nvSpPr>
          <p:cNvPr id="754" name="Google Shape;754;g35ee19ee265_0_265"/>
          <p:cNvSpPr txBox="1"/>
          <p:nvPr/>
        </p:nvSpPr>
        <p:spPr>
          <a:xfrm>
            <a:off x="76200" y="4353133"/>
            <a:ext cx="54621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it-IT">
                <a:solidFill>
                  <a:schemeClr val="dk1"/>
                </a:solidFill>
                <a:latin typeface="Calibri"/>
                <a:ea typeface="Calibri"/>
                <a:cs typeface="Calibri"/>
                <a:sym typeface="Calibri"/>
              </a:rPr>
              <a:t>SAIR Model (Susceptible-Asymptomatic-Infected-Recovered)</a:t>
            </a:r>
            <a:endParaRPr b="1">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Char char="●"/>
            </a:pPr>
            <a:r>
              <a:rPr b="1" lang="it-IT">
                <a:solidFill>
                  <a:schemeClr val="dk1"/>
                </a:solidFill>
                <a:latin typeface="Calibri"/>
                <a:ea typeface="Calibri"/>
                <a:cs typeface="Calibri"/>
                <a:sym typeface="Calibri"/>
              </a:rPr>
              <a:t>Used for:</a:t>
            </a:r>
            <a:r>
              <a:rPr lang="it-IT">
                <a:solidFill>
                  <a:schemeClr val="dk1"/>
                </a:solidFill>
                <a:latin typeface="Calibri"/>
                <a:ea typeface="Calibri"/>
                <a:cs typeface="Calibri"/>
                <a:sym typeface="Calibri"/>
              </a:rPr>
              <a:t> Diseases with </a:t>
            </a:r>
            <a:r>
              <a:rPr b="1" lang="it-IT">
                <a:solidFill>
                  <a:schemeClr val="dk1"/>
                </a:solidFill>
                <a:latin typeface="Calibri"/>
                <a:ea typeface="Calibri"/>
                <a:cs typeface="Calibri"/>
                <a:sym typeface="Calibri"/>
              </a:rPr>
              <a:t>asymptomatic carriers</a:t>
            </a:r>
            <a:endParaRPr b="1">
              <a:solidFill>
                <a:schemeClr val="dk1"/>
              </a:solidFill>
              <a:latin typeface="Calibri"/>
              <a:ea typeface="Calibri"/>
              <a:cs typeface="Calibri"/>
              <a:sym typeface="Calibri"/>
            </a:endParaRPr>
          </a:p>
        </p:txBody>
      </p:sp>
      <p:sp>
        <p:nvSpPr>
          <p:cNvPr id="755" name="Google Shape;755;g35ee19ee265_0_265"/>
          <p:cNvSpPr txBox="1"/>
          <p:nvPr/>
        </p:nvSpPr>
        <p:spPr>
          <a:xfrm>
            <a:off x="10700900" y="1783800"/>
            <a:ext cx="790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it-IT" sz="1200">
                <a:solidFill>
                  <a:schemeClr val="dk1"/>
                </a:solidFill>
                <a:latin typeface="Calibri"/>
                <a:ea typeface="Calibri"/>
                <a:cs typeface="Calibri"/>
                <a:sym typeface="Calibri"/>
              </a:rPr>
              <a:t>…</a:t>
            </a:r>
            <a:r>
              <a:rPr b="1" lang="it-IT" sz="1200">
                <a:solidFill>
                  <a:schemeClr val="dk1"/>
                </a:solidFill>
                <a:latin typeface="Calibri"/>
                <a:ea typeface="Calibri"/>
                <a:cs typeface="Calibri"/>
                <a:sym typeface="Calibri"/>
              </a:rPr>
              <a:t>...</a:t>
            </a:r>
            <a:endParaRPr sz="1200">
              <a:latin typeface="Calibri"/>
              <a:ea typeface="Calibri"/>
              <a:cs typeface="Calibri"/>
              <a:sym typeface="Calibri"/>
            </a:endParaRPr>
          </a:p>
        </p:txBody>
      </p:sp>
      <p:sp>
        <p:nvSpPr>
          <p:cNvPr id="756" name="Google Shape;756;g35ee19ee265_0_265"/>
          <p:cNvSpPr txBox="1"/>
          <p:nvPr/>
        </p:nvSpPr>
        <p:spPr>
          <a:xfrm>
            <a:off x="76200" y="5273575"/>
            <a:ext cx="72471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it-IT">
                <a:solidFill>
                  <a:schemeClr val="dk1"/>
                </a:solidFill>
                <a:latin typeface="Calibri"/>
                <a:ea typeface="Calibri"/>
                <a:cs typeface="Calibri"/>
                <a:sym typeface="Calibri"/>
              </a:rPr>
              <a:t>SEIRD Model (Susceptible-Exposed-Infected-Recovered-Deceased)</a:t>
            </a:r>
            <a:endParaRPr b="1">
              <a:solidFill>
                <a:schemeClr val="dk1"/>
              </a:solidFill>
              <a:latin typeface="Calibri"/>
              <a:ea typeface="Calibri"/>
              <a:cs typeface="Calibri"/>
              <a:sym typeface="Calibri"/>
            </a:endParaRPr>
          </a:p>
          <a:p>
            <a:pPr indent="-317500" lvl="0" marL="457200" rtl="0" algn="l">
              <a:lnSpc>
                <a:spcPct val="115000"/>
              </a:lnSpc>
              <a:spcBef>
                <a:spcPts val="1200"/>
              </a:spcBef>
              <a:spcAft>
                <a:spcPts val="0"/>
              </a:spcAft>
              <a:buClr>
                <a:schemeClr val="dk1"/>
              </a:buClr>
              <a:buSzPts val="1400"/>
              <a:buChar char="●"/>
            </a:pPr>
            <a:r>
              <a:rPr lang="it-IT">
                <a:solidFill>
                  <a:schemeClr val="dk1"/>
                </a:solidFill>
                <a:latin typeface="Calibri"/>
                <a:ea typeface="Calibri"/>
                <a:cs typeface="Calibri"/>
                <a:sym typeface="Calibri"/>
              </a:rPr>
              <a:t>Combines latency (</a:t>
            </a:r>
            <a:r>
              <a:rPr b="1" lang="it-IT">
                <a:solidFill>
                  <a:schemeClr val="dk1"/>
                </a:solidFill>
                <a:latin typeface="Calibri"/>
                <a:ea typeface="Calibri"/>
                <a:cs typeface="Calibri"/>
                <a:sym typeface="Calibri"/>
              </a:rPr>
              <a:t>E</a:t>
            </a:r>
            <a:r>
              <a:rPr lang="it-IT">
                <a:solidFill>
                  <a:schemeClr val="dk1"/>
                </a:solidFill>
                <a:latin typeface="Calibri"/>
                <a:ea typeface="Calibri"/>
                <a:cs typeface="Calibri"/>
                <a:sym typeface="Calibri"/>
              </a:rPr>
              <a:t>) and death (</a:t>
            </a:r>
            <a:r>
              <a:rPr b="1" lang="it-IT">
                <a:solidFill>
                  <a:schemeClr val="dk1"/>
                </a:solidFill>
                <a:latin typeface="Calibri"/>
                <a:ea typeface="Calibri"/>
                <a:cs typeface="Calibri"/>
                <a:sym typeface="Calibri"/>
              </a:rPr>
              <a:t>D</a:t>
            </a:r>
            <a:r>
              <a:rPr lang="it-IT">
                <a:solidFill>
                  <a:schemeClr val="dk1"/>
                </a:solidFill>
                <a:latin typeface="Calibri"/>
                <a:ea typeface="Calibri"/>
                <a:cs typeface="Calibri"/>
                <a:sym typeface="Calibri"/>
              </a:rPr>
              <a:t>) aspects. Realistic for diseases like </a:t>
            </a:r>
            <a:r>
              <a:rPr b="1" lang="it-IT">
                <a:solidFill>
                  <a:schemeClr val="dk1"/>
                </a:solidFill>
                <a:latin typeface="Calibri"/>
                <a:ea typeface="Calibri"/>
                <a:cs typeface="Calibri"/>
                <a:sym typeface="Calibri"/>
              </a:rPr>
              <a:t>Ebola or COVID-19</a:t>
            </a:r>
            <a:endParaRPr b="1">
              <a:solidFill>
                <a:schemeClr val="dk1"/>
              </a:solidFill>
              <a:latin typeface="Calibri"/>
              <a:ea typeface="Calibri"/>
              <a:cs typeface="Calibri"/>
              <a:sym typeface="Calibri"/>
            </a:endParaRPr>
          </a:p>
        </p:txBody>
      </p:sp>
      <p:sp>
        <p:nvSpPr>
          <p:cNvPr id="757" name="Google Shape;757;g35ee19ee265_0_265"/>
          <p:cNvSpPr/>
          <p:nvPr/>
        </p:nvSpPr>
        <p:spPr>
          <a:xfrm>
            <a:off x="6652575" y="3859325"/>
            <a:ext cx="910500" cy="574800"/>
          </a:xfrm>
          <a:prstGeom prst="rightArrow">
            <a:avLst>
              <a:gd fmla="val 50000" name="adj1"/>
              <a:gd fmla="val 50000" name="adj2"/>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758" name="Google Shape;758;g35ee19ee265_0_265"/>
          <p:cNvSpPr txBox="1"/>
          <p:nvPr/>
        </p:nvSpPr>
        <p:spPr>
          <a:xfrm>
            <a:off x="7636125" y="3733650"/>
            <a:ext cx="39279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i="1" lang="it-IT" sz="2000">
                <a:solidFill>
                  <a:schemeClr val="dk1"/>
                </a:solidFill>
                <a:latin typeface="Calibri"/>
                <a:ea typeface="Calibri"/>
                <a:cs typeface="Calibri"/>
                <a:sym typeface="Calibri"/>
              </a:rPr>
              <a:t>It could be useful to have a </a:t>
            </a:r>
            <a:r>
              <a:rPr b="1" i="1" lang="it-IT" sz="2000">
                <a:solidFill>
                  <a:schemeClr val="dk1"/>
                </a:solidFill>
                <a:latin typeface="Calibri"/>
                <a:ea typeface="Calibri"/>
                <a:cs typeface="Calibri"/>
                <a:sym typeface="Calibri"/>
              </a:rPr>
              <a:t>general modelling </a:t>
            </a:r>
            <a:r>
              <a:rPr b="1" i="1" lang="it-IT" sz="2000">
                <a:solidFill>
                  <a:schemeClr val="dk1"/>
                </a:solidFill>
                <a:latin typeface="Calibri"/>
                <a:ea typeface="Calibri"/>
                <a:cs typeface="Calibri"/>
                <a:sym typeface="Calibri"/>
              </a:rPr>
              <a:t>framework</a:t>
            </a:r>
            <a:r>
              <a:rPr i="1" lang="it-IT" sz="2000">
                <a:solidFill>
                  <a:schemeClr val="dk1"/>
                </a:solidFill>
                <a:latin typeface="Calibri"/>
                <a:ea typeface="Calibri"/>
                <a:cs typeface="Calibri"/>
                <a:sym typeface="Calibri"/>
              </a:rPr>
              <a:t> to simulate the models </a:t>
            </a:r>
            <a:r>
              <a:rPr i="1" lang="it-IT" sz="2000">
                <a:solidFill>
                  <a:schemeClr val="dk1"/>
                </a:solidFill>
                <a:latin typeface="Calibri"/>
                <a:ea typeface="Calibri"/>
                <a:cs typeface="Calibri"/>
                <a:sym typeface="Calibri"/>
              </a:rPr>
              <a:t>easily</a:t>
            </a:r>
            <a:r>
              <a:rPr i="1" lang="it-IT" sz="2000">
                <a:solidFill>
                  <a:schemeClr val="dk1"/>
                </a:solidFill>
                <a:latin typeface="Calibri"/>
                <a:ea typeface="Calibri"/>
                <a:cs typeface="Calibri"/>
                <a:sym typeface="Calibri"/>
              </a:rPr>
              <a:t>!!!!</a:t>
            </a:r>
            <a:endParaRPr i="1" sz="2000">
              <a:solidFill>
                <a:schemeClr val="dk1"/>
              </a:solidFill>
              <a:latin typeface="Calibri"/>
              <a:ea typeface="Calibri"/>
              <a:cs typeface="Calibri"/>
              <a:sym typeface="Calibri"/>
            </a:endParaRPr>
          </a:p>
        </p:txBody>
      </p:sp>
      <p:pic>
        <p:nvPicPr>
          <p:cNvPr id="759" name="Google Shape;759;g35ee19ee265_0_265"/>
          <p:cNvPicPr preferRelativeResize="0"/>
          <p:nvPr/>
        </p:nvPicPr>
        <p:blipFill>
          <a:blip r:embed="rId3">
            <a:alphaModFix/>
          </a:blip>
          <a:stretch>
            <a:fillRect/>
          </a:stretch>
        </p:blipFill>
        <p:spPr>
          <a:xfrm>
            <a:off x="6747003" y="3284525"/>
            <a:ext cx="574820" cy="574799"/>
          </a:xfrm>
          <a:prstGeom prst="rect">
            <a:avLst/>
          </a:prstGeom>
          <a:noFill/>
          <a:ln>
            <a:noFill/>
          </a:ln>
        </p:spPr>
      </p:pic>
      <p:pic>
        <p:nvPicPr>
          <p:cNvPr id="760" name="Google Shape;760;g35ee19ee265_0_265"/>
          <p:cNvPicPr preferRelativeResize="0"/>
          <p:nvPr/>
        </p:nvPicPr>
        <p:blipFill rotWithShape="1">
          <a:blip r:embed="rId4">
            <a:alphaModFix/>
          </a:blip>
          <a:srcRect b="45628" l="1374" r="82591" t="15872"/>
          <a:stretch/>
        </p:blipFill>
        <p:spPr>
          <a:xfrm>
            <a:off x="11128839" y="219463"/>
            <a:ext cx="851476" cy="574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g35a4bedfb1a_0_104"/>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766" name="Google Shape;766;g35a4bedfb1a_0_10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GreatMod</a:t>
            </a:r>
            <a:endParaRPr/>
          </a:p>
        </p:txBody>
      </p:sp>
      <p:sp>
        <p:nvSpPr>
          <p:cNvPr id="767" name="Google Shape;767;g35a4bedfb1a_0_104"/>
          <p:cNvSpPr txBox="1"/>
          <p:nvPr/>
        </p:nvSpPr>
        <p:spPr>
          <a:xfrm>
            <a:off x="76200" y="6233675"/>
            <a:ext cx="42501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2000" u="sng">
                <a:solidFill>
                  <a:schemeClr val="hlink"/>
                </a:solidFill>
                <a:highlight>
                  <a:srgbClr val="FFFFFF"/>
                </a:highlight>
                <a:latin typeface="Calibri"/>
                <a:ea typeface="Calibri"/>
                <a:cs typeface="Calibri"/>
                <a:sym typeface="Calibri"/>
                <a:hlinkClick r:id="rId3"/>
              </a:rPr>
              <a:t>https://qbioturin.github.io/epimod/</a:t>
            </a:r>
            <a:r>
              <a:rPr lang="it-IT" sz="2000">
                <a:solidFill>
                  <a:schemeClr val="dk1"/>
                </a:solidFill>
                <a:highlight>
                  <a:srgbClr val="FFFFFF"/>
                </a:highlight>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768" name="Google Shape;768;g35a4bedfb1a_0_104"/>
          <p:cNvPicPr preferRelativeResize="0"/>
          <p:nvPr/>
        </p:nvPicPr>
        <p:blipFill rotWithShape="1">
          <a:blip r:embed="rId4">
            <a:alphaModFix/>
          </a:blip>
          <a:srcRect b="45628" l="1374" r="82591" t="15872"/>
          <a:stretch/>
        </p:blipFill>
        <p:spPr>
          <a:xfrm>
            <a:off x="11128839" y="219463"/>
            <a:ext cx="851476" cy="574875"/>
          </a:xfrm>
          <a:prstGeom prst="rect">
            <a:avLst/>
          </a:prstGeom>
          <a:noFill/>
          <a:ln>
            <a:noFill/>
          </a:ln>
        </p:spPr>
      </p:pic>
      <p:pic>
        <p:nvPicPr>
          <p:cNvPr id="769" name="Google Shape;769;g35a4bedfb1a_0_104"/>
          <p:cNvPicPr preferRelativeResize="0"/>
          <p:nvPr/>
        </p:nvPicPr>
        <p:blipFill>
          <a:blip r:embed="rId5">
            <a:alphaModFix/>
          </a:blip>
          <a:stretch>
            <a:fillRect/>
          </a:stretch>
        </p:blipFill>
        <p:spPr>
          <a:xfrm>
            <a:off x="977950" y="958350"/>
            <a:ext cx="9711688" cy="1737050"/>
          </a:xfrm>
          <a:prstGeom prst="rect">
            <a:avLst/>
          </a:prstGeom>
          <a:noFill/>
          <a:ln>
            <a:noFill/>
          </a:ln>
        </p:spPr>
      </p:pic>
      <p:sp>
        <p:nvSpPr>
          <p:cNvPr id="770" name="Google Shape;770;g35a4bedfb1a_0_104"/>
          <p:cNvSpPr txBox="1"/>
          <p:nvPr/>
        </p:nvSpPr>
        <p:spPr>
          <a:xfrm>
            <a:off x="229825" y="3425700"/>
            <a:ext cx="4096500" cy="2727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000">
                <a:solidFill>
                  <a:srgbClr val="017101"/>
                </a:solidFill>
              </a:rPr>
              <a:t>Graphical User Interface:</a:t>
            </a:r>
            <a:endParaRPr b="1" sz="2000">
              <a:solidFill>
                <a:srgbClr val="017101"/>
              </a:solidFill>
            </a:endParaRPr>
          </a:p>
          <a:p>
            <a:pPr indent="0" lvl="0" marL="0" rtl="0" algn="l">
              <a:lnSpc>
                <a:spcPct val="115000"/>
              </a:lnSpc>
              <a:spcBef>
                <a:spcPts val="0"/>
              </a:spcBef>
              <a:spcAft>
                <a:spcPts val="0"/>
              </a:spcAft>
              <a:buNone/>
            </a:pPr>
            <a:r>
              <a:t/>
            </a:r>
            <a:endParaRPr sz="1800">
              <a:solidFill>
                <a:srgbClr val="123C45"/>
              </a:solidFill>
            </a:endParaRPr>
          </a:p>
          <a:p>
            <a:pPr indent="0" lvl="0" marL="0" rtl="0" algn="l">
              <a:lnSpc>
                <a:spcPct val="115000"/>
              </a:lnSpc>
              <a:spcBef>
                <a:spcPts val="0"/>
              </a:spcBef>
              <a:spcAft>
                <a:spcPts val="0"/>
              </a:spcAft>
              <a:buNone/>
            </a:pPr>
            <a:r>
              <a:rPr lang="it-IT" sz="1800">
                <a:solidFill>
                  <a:srgbClr val="474747"/>
                </a:solidFill>
              </a:rPr>
              <a:t>● Interactive modeling via Petri Net formalism</a:t>
            </a:r>
            <a:endParaRPr sz="1800">
              <a:solidFill>
                <a:srgbClr val="474747"/>
              </a:solidFill>
            </a:endParaRPr>
          </a:p>
          <a:p>
            <a:pPr indent="0" lvl="0" marL="0" rtl="0" algn="l">
              <a:lnSpc>
                <a:spcPct val="115000"/>
              </a:lnSpc>
              <a:spcBef>
                <a:spcPts val="0"/>
              </a:spcBef>
              <a:spcAft>
                <a:spcPts val="0"/>
              </a:spcAft>
              <a:buNone/>
            </a:pPr>
            <a:r>
              <a:rPr lang="it-IT" sz="1800">
                <a:solidFill>
                  <a:srgbClr val="474747"/>
                </a:solidFill>
              </a:rPr>
              <a:t>● Construction and visualization of system dynamics</a:t>
            </a:r>
            <a:endParaRPr sz="1800">
              <a:solidFill>
                <a:srgbClr val="474747"/>
              </a:solidFill>
            </a:endParaRPr>
          </a:p>
          <a:p>
            <a:pPr indent="0" lvl="0" marL="0" rtl="0" algn="l">
              <a:lnSpc>
                <a:spcPct val="115000"/>
              </a:lnSpc>
              <a:spcBef>
                <a:spcPts val="0"/>
              </a:spcBef>
              <a:spcAft>
                <a:spcPts val="0"/>
              </a:spcAft>
              <a:buNone/>
            </a:pPr>
            <a:r>
              <a:rPr lang="it-IT" sz="1800">
                <a:solidFill>
                  <a:srgbClr val="474747"/>
                </a:solidFill>
              </a:rPr>
              <a:t>● User-friendly interface for dynamic system modeling</a:t>
            </a:r>
            <a:endParaRPr sz="1800">
              <a:solidFill>
                <a:srgbClr val="474747"/>
              </a:solidFill>
            </a:endParaRPr>
          </a:p>
        </p:txBody>
      </p:sp>
      <p:sp>
        <p:nvSpPr>
          <p:cNvPr id="771" name="Google Shape;771;g35a4bedfb1a_0_104"/>
          <p:cNvSpPr txBox="1"/>
          <p:nvPr/>
        </p:nvSpPr>
        <p:spPr>
          <a:xfrm>
            <a:off x="4326300" y="3984800"/>
            <a:ext cx="3703800" cy="202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000">
                <a:solidFill>
                  <a:srgbClr val="1F497D"/>
                </a:solidFill>
              </a:rPr>
              <a:t>Epimod Library:</a:t>
            </a:r>
            <a:endParaRPr b="1" sz="2000">
              <a:solidFill>
                <a:srgbClr val="1F497D"/>
              </a:solidFill>
            </a:endParaRPr>
          </a:p>
          <a:p>
            <a:pPr indent="0" lvl="0" marL="0" rtl="0" algn="l">
              <a:lnSpc>
                <a:spcPct val="115000"/>
              </a:lnSpc>
              <a:spcBef>
                <a:spcPts val="0"/>
              </a:spcBef>
              <a:spcAft>
                <a:spcPts val="0"/>
              </a:spcAft>
              <a:buNone/>
            </a:pPr>
            <a:r>
              <a:t/>
            </a:r>
            <a:endParaRPr sz="1450">
              <a:solidFill>
                <a:srgbClr val="123C45"/>
              </a:solidFill>
            </a:endParaRPr>
          </a:p>
          <a:p>
            <a:pPr indent="0" lvl="0" marL="0" rtl="0" algn="l">
              <a:lnSpc>
                <a:spcPct val="115000"/>
              </a:lnSpc>
              <a:spcBef>
                <a:spcPts val="0"/>
              </a:spcBef>
              <a:spcAft>
                <a:spcPts val="0"/>
              </a:spcAft>
              <a:buNone/>
            </a:pPr>
            <a:r>
              <a:rPr lang="it-IT" sz="1800">
                <a:solidFill>
                  <a:srgbClr val="474747"/>
                </a:solidFill>
              </a:rPr>
              <a:t>● Simulations of complex systems</a:t>
            </a:r>
            <a:endParaRPr sz="1800">
              <a:solidFill>
                <a:srgbClr val="474747"/>
              </a:solidFill>
            </a:endParaRPr>
          </a:p>
          <a:p>
            <a:pPr indent="0" lvl="0" marL="0" rtl="0" algn="l">
              <a:lnSpc>
                <a:spcPct val="115000"/>
              </a:lnSpc>
              <a:spcBef>
                <a:spcPts val="0"/>
              </a:spcBef>
              <a:spcAft>
                <a:spcPts val="0"/>
              </a:spcAft>
              <a:buNone/>
            </a:pPr>
            <a:r>
              <a:rPr lang="it-IT" sz="1800">
                <a:solidFill>
                  <a:srgbClr val="474747"/>
                </a:solidFill>
              </a:rPr>
              <a:t>● 'What-if' scenario analysis</a:t>
            </a:r>
            <a:endParaRPr sz="1800">
              <a:solidFill>
                <a:srgbClr val="474747"/>
              </a:solidFill>
            </a:endParaRPr>
          </a:p>
          <a:p>
            <a:pPr indent="0" lvl="0" marL="0" rtl="0" algn="l">
              <a:lnSpc>
                <a:spcPct val="115000"/>
              </a:lnSpc>
              <a:spcBef>
                <a:spcPts val="0"/>
              </a:spcBef>
              <a:spcAft>
                <a:spcPts val="0"/>
              </a:spcAft>
              <a:buNone/>
            </a:pPr>
            <a:r>
              <a:rPr lang="it-IT" sz="1800">
                <a:solidFill>
                  <a:srgbClr val="474747"/>
                </a:solidFill>
              </a:rPr>
              <a:t>● Detailed result checking (plots, data visualization)</a:t>
            </a:r>
            <a:endParaRPr sz="1800">
              <a:solidFill>
                <a:srgbClr val="474747"/>
              </a:solidFill>
            </a:endParaRPr>
          </a:p>
        </p:txBody>
      </p:sp>
      <p:sp>
        <p:nvSpPr>
          <p:cNvPr id="772" name="Google Shape;772;g35a4bedfb1a_0_104"/>
          <p:cNvSpPr txBox="1"/>
          <p:nvPr/>
        </p:nvSpPr>
        <p:spPr>
          <a:xfrm>
            <a:off x="8140725" y="4241600"/>
            <a:ext cx="3703800" cy="177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000">
                <a:solidFill>
                  <a:srgbClr val="4A86E8"/>
                </a:solidFill>
              </a:rPr>
              <a:t>Docker Containers:</a:t>
            </a:r>
            <a:endParaRPr b="1" sz="2000">
              <a:solidFill>
                <a:srgbClr val="4A86E8"/>
              </a:solidFill>
            </a:endParaRPr>
          </a:p>
          <a:p>
            <a:pPr indent="0" lvl="0" marL="0" rtl="0" algn="l">
              <a:lnSpc>
                <a:spcPct val="115000"/>
              </a:lnSpc>
              <a:spcBef>
                <a:spcPts val="0"/>
              </a:spcBef>
              <a:spcAft>
                <a:spcPts val="0"/>
              </a:spcAft>
              <a:buNone/>
            </a:pPr>
            <a:r>
              <a:t/>
            </a:r>
            <a:endParaRPr sz="1800">
              <a:solidFill>
                <a:srgbClr val="123C45"/>
              </a:solidFill>
            </a:endParaRPr>
          </a:p>
          <a:p>
            <a:pPr indent="0" lvl="0" marL="0" rtl="0" algn="l">
              <a:lnSpc>
                <a:spcPct val="115000"/>
              </a:lnSpc>
              <a:spcBef>
                <a:spcPts val="0"/>
              </a:spcBef>
              <a:spcAft>
                <a:spcPts val="0"/>
              </a:spcAft>
              <a:buNone/>
            </a:pPr>
            <a:r>
              <a:rPr lang="it-IT" sz="1800">
                <a:solidFill>
                  <a:srgbClr val="474747"/>
                </a:solidFill>
              </a:rPr>
              <a:t>● Simulations reproducibility</a:t>
            </a:r>
            <a:endParaRPr sz="1800">
              <a:solidFill>
                <a:srgbClr val="474747"/>
              </a:solidFill>
            </a:endParaRPr>
          </a:p>
          <a:p>
            <a:pPr indent="0" lvl="0" marL="0" rtl="0" algn="l">
              <a:lnSpc>
                <a:spcPct val="115000"/>
              </a:lnSpc>
              <a:spcBef>
                <a:spcPts val="0"/>
              </a:spcBef>
              <a:spcAft>
                <a:spcPts val="0"/>
              </a:spcAft>
              <a:buNone/>
            </a:pPr>
            <a:r>
              <a:rPr lang="it-IT" sz="1800">
                <a:solidFill>
                  <a:srgbClr val="474747"/>
                </a:solidFill>
              </a:rPr>
              <a:t>● Simplifies deployment, updates, and maintenance</a:t>
            </a:r>
            <a:endParaRPr sz="1800">
              <a:solidFill>
                <a:srgbClr val="474747"/>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3682b5a6e1e_0_5"/>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778" name="Google Shape;778;g3682b5a6e1e_0_5"/>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GreatMod</a:t>
            </a:r>
            <a:endParaRPr/>
          </a:p>
        </p:txBody>
      </p:sp>
      <p:sp>
        <p:nvSpPr>
          <p:cNvPr id="779" name="Google Shape;779;g3682b5a6e1e_0_5"/>
          <p:cNvSpPr txBox="1"/>
          <p:nvPr/>
        </p:nvSpPr>
        <p:spPr>
          <a:xfrm>
            <a:off x="76200" y="6233675"/>
            <a:ext cx="42501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2000" u="sng">
                <a:solidFill>
                  <a:schemeClr val="hlink"/>
                </a:solidFill>
                <a:highlight>
                  <a:srgbClr val="FFFFFF"/>
                </a:highlight>
                <a:latin typeface="Calibri"/>
                <a:ea typeface="Calibri"/>
                <a:cs typeface="Calibri"/>
                <a:sym typeface="Calibri"/>
                <a:hlinkClick r:id="rId3"/>
              </a:rPr>
              <a:t>https://qbioturin.github.io/epimod/</a:t>
            </a:r>
            <a:r>
              <a:rPr lang="it-IT" sz="2000">
                <a:solidFill>
                  <a:schemeClr val="dk1"/>
                </a:solidFill>
                <a:highlight>
                  <a:srgbClr val="FFFFFF"/>
                </a:highlight>
                <a:latin typeface="Calibri"/>
                <a:ea typeface="Calibri"/>
                <a:cs typeface="Calibri"/>
                <a:sym typeface="Calibri"/>
              </a:rPr>
              <a:t> </a:t>
            </a:r>
            <a:endParaRPr sz="2000">
              <a:solidFill>
                <a:schemeClr val="dk1"/>
              </a:solidFill>
              <a:latin typeface="Calibri"/>
              <a:ea typeface="Calibri"/>
              <a:cs typeface="Calibri"/>
              <a:sym typeface="Calibri"/>
            </a:endParaRPr>
          </a:p>
        </p:txBody>
      </p:sp>
      <p:pic>
        <p:nvPicPr>
          <p:cNvPr id="780" name="Google Shape;780;g3682b5a6e1e_0_5"/>
          <p:cNvPicPr preferRelativeResize="0"/>
          <p:nvPr/>
        </p:nvPicPr>
        <p:blipFill rotWithShape="1">
          <a:blip r:embed="rId4">
            <a:alphaModFix/>
          </a:blip>
          <a:srcRect b="45628" l="1374" r="82591" t="15872"/>
          <a:stretch/>
        </p:blipFill>
        <p:spPr>
          <a:xfrm>
            <a:off x="11128839" y="219463"/>
            <a:ext cx="851476" cy="574875"/>
          </a:xfrm>
          <a:prstGeom prst="rect">
            <a:avLst/>
          </a:prstGeom>
          <a:noFill/>
          <a:ln>
            <a:noFill/>
          </a:ln>
        </p:spPr>
      </p:pic>
      <p:pic>
        <p:nvPicPr>
          <p:cNvPr id="781" name="Google Shape;781;g3682b5a6e1e_0_5"/>
          <p:cNvPicPr preferRelativeResize="0"/>
          <p:nvPr/>
        </p:nvPicPr>
        <p:blipFill>
          <a:blip r:embed="rId5">
            <a:alphaModFix/>
          </a:blip>
          <a:stretch>
            <a:fillRect/>
          </a:stretch>
        </p:blipFill>
        <p:spPr>
          <a:xfrm>
            <a:off x="152400" y="1481088"/>
            <a:ext cx="11887196" cy="40497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35c4e3f22fc_0_45"/>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787" name="Google Shape;787;g35c4e3f22fc_0_45"/>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Petri Net: a graphical formalism to draw model</a:t>
            </a:r>
            <a:endParaRPr/>
          </a:p>
        </p:txBody>
      </p:sp>
      <p:pic>
        <p:nvPicPr>
          <p:cNvPr id="788" name="Google Shape;788;g35c4e3f22fc_0_45"/>
          <p:cNvPicPr preferRelativeResize="0"/>
          <p:nvPr/>
        </p:nvPicPr>
        <p:blipFill rotWithShape="1">
          <a:blip r:embed="rId3">
            <a:alphaModFix/>
          </a:blip>
          <a:srcRect b="45628" l="1374" r="82591" t="15872"/>
          <a:stretch/>
        </p:blipFill>
        <p:spPr>
          <a:xfrm>
            <a:off x="11128839" y="219463"/>
            <a:ext cx="851476" cy="574875"/>
          </a:xfrm>
          <a:prstGeom prst="rect">
            <a:avLst/>
          </a:prstGeom>
          <a:noFill/>
          <a:ln>
            <a:noFill/>
          </a:ln>
        </p:spPr>
      </p:pic>
      <p:sp>
        <p:nvSpPr>
          <p:cNvPr id="789" name="Google Shape;789;g35c4e3f22fc_0_45"/>
          <p:cNvSpPr txBox="1"/>
          <p:nvPr/>
        </p:nvSpPr>
        <p:spPr>
          <a:xfrm>
            <a:off x="76200" y="1077988"/>
            <a:ext cx="11384100" cy="8004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it-IT" sz="2000"/>
              <a:t>Petri Net (PN) is graphical formalism (bipartite graph), conveniently used for the analysis of complex models. It allows us to derive qualitative and quantitative properties of the system.</a:t>
            </a:r>
            <a:endParaRPr sz="2000"/>
          </a:p>
        </p:txBody>
      </p:sp>
      <p:sp>
        <p:nvSpPr>
          <p:cNvPr id="790" name="Google Shape;790;g35c4e3f22fc_0_45"/>
          <p:cNvSpPr txBox="1"/>
          <p:nvPr/>
        </p:nvSpPr>
        <p:spPr>
          <a:xfrm>
            <a:off x="142725" y="2403950"/>
            <a:ext cx="6515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sz="2000">
                <a:solidFill>
                  <a:schemeClr val="dk1"/>
                </a:solidFill>
              </a:rPr>
              <a:t>Places (circles):</a:t>
            </a:r>
            <a:r>
              <a:rPr lang="it-IT" sz="2000">
                <a:solidFill>
                  <a:schemeClr val="dk1"/>
                </a:solidFill>
              </a:rPr>
              <a:t> Represent </a:t>
            </a:r>
            <a:r>
              <a:rPr i="1" lang="it-IT" sz="2000">
                <a:solidFill>
                  <a:schemeClr val="dk1"/>
                </a:solidFill>
              </a:rPr>
              <a:t>states</a:t>
            </a:r>
            <a:r>
              <a:rPr lang="it-IT" sz="2000">
                <a:solidFill>
                  <a:schemeClr val="dk1"/>
                </a:solidFill>
              </a:rPr>
              <a:t> or </a:t>
            </a:r>
            <a:r>
              <a:rPr i="1" lang="it-IT" sz="2000">
                <a:solidFill>
                  <a:schemeClr val="dk1"/>
                </a:solidFill>
              </a:rPr>
              <a:t>conditions</a:t>
            </a:r>
            <a:r>
              <a:rPr lang="it-IT" sz="2000">
                <a:solidFill>
                  <a:schemeClr val="dk1"/>
                </a:solidFill>
              </a:rPr>
              <a:t> (e.g., a molecule present, a person infected).</a:t>
            </a:r>
            <a:br>
              <a:rPr lang="it-IT" sz="2000">
                <a:solidFill>
                  <a:schemeClr val="dk1"/>
                </a:solidFill>
              </a:rPr>
            </a:br>
            <a:endParaRPr sz="2000">
              <a:solidFill>
                <a:schemeClr val="dk1"/>
              </a:solidFill>
            </a:endParaRPr>
          </a:p>
          <a:p>
            <a:pPr indent="0" lvl="0" marL="0" rtl="0" algn="l">
              <a:spcBef>
                <a:spcPts val="0"/>
              </a:spcBef>
              <a:spcAft>
                <a:spcPts val="0"/>
              </a:spcAft>
              <a:buNone/>
            </a:pPr>
            <a:r>
              <a:rPr b="1" lang="it-IT" sz="2000">
                <a:solidFill>
                  <a:schemeClr val="dk1"/>
                </a:solidFill>
              </a:rPr>
              <a:t>Transitions (rectangles):</a:t>
            </a:r>
            <a:r>
              <a:rPr lang="it-IT" sz="2000">
                <a:solidFill>
                  <a:schemeClr val="dk1"/>
                </a:solidFill>
              </a:rPr>
              <a:t> Represent </a:t>
            </a:r>
            <a:r>
              <a:rPr i="1" lang="it-IT" sz="2000">
                <a:solidFill>
                  <a:schemeClr val="dk1"/>
                </a:solidFill>
              </a:rPr>
              <a:t>events</a:t>
            </a:r>
            <a:r>
              <a:rPr lang="it-IT" sz="2000">
                <a:solidFill>
                  <a:schemeClr val="dk1"/>
                </a:solidFill>
              </a:rPr>
              <a:t> or </a:t>
            </a:r>
            <a:r>
              <a:rPr i="1" lang="it-IT" sz="2000">
                <a:solidFill>
                  <a:schemeClr val="dk1"/>
                </a:solidFill>
              </a:rPr>
              <a:t>actions</a:t>
            </a:r>
            <a:r>
              <a:rPr lang="it-IT" sz="2000">
                <a:solidFill>
                  <a:schemeClr val="dk1"/>
                </a:solidFill>
              </a:rPr>
              <a:t> that change the state (e.g., infection, recovery).</a:t>
            </a:r>
            <a:br>
              <a:rPr lang="it-IT" sz="2000">
                <a:solidFill>
                  <a:schemeClr val="dk1"/>
                </a:solidFill>
              </a:rPr>
            </a:br>
            <a:endParaRPr sz="2000">
              <a:solidFill>
                <a:schemeClr val="dk1"/>
              </a:solidFill>
            </a:endParaRPr>
          </a:p>
          <a:p>
            <a:pPr indent="0" lvl="0" marL="0" rtl="0" algn="l">
              <a:spcBef>
                <a:spcPts val="0"/>
              </a:spcBef>
              <a:spcAft>
                <a:spcPts val="0"/>
              </a:spcAft>
              <a:buNone/>
            </a:pPr>
            <a:r>
              <a:rPr b="1" lang="it-IT" sz="2000">
                <a:solidFill>
                  <a:schemeClr val="dk1"/>
                </a:solidFill>
              </a:rPr>
              <a:t>Tokens (dots inside places):</a:t>
            </a:r>
            <a:r>
              <a:rPr lang="it-IT" sz="2000">
                <a:solidFill>
                  <a:schemeClr val="dk1"/>
                </a:solidFill>
              </a:rPr>
              <a:t> Indicate the </a:t>
            </a:r>
            <a:r>
              <a:rPr i="1" lang="it-IT" sz="2000">
                <a:solidFill>
                  <a:schemeClr val="dk1"/>
                </a:solidFill>
              </a:rPr>
              <a:t>current state</a:t>
            </a:r>
            <a:r>
              <a:rPr lang="it-IT" sz="2000">
                <a:solidFill>
                  <a:schemeClr val="dk1"/>
                </a:solidFill>
              </a:rPr>
              <a:t> (how many resources or individuals are in a place).</a:t>
            </a:r>
            <a:br>
              <a:rPr lang="it-IT" sz="2000">
                <a:solidFill>
                  <a:schemeClr val="dk1"/>
                </a:solidFill>
              </a:rPr>
            </a:br>
            <a:endParaRPr sz="2000">
              <a:solidFill>
                <a:schemeClr val="dk1"/>
              </a:solidFill>
            </a:endParaRPr>
          </a:p>
          <a:p>
            <a:pPr indent="0" lvl="0" marL="0" rtl="0" algn="l">
              <a:spcBef>
                <a:spcPts val="0"/>
              </a:spcBef>
              <a:spcAft>
                <a:spcPts val="0"/>
              </a:spcAft>
              <a:buNone/>
            </a:pPr>
            <a:r>
              <a:rPr b="1" lang="it-IT" sz="2000">
                <a:solidFill>
                  <a:schemeClr val="dk1"/>
                </a:solidFill>
              </a:rPr>
              <a:t>Arcs (arrows):</a:t>
            </a:r>
            <a:r>
              <a:rPr lang="it-IT" sz="2000">
                <a:solidFill>
                  <a:schemeClr val="dk1"/>
                </a:solidFill>
              </a:rPr>
              <a:t> Show how places and transitions are connected (direction matters).</a:t>
            </a:r>
            <a:endParaRPr sz="2000">
              <a:solidFill>
                <a:schemeClr val="dk1"/>
              </a:solidFill>
            </a:endParaRPr>
          </a:p>
        </p:txBody>
      </p:sp>
      <p:pic>
        <p:nvPicPr>
          <p:cNvPr id="791" name="Google Shape;791;g35c4e3f22fc_0_45"/>
          <p:cNvPicPr preferRelativeResize="0"/>
          <p:nvPr/>
        </p:nvPicPr>
        <p:blipFill>
          <a:blip r:embed="rId4">
            <a:alphaModFix/>
          </a:blip>
          <a:stretch>
            <a:fillRect/>
          </a:stretch>
        </p:blipFill>
        <p:spPr>
          <a:xfrm>
            <a:off x="9158075" y="2403950"/>
            <a:ext cx="1155525" cy="3366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g3682b5a6e1e_0_27"/>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797" name="Google Shape;797;g3682b5a6e1e_0_2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Stochastic</a:t>
            </a:r>
            <a:r>
              <a:rPr lang="it-IT"/>
              <a:t> Petri Net</a:t>
            </a:r>
            <a:endParaRPr/>
          </a:p>
        </p:txBody>
      </p:sp>
      <p:pic>
        <p:nvPicPr>
          <p:cNvPr id="798" name="Google Shape;798;g3682b5a6e1e_0_27"/>
          <p:cNvPicPr preferRelativeResize="0"/>
          <p:nvPr/>
        </p:nvPicPr>
        <p:blipFill rotWithShape="1">
          <a:blip r:embed="rId3">
            <a:alphaModFix/>
          </a:blip>
          <a:srcRect b="45628" l="1374" r="82591" t="15872"/>
          <a:stretch/>
        </p:blipFill>
        <p:spPr>
          <a:xfrm>
            <a:off x="11128839" y="219463"/>
            <a:ext cx="851476" cy="574875"/>
          </a:xfrm>
          <a:prstGeom prst="rect">
            <a:avLst/>
          </a:prstGeom>
          <a:noFill/>
          <a:ln>
            <a:noFill/>
          </a:ln>
        </p:spPr>
      </p:pic>
      <p:sp>
        <p:nvSpPr>
          <p:cNvPr id="799" name="Google Shape;799;g3682b5a6e1e_0_27"/>
          <p:cNvSpPr txBox="1"/>
          <p:nvPr/>
        </p:nvSpPr>
        <p:spPr>
          <a:xfrm>
            <a:off x="76200" y="1390950"/>
            <a:ext cx="72414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000">
                <a:solidFill>
                  <a:srgbClr val="123C45"/>
                </a:solidFill>
              </a:rPr>
              <a:t>Arcs Multiplicity:</a:t>
            </a:r>
            <a:endParaRPr b="1" sz="2000">
              <a:solidFill>
                <a:srgbClr val="123C45"/>
              </a:solidFill>
            </a:endParaRPr>
          </a:p>
          <a:p>
            <a:pPr indent="0" lvl="0" marL="0" rtl="0" algn="l">
              <a:lnSpc>
                <a:spcPct val="115000"/>
              </a:lnSpc>
              <a:spcBef>
                <a:spcPts val="0"/>
              </a:spcBef>
              <a:spcAft>
                <a:spcPts val="0"/>
              </a:spcAft>
              <a:buNone/>
            </a:pPr>
            <a:r>
              <a:rPr lang="it-IT" sz="2000">
                <a:solidFill>
                  <a:srgbClr val="474747"/>
                </a:solidFill>
              </a:rPr>
              <a:t>● Arcs can have multiplicities, indicating the number of tokens</a:t>
            </a:r>
            <a:endParaRPr sz="2000">
              <a:solidFill>
                <a:srgbClr val="474747"/>
              </a:solidFill>
            </a:endParaRPr>
          </a:p>
          <a:p>
            <a:pPr indent="0" lvl="0" marL="0" rtl="0" algn="l">
              <a:lnSpc>
                <a:spcPct val="115000"/>
              </a:lnSpc>
              <a:spcBef>
                <a:spcPts val="0"/>
              </a:spcBef>
              <a:spcAft>
                <a:spcPts val="0"/>
              </a:spcAft>
              <a:buNone/>
            </a:pPr>
            <a:r>
              <a:rPr lang="it-IT" sz="2000">
                <a:solidFill>
                  <a:srgbClr val="474747"/>
                </a:solidFill>
              </a:rPr>
              <a:t>transferred between places and transitions.</a:t>
            </a:r>
            <a:endParaRPr sz="2000">
              <a:solidFill>
                <a:srgbClr val="474747"/>
              </a:solidFill>
            </a:endParaRPr>
          </a:p>
        </p:txBody>
      </p:sp>
      <p:sp>
        <p:nvSpPr>
          <p:cNvPr id="800" name="Google Shape;800;g3682b5a6e1e_0_27"/>
          <p:cNvSpPr txBox="1"/>
          <p:nvPr/>
        </p:nvSpPr>
        <p:spPr>
          <a:xfrm>
            <a:off x="76200" y="2766775"/>
            <a:ext cx="72414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it-IT" sz="2000">
                <a:solidFill>
                  <a:srgbClr val="123C45"/>
                </a:solidFill>
              </a:rPr>
              <a:t>Transitions Firing:</a:t>
            </a:r>
            <a:endParaRPr b="1" sz="2000">
              <a:solidFill>
                <a:srgbClr val="123C45"/>
              </a:solidFill>
            </a:endParaRPr>
          </a:p>
          <a:p>
            <a:pPr indent="0" lvl="0" marL="0" rtl="0" algn="l">
              <a:lnSpc>
                <a:spcPct val="115000"/>
              </a:lnSpc>
              <a:spcBef>
                <a:spcPts val="0"/>
              </a:spcBef>
              <a:spcAft>
                <a:spcPts val="0"/>
              </a:spcAft>
              <a:buNone/>
            </a:pPr>
            <a:r>
              <a:rPr lang="it-IT" sz="2000">
                <a:solidFill>
                  <a:srgbClr val="474747"/>
                </a:solidFill>
              </a:rPr>
              <a:t>● A transition 'fires' when the input places contain enough</a:t>
            </a:r>
            <a:endParaRPr sz="2000">
              <a:solidFill>
                <a:srgbClr val="474747"/>
              </a:solidFill>
            </a:endParaRPr>
          </a:p>
          <a:p>
            <a:pPr indent="0" lvl="0" marL="0" rtl="0" algn="l">
              <a:lnSpc>
                <a:spcPct val="115000"/>
              </a:lnSpc>
              <a:spcBef>
                <a:spcPts val="0"/>
              </a:spcBef>
              <a:spcAft>
                <a:spcPts val="0"/>
              </a:spcAft>
              <a:buNone/>
            </a:pPr>
            <a:r>
              <a:rPr lang="it-IT" sz="2000">
                <a:solidFill>
                  <a:srgbClr val="474747"/>
                </a:solidFill>
              </a:rPr>
              <a:t>tokens based on the arc multiplicities.</a:t>
            </a:r>
            <a:endParaRPr sz="2000">
              <a:solidFill>
                <a:srgbClr val="474747"/>
              </a:solidFill>
            </a:endParaRPr>
          </a:p>
          <a:p>
            <a:pPr indent="0" lvl="0" marL="0" rtl="0" algn="l">
              <a:lnSpc>
                <a:spcPct val="115000"/>
              </a:lnSpc>
              <a:spcBef>
                <a:spcPts val="0"/>
              </a:spcBef>
              <a:spcAft>
                <a:spcPts val="0"/>
              </a:spcAft>
              <a:buNone/>
            </a:pPr>
            <a:r>
              <a:rPr lang="it-IT" sz="2000">
                <a:solidFill>
                  <a:srgbClr val="474747"/>
                </a:solidFill>
              </a:rPr>
              <a:t>● Firing consumes tokens from input places and produces</a:t>
            </a:r>
            <a:endParaRPr sz="2000">
              <a:solidFill>
                <a:srgbClr val="474747"/>
              </a:solidFill>
            </a:endParaRPr>
          </a:p>
          <a:p>
            <a:pPr indent="0" lvl="0" marL="0" rtl="0" algn="l">
              <a:lnSpc>
                <a:spcPct val="115000"/>
              </a:lnSpc>
              <a:spcBef>
                <a:spcPts val="0"/>
              </a:spcBef>
              <a:spcAft>
                <a:spcPts val="0"/>
              </a:spcAft>
              <a:buNone/>
            </a:pPr>
            <a:r>
              <a:rPr lang="it-IT" sz="2000">
                <a:solidFill>
                  <a:srgbClr val="474747"/>
                </a:solidFill>
              </a:rPr>
              <a:t>tokens in output place</a:t>
            </a:r>
            <a:endParaRPr sz="2000">
              <a:solidFill>
                <a:srgbClr val="474747"/>
              </a:solidFill>
            </a:endParaRPr>
          </a:p>
        </p:txBody>
      </p:sp>
      <p:sp>
        <p:nvSpPr>
          <p:cNvPr id="801" name="Google Shape;801;g3682b5a6e1e_0_27"/>
          <p:cNvSpPr txBox="1"/>
          <p:nvPr/>
        </p:nvSpPr>
        <p:spPr>
          <a:xfrm>
            <a:off x="76200" y="4505500"/>
            <a:ext cx="7241400" cy="155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000">
              <a:solidFill>
                <a:srgbClr val="474747"/>
              </a:solidFill>
            </a:endParaRPr>
          </a:p>
          <a:p>
            <a:pPr indent="0" lvl="0" marL="0" rtl="0" algn="l">
              <a:lnSpc>
                <a:spcPct val="115000"/>
              </a:lnSpc>
              <a:spcBef>
                <a:spcPts val="0"/>
              </a:spcBef>
              <a:spcAft>
                <a:spcPts val="0"/>
              </a:spcAft>
              <a:buNone/>
            </a:pPr>
            <a:r>
              <a:rPr b="1" lang="it-IT" sz="2000">
                <a:solidFill>
                  <a:srgbClr val="123C45"/>
                </a:solidFill>
              </a:rPr>
              <a:t>Firing Rate:</a:t>
            </a:r>
            <a:endParaRPr b="1" sz="2000">
              <a:solidFill>
                <a:srgbClr val="123C45"/>
              </a:solidFill>
            </a:endParaRPr>
          </a:p>
          <a:p>
            <a:pPr indent="0" lvl="0" marL="0" rtl="0" algn="l">
              <a:lnSpc>
                <a:spcPct val="115000"/>
              </a:lnSpc>
              <a:spcBef>
                <a:spcPts val="0"/>
              </a:spcBef>
              <a:spcAft>
                <a:spcPts val="0"/>
              </a:spcAft>
              <a:buNone/>
            </a:pPr>
            <a:r>
              <a:rPr lang="it-IT" sz="2000">
                <a:solidFill>
                  <a:srgbClr val="474747"/>
                </a:solidFill>
              </a:rPr>
              <a:t>● Determines how quickly a transition converts input tokens into output tokens</a:t>
            </a:r>
            <a:endParaRPr sz="2000"/>
          </a:p>
        </p:txBody>
      </p:sp>
      <p:pic>
        <p:nvPicPr>
          <p:cNvPr id="802" name="Google Shape;802;g3682b5a6e1e_0_27"/>
          <p:cNvPicPr preferRelativeResize="0"/>
          <p:nvPr/>
        </p:nvPicPr>
        <p:blipFill>
          <a:blip r:embed="rId4">
            <a:alphaModFix/>
          </a:blip>
          <a:stretch>
            <a:fillRect/>
          </a:stretch>
        </p:blipFill>
        <p:spPr>
          <a:xfrm>
            <a:off x="7987136" y="1896074"/>
            <a:ext cx="1192461" cy="3473675"/>
          </a:xfrm>
          <a:prstGeom prst="rect">
            <a:avLst/>
          </a:prstGeom>
          <a:noFill/>
          <a:ln>
            <a:noFill/>
          </a:ln>
        </p:spPr>
      </p:pic>
      <p:pic>
        <p:nvPicPr>
          <p:cNvPr id="803" name="Google Shape;803;g3682b5a6e1e_0_27"/>
          <p:cNvPicPr preferRelativeResize="0"/>
          <p:nvPr/>
        </p:nvPicPr>
        <p:blipFill>
          <a:blip r:embed="rId4">
            <a:alphaModFix/>
          </a:blip>
          <a:stretch>
            <a:fillRect/>
          </a:stretch>
        </p:blipFill>
        <p:spPr>
          <a:xfrm>
            <a:off x="10150386" y="1896087"/>
            <a:ext cx="1192461" cy="3473675"/>
          </a:xfrm>
          <a:prstGeom prst="rect">
            <a:avLst/>
          </a:prstGeom>
          <a:noFill/>
          <a:ln>
            <a:noFill/>
          </a:ln>
        </p:spPr>
      </p:pic>
      <p:sp>
        <p:nvSpPr>
          <p:cNvPr id="804" name="Google Shape;804;g3682b5a6e1e_0_27"/>
          <p:cNvSpPr/>
          <p:nvPr/>
        </p:nvSpPr>
        <p:spPr>
          <a:xfrm>
            <a:off x="10613575" y="4777625"/>
            <a:ext cx="116100" cy="108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05" name="Google Shape;805;g3682b5a6e1e_0_27"/>
          <p:cNvSpPr/>
          <p:nvPr/>
        </p:nvSpPr>
        <p:spPr>
          <a:xfrm>
            <a:off x="10513450" y="2463850"/>
            <a:ext cx="185400" cy="1722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06" name="Google Shape;806;g3682b5a6e1e_0_27"/>
          <p:cNvSpPr/>
          <p:nvPr/>
        </p:nvSpPr>
        <p:spPr>
          <a:xfrm>
            <a:off x="9179600" y="3575125"/>
            <a:ext cx="969600" cy="2919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a:latin typeface="Calibri"/>
                <a:ea typeface="Calibri"/>
                <a:cs typeface="Calibri"/>
                <a:sym typeface="Calibri"/>
              </a:rPr>
              <a:t>Firing</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3682b5a6e1e_0_57"/>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812" name="Google Shape;812;g3682b5a6e1e_0_5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Stochastic Petri Net</a:t>
            </a:r>
            <a:endParaRPr/>
          </a:p>
        </p:txBody>
      </p:sp>
      <p:pic>
        <p:nvPicPr>
          <p:cNvPr id="813" name="Google Shape;813;g3682b5a6e1e_0_57"/>
          <p:cNvPicPr preferRelativeResize="0"/>
          <p:nvPr/>
        </p:nvPicPr>
        <p:blipFill rotWithShape="1">
          <a:blip r:embed="rId3">
            <a:alphaModFix/>
          </a:blip>
          <a:srcRect b="45628" l="1374" r="82591" t="15872"/>
          <a:stretch/>
        </p:blipFill>
        <p:spPr>
          <a:xfrm>
            <a:off x="11128839" y="219463"/>
            <a:ext cx="851476" cy="574875"/>
          </a:xfrm>
          <a:prstGeom prst="rect">
            <a:avLst/>
          </a:prstGeom>
          <a:noFill/>
          <a:ln>
            <a:noFill/>
          </a:ln>
        </p:spPr>
      </p:pic>
      <p:sp>
        <p:nvSpPr>
          <p:cNvPr id="814" name="Google Shape;814;g3682b5a6e1e_0_57"/>
          <p:cNvSpPr txBox="1"/>
          <p:nvPr/>
        </p:nvSpPr>
        <p:spPr>
          <a:xfrm>
            <a:off x="368800" y="4331075"/>
            <a:ext cx="6252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800">
                <a:solidFill>
                  <a:schemeClr val="dk1"/>
                </a:solidFill>
              </a:rPr>
              <a:t>The </a:t>
            </a:r>
            <a:r>
              <a:rPr b="1" lang="it-IT" sz="1800">
                <a:solidFill>
                  <a:schemeClr val="dk1"/>
                </a:solidFill>
              </a:rPr>
              <a:t>introduction of time</a:t>
            </a:r>
            <a:r>
              <a:rPr lang="it-IT" sz="1800">
                <a:solidFill>
                  <a:schemeClr val="dk1"/>
                </a:solidFill>
              </a:rPr>
              <a:t> allows to model the </a:t>
            </a:r>
            <a:r>
              <a:rPr b="1" i="1" lang="it-IT" sz="1800">
                <a:solidFill>
                  <a:schemeClr val="dk1"/>
                </a:solidFill>
              </a:rPr>
              <a:t>temporal dynamics</a:t>
            </a:r>
            <a:r>
              <a:rPr lang="it-IT" sz="1800">
                <a:solidFill>
                  <a:schemeClr val="dk1"/>
                </a:solidFill>
              </a:rPr>
              <a:t> of the system</a:t>
            </a:r>
            <a:endParaRPr sz="1800">
              <a:solidFill>
                <a:schemeClr val="dk1"/>
              </a:solidFill>
            </a:endParaRPr>
          </a:p>
        </p:txBody>
      </p:sp>
      <p:sp>
        <p:nvSpPr>
          <p:cNvPr id="815" name="Google Shape;815;g3682b5a6e1e_0_57"/>
          <p:cNvSpPr/>
          <p:nvPr/>
        </p:nvSpPr>
        <p:spPr>
          <a:xfrm>
            <a:off x="322600" y="1975475"/>
            <a:ext cx="6345000" cy="2012400"/>
          </a:xfrm>
          <a:prstGeom prst="downArrowCallout">
            <a:avLst>
              <a:gd fmla="val 25000" name="adj1"/>
              <a:gd fmla="val 25000" name="adj2"/>
              <a:gd fmla="val 25000" name="adj3"/>
              <a:gd fmla="val 64977" name="adj4"/>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IT" sz="1800">
                <a:solidFill>
                  <a:schemeClr val="dk1"/>
                </a:solidFill>
              </a:rPr>
              <a:t>Exponentially distributed random delays are associated with transition firings (time to wait before the tokens are removed from/ added to places).</a:t>
            </a:r>
            <a:endParaRPr sz="1800">
              <a:latin typeface="Calibri"/>
              <a:ea typeface="Calibri"/>
              <a:cs typeface="Calibri"/>
              <a:sym typeface="Calibri"/>
            </a:endParaRPr>
          </a:p>
        </p:txBody>
      </p:sp>
      <p:sp>
        <p:nvSpPr>
          <p:cNvPr id="816" name="Google Shape;816;g3682b5a6e1e_0_57"/>
          <p:cNvSpPr txBox="1"/>
          <p:nvPr/>
        </p:nvSpPr>
        <p:spPr>
          <a:xfrm>
            <a:off x="76200" y="6205625"/>
            <a:ext cx="46401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Marsan, M. Ajmone, et al. "Modelling with generalized stochastic Petri nets." ACM SIGMETRICS performance evaluation review 26.2 (1998): 2.</a:t>
            </a:r>
            <a:endParaRPr i="1" sz="1100">
              <a:solidFill>
                <a:schemeClr val="dk1"/>
              </a:solidFill>
              <a:highlight>
                <a:srgbClr val="FFFFFF"/>
              </a:highlight>
              <a:latin typeface="Calibri"/>
              <a:ea typeface="Calibri"/>
              <a:cs typeface="Calibri"/>
              <a:sym typeface="Calibri"/>
            </a:endParaRPr>
          </a:p>
        </p:txBody>
      </p:sp>
      <p:sp>
        <p:nvSpPr>
          <p:cNvPr id="817" name="Google Shape;817;g3682b5a6e1e_0_57"/>
          <p:cNvSpPr txBox="1"/>
          <p:nvPr/>
        </p:nvSpPr>
        <p:spPr>
          <a:xfrm>
            <a:off x="7389550" y="3272275"/>
            <a:ext cx="4194000" cy="1293000"/>
          </a:xfrm>
          <a:prstGeom prst="rect">
            <a:avLst/>
          </a:prstGeom>
          <a:no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IT" sz="1800"/>
              <a:t>The process representing the dynamic of the SPN model is:</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it-IT" sz="1800" u="sng"/>
              <a:t>Continuous Time Markov Chain </a:t>
            </a:r>
            <a:endParaRPr sz="1800" u="sng"/>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g35c4e3f22fc_0_28"/>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823" name="Google Shape;823;g35c4e3f22fc_0_28"/>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Some examples</a:t>
            </a:r>
            <a:endParaRPr/>
          </a:p>
        </p:txBody>
      </p:sp>
      <p:pic>
        <p:nvPicPr>
          <p:cNvPr id="824" name="Google Shape;824;g35c4e3f22fc_0_28"/>
          <p:cNvPicPr preferRelativeResize="0"/>
          <p:nvPr/>
        </p:nvPicPr>
        <p:blipFill rotWithShape="1">
          <a:blip r:embed="rId3">
            <a:alphaModFix/>
          </a:blip>
          <a:srcRect b="45628" l="1374" r="82591" t="15872"/>
          <a:stretch/>
        </p:blipFill>
        <p:spPr>
          <a:xfrm>
            <a:off x="11128839" y="219463"/>
            <a:ext cx="851476" cy="574875"/>
          </a:xfrm>
          <a:prstGeom prst="rect">
            <a:avLst/>
          </a:prstGeom>
          <a:noFill/>
          <a:ln>
            <a:noFill/>
          </a:ln>
        </p:spPr>
      </p:pic>
      <p:sp>
        <p:nvSpPr>
          <p:cNvPr id="825" name="Google Shape;825;g35c4e3f22fc_0_28"/>
          <p:cNvSpPr txBox="1"/>
          <p:nvPr/>
        </p:nvSpPr>
        <p:spPr>
          <a:xfrm>
            <a:off x="76200" y="6217625"/>
            <a:ext cx="415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u="sng">
                <a:solidFill>
                  <a:schemeClr val="hlink"/>
                </a:solidFill>
                <a:hlinkClick r:id="rId4"/>
              </a:rPr>
              <a:t>https://qbioturin.github.io/epimod/examples/</a:t>
            </a:r>
            <a:endParaRPr u="sng"/>
          </a:p>
        </p:txBody>
      </p:sp>
      <p:pic>
        <p:nvPicPr>
          <p:cNvPr id="826" name="Google Shape;826;g35c4e3f22fc_0_28"/>
          <p:cNvPicPr preferRelativeResize="0"/>
          <p:nvPr/>
        </p:nvPicPr>
        <p:blipFill>
          <a:blip r:embed="rId5">
            <a:alphaModFix/>
          </a:blip>
          <a:stretch>
            <a:fillRect/>
          </a:stretch>
        </p:blipFill>
        <p:spPr>
          <a:xfrm>
            <a:off x="532913" y="1149287"/>
            <a:ext cx="2783774" cy="1380335"/>
          </a:xfrm>
          <a:prstGeom prst="rect">
            <a:avLst/>
          </a:prstGeom>
          <a:noFill/>
          <a:ln>
            <a:noFill/>
          </a:ln>
        </p:spPr>
      </p:pic>
      <p:pic>
        <p:nvPicPr>
          <p:cNvPr id="827" name="Google Shape;827;g35c4e3f22fc_0_28"/>
          <p:cNvPicPr preferRelativeResize="0"/>
          <p:nvPr/>
        </p:nvPicPr>
        <p:blipFill rotWithShape="1">
          <a:blip r:embed="rId6">
            <a:alphaModFix/>
          </a:blip>
          <a:srcRect b="0" l="0" r="3428" t="0"/>
          <a:stretch/>
        </p:blipFill>
        <p:spPr>
          <a:xfrm>
            <a:off x="3254000" y="2870793"/>
            <a:ext cx="3277525" cy="3202757"/>
          </a:xfrm>
          <a:prstGeom prst="rect">
            <a:avLst/>
          </a:prstGeom>
          <a:noFill/>
          <a:ln>
            <a:noFill/>
          </a:ln>
        </p:spPr>
      </p:pic>
      <p:sp>
        <p:nvSpPr>
          <p:cNvPr id="828" name="Google Shape;828;g35c4e3f22fc_0_28"/>
          <p:cNvSpPr txBox="1"/>
          <p:nvPr/>
        </p:nvSpPr>
        <p:spPr>
          <a:xfrm>
            <a:off x="306150" y="4830300"/>
            <a:ext cx="3123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sz="1900">
                <a:solidFill>
                  <a:srgbClr val="222831"/>
                </a:solidFill>
              </a:rPr>
              <a:t>P</a:t>
            </a:r>
            <a:r>
              <a:rPr b="1" lang="it-IT" sz="1900">
                <a:solidFill>
                  <a:srgbClr val="222831"/>
                </a:solidFill>
              </a:rPr>
              <a:t>redator–prey equations</a:t>
            </a:r>
            <a:r>
              <a:rPr lang="it-IT" sz="1900">
                <a:solidFill>
                  <a:srgbClr val="222831"/>
                </a:solidFill>
              </a:rPr>
              <a:t>, biological systems in which two species interact</a:t>
            </a:r>
            <a:endParaRPr sz="1900"/>
          </a:p>
        </p:txBody>
      </p:sp>
      <p:sp>
        <p:nvSpPr>
          <p:cNvPr id="829" name="Google Shape;829;g35c4e3f22fc_0_28"/>
          <p:cNvSpPr txBox="1"/>
          <p:nvPr/>
        </p:nvSpPr>
        <p:spPr>
          <a:xfrm>
            <a:off x="76200" y="2790250"/>
            <a:ext cx="30000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sz="1900">
                <a:solidFill>
                  <a:srgbClr val="222831"/>
                </a:solidFill>
              </a:rPr>
              <a:t>SIR model</a:t>
            </a:r>
            <a:r>
              <a:rPr lang="it-IT" sz="1900">
                <a:solidFill>
                  <a:srgbClr val="222831"/>
                </a:solidFill>
              </a:rPr>
              <a:t>, </a:t>
            </a:r>
            <a:endParaRPr sz="1900">
              <a:solidFill>
                <a:srgbClr val="222831"/>
              </a:solidFill>
            </a:endParaRPr>
          </a:p>
          <a:p>
            <a:pPr indent="0" lvl="0" marL="0" rtl="0" algn="l">
              <a:spcBef>
                <a:spcPts val="0"/>
              </a:spcBef>
              <a:spcAft>
                <a:spcPts val="0"/>
              </a:spcAft>
              <a:buNone/>
            </a:pPr>
            <a:r>
              <a:rPr lang="it-IT" sz="1900">
                <a:solidFill>
                  <a:srgbClr val="222831"/>
                </a:solidFill>
              </a:rPr>
              <a:t>one of the simplest compartmental models</a:t>
            </a:r>
            <a:endParaRPr sz="1900">
              <a:solidFill>
                <a:srgbClr val="222831"/>
              </a:solidFill>
            </a:endParaRPr>
          </a:p>
        </p:txBody>
      </p:sp>
      <p:pic>
        <p:nvPicPr>
          <p:cNvPr id="830" name="Google Shape;830;g35c4e3f22fc_0_28"/>
          <p:cNvPicPr preferRelativeResize="0"/>
          <p:nvPr/>
        </p:nvPicPr>
        <p:blipFill>
          <a:blip r:embed="rId7">
            <a:alphaModFix/>
          </a:blip>
          <a:stretch>
            <a:fillRect/>
          </a:stretch>
        </p:blipFill>
        <p:spPr>
          <a:xfrm>
            <a:off x="6890055" y="1041050"/>
            <a:ext cx="5149544" cy="5032512"/>
          </a:xfrm>
          <a:prstGeom prst="rect">
            <a:avLst/>
          </a:prstGeom>
          <a:noFill/>
          <a:ln>
            <a:noFill/>
          </a:ln>
        </p:spPr>
      </p:pic>
      <p:sp>
        <p:nvSpPr>
          <p:cNvPr id="831" name="Google Shape;831;g35c4e3f22fc_0_2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32" name="Google Shape;832;g35c4e3f22fc_0_28"/>
          <p:cNvSpPr txBox="1"/>
          <p:nvPr/>
        </p:nvSpPr>
        <p:spPr>
          <a:xfrm>
            <a:off x="3890050" y="1081100"/>
            <a:ext cx="3000000" cy="1062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IT" sz="1900">
                <a:solidFill>
                  <a:srgbClr val="222831"/>
                </a:solidFill>
              </a:rPr>
              <a:t>Investigation of the </a:t>
            </a:r>
            <a:r>
              <a:rPr b="1" lang="it-IT" sz="1900">
                <a:solidFill>
                  <a:srgbClr val="222831"/>
                </a:solidFill>
              </a:rPr>
              <a:t>pertussis epidemiology</a:t>
            </a:r>
            <a:r>
              <a:rPr lang="it-IT" sz="1900">
                <a:solidFill>
                  <a:srgbClr val="222831"/>
                </a:solidFill>
              </a:rPr>
              <a:t> in Italy</a:t>
            </a:r>
            <a:endParaRPr sz="1900">
              <a:solidFill>
                <a:srgbClr val="22283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5a4bedfb1a_0_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pic>
        <p:nvPicPr>
          <p:cNvPr id="105" name="Google Shape;105;g35a4bedfb1a_0_0"/>
          <p:cNvPicPr preferRelativeResize="0"/>
          <p:nvPr/>
        </p:nvPicPr>
        <p:blipFill>
          <a:blip r:embed="rId3">
            <a:alphaModFix/>
          </a:blip>
          <a:stretch>
            <a:fillRect/>
          </a:stretch>
        </p:blipFill>
        <p:spPr>
          <a:xfrm>
            <a:off x="251125" y="1269967"/>
            <a:ext cx="1307600" cy="1660308"/>
          </a:xfrm>
          <a:prstGeom prst="rect">
            <a:avLst/>
          </a:prstGeom>
          <a:noFill/>
          <a:ln>
            <a:noFill/>
          </a:ln>
        </p:spPr>
      </p:pic>
      <p:pic>
        <p:nvPicPr>
          <p:cNvPr id="106" name="Google Shape;106;g35a4bedfb1a_0_0"/>
          <p:cNvPicPr preferRelativeResize="0"/>
          <p:nvPr/>
        </p:nvPicPr>
        <p:blipFill>
          <a:blip r:embed="rId4">
            <a:alphaModFix/>
          </a:blip>
          <a:stretch>
            <a:fillRect/>
          </a:stretch>
        </p:blipFill>
        <p:spPr>
          <a:xfrm>
            <a:off x="251125" y="4033942"/>
            <a:ext cx="1307600" cy="1660308"/>
          </a:xfrm>
          <a:prstGeom prst="rect">
            <a:avLst/>
          </a:prstGeom>
          <a:noFill/>
          <a:ln>
            <a:noFill/>
          </a:ln>
        </p:spPr>
      </p:pic>
      <p:pic>
        <p:nvPicPr>
          <p:cNvPr id="107" name="Google Shape;107;g35a4bedfb1a_0_0"/>
          <p:cNvPicPr preferRelativeResize="0"/>
          <p:nvPr/>
        </p:nvPicPr>
        <p:blipFill>
          <a:blip r:embed="rId5">
            <a:alphaModFix/>
          </a:blip>
          <a:stretch>
            <a:fillRect/>
          </a:stretch>
        </p:blipFill>
        <p:spPr>
          <a:xfrm>
            <a:off x="6418250" y="3905321"/>
            <a:ext cx="1307600" cy="1660316"/>
          </a:xfrm>
          <a:prstGeom prst="rect">
            <a:avLst/>
          </a:prstGeom>
          <a:noFill/>
          <a:ln>
            <a:noFill/>
          </a:ln>
        </p:spPr>
      </p:pic>
      <p:sp>
        <p:nvSpPr>
          <p:cNvPr id="108" name="Google Shape;108;g35a4bedfb1a_0_0"/>
          <p:cNvSpPr txBox="1"/>
          <p:nvPr/>
        </p:nvSpPr>
        <p:spPr>
          <a:xfrm>
            <a:off x="1643675" y="1126700"/>
            <a:ext cx="4689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1800">
                <a:solidFill>
                  <a:srgbClr val="1D1D1F"/>
                </a:solidFill>
                <a:latin typeface="Calibri"/>
                <a:ea typeface="Calibri"/>
                <a:cs typeface="Calibri"/>
                <a:sym typeface="Calibri"/>
              </a:rPr>
              <a:t>Marco Beccuti</a:t>
            </a:r>
            <a:r>
              <a:rPr lang="it-IT" sz="1800">
                <a:solidFill>
                  <a:srgbClr val="1D1D1F"/>
                </a:solidFill>
                <a:latin typeface="Calibri"/>
                <a:ea typeface="Calibri"/>
                <a:cs typeface="Calibri"/>
                <a:sym typeface="Calibri"/>
              </a:rPr>
              <a:t> is currently associate professor at the Department of Computer Science of the University of Turin, scientific coordinator of InfoLife National Laboratory of CINI, scientific coordinator of the laboratory “HPC for biomed and AI” in ICxT, Chair of the Scientific Committee of the “HPC4AI” laboratory” at the University of Turin.</a:t>
            </a:r>
            <a:endParaRPr sz="1800">
              <a:latin typeface="Calibri"/>
              <a:ea typeface="Calibri"/>
              <a:cs typeface="Calibri"/>
              <a:sym typeface="Calibri"/>
            </a:endParaRPr>
          </a:p>
        </p:txBody>
      </p:sp>
      <p:sp>
        <p:nvSpPr>
          <p:cNvPr id="109" name="Google Shape;109;g35a4bedfb1a_0_0"/>
          <p:cNvSpPr txBox="1"/>
          <p:nvPr/>
        </p:nvSpPr>
        <p:spPr>
          <a:xfrm>
            <a:off x="7845675" y="3672175"/>
            <a:ext cx="4344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1800">
                <a:solidFill>
                  <a:srgbClr val="1D1D1F"/>
                </a:solidFill>
                <a:latin typeface="Calibri"/>
                <a:ea typeface="Calibri"/>
                <a:cs typeface="Calibri"/>
                <a:sym typeface="Calibri"/>
              </a:rPr>
              <a:t>Irene Terrone</a:t>
            </a:r>
            <a:r>
              <a:rPr lang="it-IT" sz="1800">
                <a:solidFill>
                  <a:srgbClr val="1D1D1F"/>
                </a:solidFill>
                <a:latin typeface="Calibri"/>
                <a:ea typeface="Calibri"/>
                <a:cs typeface="Calibri"/>
                <a:sym typeface="Calibri"/>
              </a:rPr>
              <a:t> is a PhD student </a:t>
            </a:r>
            <a:r>
              <a:rPr lang="it-IT" sz="1800">
                <a:solidFill>
                  <a:srgbClr val="1D1D1F"/>
                </a:solidFill>
                <a:latin typeface="Calibri"/>
                <a:ea typeface="Calibri"/>
                <a:cs typeface="Calibri"/>
                <a:sym typeface="Calibri"/>
                <a:extLst>
                  <a:ext uri="http://customooxmlschemas.google.com/">
                    <go:slidesCustomData xmlns:go="http://customooxmlschemas.google.com/" textRoundtripDataId="1"/>
                  </a:ext>
                </a:extLst>
              </a:rPr>
              <a:t>at the Department of Computer Science of the University of Turin</a:t>
            </a:r>
            <a:r>
              <a:rPr lang="it-IT" sz="1800">
                <a:solidFill>
                  <a:srgbClr val="1D1D1F"/>
                </a:solidFill>
                <a:latin typeface="Calibri"/>
                <a:ea typeface="Calibri"/>
                <a:cs typeface="Calibri"/>
                <a:sym typeface="Calibri"/>
              </a:rPr>
              <a:t>. Her research project focuses on the creation and study of biological models to analyze the spread and management of epidemics, integrating it with machine learning and generating models.</a:t>
            </a:r>
            <a:endParaRPr sz="1800">
              <a:solidFill>
                <a:srgbClr val="1D1D1F"/>
              </a:solidFill>
              <a:latin typeface="Calibri"/>
              <a:ea typeface="Calibri"/>
              <a:cs typeface="Calibri"/>
              <a:sym typeface="Calibri"/>
            </a:endParaRPr>
          </a:p>
        </p:txBody>
      </p:sp>
      <p:sp>
        <p:nvSpPr>
          <p:cNvPr id="110" name="Google Shape;110;g35a4bedfb1a_0_0"/>
          <p:cNvSpPr txBox="1"/>
          <p:nvPr/>
        </p:nvSpPr>
        <p:spPr>
          <a:xfrm>
            <a:off x="7725850" y="1126700"/>
            <a:ext cx="4464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1800">
                <a:solidFill>
                  <a:srgbClr val="1D1D1F"/>
                </a:solidFill>
                <a:latin typeface="Calibri"/>
                <a:ea typeface="Calibri"/>
                <a:cs typeface="Calibri"/>
                <a:sym typeface="Calibri"/>
                <a:extLst>
                  <a:ext uri="http://customooxmlschemas.google.com/">
                    <go:slidesCustomData xmlns:go="http://customooxmlschemas.google.com/" textRoundtripDataId="2"/>
                  </a:ext>
                </a:extLst>
              </a:rPr>
              <a:t>Daniele Baccega</a:t>
            </a:r>
            <a:r>
              <a:rPr lang="it-IT" sz="1800">
                <a:solidFill>
                  <a:srgbClr val="1D1D1F"/>
                </a:solidFill>
                <a:latin typeface="Calibri"/>
                <a:ea typeface="Calibri"/>
                <a:cs typeface="Calibri"/>
                <a:sym typeface="Calibri"/>
                <a:extLst>
                  <a:ext uri="http://customooxmlschemas.google.com/">
                    <go:slidesCustomData xmlns:go="http://customooxmlschemas.google.com/" textRoundtripDataId="3"/>
                  </a:ext>
                </a:extLst>
              </a:rPr>
              <a:t> is a Post Doc researcher at the Department of Computer Science of the University of Turin. He holds a National PhD in Artificial Intelligence (Health and Life Sciences). His current research activities mainly involve computational epidemiology, deep learning, and data analysis.</a:t>
            </a:r>
            <a:endParaRPr sz="1800">
              <a:latin typeface="Calibri"/>
              <a:ea typeface="Calibri"/>
              <a:cs typeface="Calibri"/>
              <a:sym typeface="Calibri"/>
            </a:endParaRPr>
          </a:p>
        </p:txBody>
      </p:sp>
      <p:sp>
        <p:nvSpPr>
          <p:cNvPr id="111" name="Google Shape;111;g35a4bedfb1a_0_0"/>
          <p:cNvSpPr txBox="1"/>
          <p:nvPr>
            <p:ph type="title"/>
          </p:nvPr>
        </p:nvSpPr>
        <p:spPr>
          <a:xfrm>
            <a:off x="75600" y="126000"/>
            <a:ext cx="82944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Clr>
                <a:schemeClr val="dk1"/>
              </a:buClr>
              <a:buSzPts val="1100"/>
              <a:buFont typeface="Arial"/>
              <a:buNone/>
            </a:pPr>
            <a:r>
              <a:rPr lang="it-IT" sz="3211"/>
              <a:t>Who are we?</a:t>
            </a:r>
            <a:endParaRPr sz="4111"/>
          </a:p>
        </p:txBody>
      </p:sp>
      <p:grpSp>
        <p:nvGrpSpPr>
          <p:cNvPr id="112" name="Google Shape;112;g35a4bedfb1a_0_0"/>
          <p:cNvGrpSpPr/>
          <p:nvPr/>
        </p:nvGrpSpPr>
        <p:grpSpPr>
          <a:xfrm>
            <a:off x="6418250" y="1261950"/>
            <a:ext cx="1307600" cy="1676350"/>
            <a:chOff x="6966225" y="1269975"/>
            <a:chExt cx="1307600" cy="1676350"/>
          </a:xfrm>
        </p:grpSpPr>
        <p:pic>
          <p:nvPicPr>
            <p:cNvPr id="113" name="Google Shape;113;g35a4bedfb1a_0_0"/>
            <p:cNvPicPr preferRelativeResize="0"/>
            <p:nvPr/>
          </p:nvPicPr>
          <p:blipFill>
            <a:blip r:embed="rId6">
              <a:alphaModFix/>
            </a:blip>
            <a:stretch>
              <a:fillRect/>
            </a:stretch>
          </p:blipFill>
          <p:spPr>
            <a:xfrm>
              <a:off x="6966225" y="1269975"/>
              <a:ext cx="1307600" cy="1660300"/>
            </a:xfrm>
            <a:prstGeom prst="rect">
              <a:avLst/>
            </a:prstGeom>
            <a:noFill/>
            <a:ln>
              <a:noFill/>
            </a:ln>
          </p:spPr>
        </p:pic>
        <p:pic>
          <p:nvPicPr>
            <p:cNvPr id="114" name="Google Shape;114;g35a4bedfb1a_0_0"/>
            <p:cNvPicPr preferRelativeResize="0"/>
            <p:nvPr/>
          </p:nvPicPr>
          <p:blipFill>
            <a:blip r:embed="rId7">
              <a:alphaModFix/>
            </a:blip>
            <a:stretch>
              <a:fillRect/>
            </a:stretch>
          </p:blipFill>
          <p:spPr>
            <a:xfrm>
              <a:off x="7269813" y="2743500"/>
              <a:ext cx="700429" cy="186775"/>
            </a:xfrm>
            <a:prstGeom prst="rect">
              <a:avLst/>
            </a:prstGeom>
            <a:noFill/>
            <a:ln>
              <a:noFill/>
            </a:ln>
          </p:spPr>
        </p:pic>
        <p:sp>
          <p:nvSpPr>
            <p:cNvPr id="115" name="Google Shape;115;g35a4bedfb1a_0_0"/>
            <p:cNvSpPr/>
            <p:nvPr/>
          </p:nvSpPr>
          <p:spPr>
            <a:xfrm>
              <a:off x="7071040" y="2759425"/>
              <a:ext cx="219000" cy="18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6" name="Google Shape;116;g35a4bedfb1a_0_0"/>
            <p:cNvSpPr/>
            <p:nvPr/>
          </p:nvSpPr>
          <p:spPr>
            <a:xfrm>
              <a:off x="7909240" y="2759425"/>
              <a:ext cx="219000" cy="18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117" name="Google Shape;117;g35a4bedfb1a_0_0"/>
          <p:cNvSpPr txBox="1"/>
          <p:nvPr/>
        </p:nvSpPr>
        <p:spPr>
          <a:xfrm>
            <a:off x="1643688" y="3765100"/>
            <a:ext cx="4689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1800">
                <a:solidFill>
                  <a:srgbClr val="1D1D1F"/>
                </a:solidFill>
                <a:latin typeface="Calibri"/>
                <a:ea typeface="Calibri"/>
                <a:cs typeface="Calibri"/>
                <a:sym typeface="Calibri"/>
              </a:rPr>
              <a:t>Simone Pernice</a:t>
            </a:r>
            <a:r>
              <a:rPr lang="it-IT" sz="1800">
                <a:solidFill>
                  <a:srgbClr val="1D1D1F"/>
                </a:solidFill>
                <a:latin typeface="Calibri"/>
                <a:ea typeface="Calibri"/>
                <a:cs typeface="Calibri"/>
                <a:sym typeface="Calibri"/>
              </a:rPr>
              <a:t> is currently assistant professor at the Department of Computer Science of the University of Turin, coordinator of Young InfoLife group of the Infolife National Laboratory of CINI. </a:t>
            </a:r>
            <a:r>
              <a:rPr lang="it-IT" sz="1800">
                <a:solidFill>
                  <a:srgbClr val="1D1D1F"/>
                </a:solidFill>
                <a:latin typeface="Calibri"/>
                <a:ea typeface="Calibri"/>
                <a:cs typeface="Calibri"/>
                <a:sym typeface="Calibri"/>
                <a:extLst>
                  <a:ext uri="http://customooxmlschemas.google.com/">
                    <go:slidesCustomData xmlns:go="http://customooxmlschemas.google.com/" textRoundtripDataId="4"/>
                  </a:ext>
                </a:extLst>
              </a:rPr>
              <a:t>His current research activities mainly involve computational epidemiology, modeling of complex biological systems , and longitudinal data analysis.</a:t>
            </a:r>
            <a:endParaRPr sz="1800">
              <a:solidFill>
                <a:srgbClr val="1D1D1F"/>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g3684c382f2c_2_0"/>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838" name="Google Shape;838;g3684c382f2c_2_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COVID-19 model</a:t>
            </a:r>
            <a:endParaRPr/>
          </a:p>
        </p:txBody>
      </p:sp>
      <p:pic>
        <p:nvPicPr>
          <p:cNvPr id="839" name="Google Shape;839;g3684c382f2c_2_0"/>
          <p:cNvPicPr preferRelativeResize="0"/>
          <p:nvPr/>
        </p:nvPicPr>
        <p:blipFill>
          <a:blip r:embed="rId3">
            <a:alphaModFix/>
          </a:blip>
          <a:stretch>
            <a:fillRect/>
          </a:stretch>
        </p:blipFill>
        <p:spPr>
          <a:xfrm>
            <a:off x="1738950" y="888650"/>
            <a:ext cx="8714100" cy="4855400"/>
          </a:xfrm>
          <a:prstGeom prst="rect">
            <a:avLst/>
          </a:prstGeom>
          <a:noFill/>
          <a:ln>
            <a:noFill/>
          </a:ln>
        </p:spPr>
      </p:pic>
      <p:sp>
        <p:nvSpPr>
          <p:cNvPr id="840" name="Google Shape;840;g3684c382f2c_2_0"/>
          <p:cNvSpPr txBox="1"/>
          <p:nvPr/>
        </p:nvSpPr>
        <p:spPr>
          <a:xfrm>
            <a:off x="76200" y="6205625"/>
            <a:ext cx="4524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Pernice, S., et al. "Impacts of reopening strategies for COVID-19 epidemic: a modeling study in Piedmont region." BMC Infectious Diseases 20 (2020): 1-9.</a:t>
            </a:r>
            <a:endParaRPr i="1" sz="1100">
              <a:solidFill>
                <a:schemeClr val="dk1"/>
              </a:solidFill>
              <a:latin typeface="Calibri"/>
              <a:ea typeface="Calibri"/>
              <a:cs typeface="Calibri"/>
              <a:sym typeface="Calibri"/>
            </a:endParaRPr>
          </a:p>
        </p:txBody>
      </p:sp>
      <p:pic>
        <p:nvPicPr>
          <p:cNvPr id="841" name="Google Shape;841;g3684c382f2c_2_0"/>
          <p:cNvPicPr preferRelativeResize="0"/>
          <p:nvPr/>
        </p:nvPicPr>
        <p:blipFill rotWithShape="1">
          <a:blip r:embed="rId4">
            <a:alphaModFix/>
          </a:blip>
          <a:srcRect b="45628" l="1374" r="82591" t="15872"/>
          <a:stretch/>
        </p:blipFill>
        <p:spPr>
          <a:xfrm>
            <a:off x="11128839" y="219463"/>
            <a:ext cx="851476" cy="5748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g3684c382f2c_2_33"/>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847" name="Google Shape;847;g3684c382f2c_2_33"/>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From </a:t>
            </a:r>
            <a:r>
              <a:rPr lang="it-IT"/>
              <a:t>graphics</a:t>
            </a:r>
            <a:r>
              <a:rPr lang="it-IT"/>
              <a:t> to dynamics</a:t>
            </a:r>
            <a:endParaRPr/>
          </a:p>
        </p:txBody>
      </p:sp>
      <p:pic>
        <p:nvPicPr>
          <p:cNvPr id="848" name="Google Shape;848;g3684c382f2c_2_33"/>
          <p:cNvPicPr preferRelativeResize="0"/>
          <p:nvPr/>
        </p:nvPicPr>
        <p:blipFill>
          <a:blip r:embed="rId3">
            <a:alphaModFix/>
          </a:blip>
          <a:stretch>
            <a:fillRect/>
          </a:stretch>
        </p:blipFill>
        <p:spPr>
          <a:xfrm>
            <a:off x="5847925" y="2598200"/>
            <a:ext cx="808675" cy="808675"/>
          </a:xfrm>
          <a:prstGeom prst="rect">
            <a:avLst/>
          </a:prstGeom>
          <a:noFill/>
          <a:ln>
            <a:noFill/>
          </a:ln>
        </p:spPr>
      </p:pic>
      <p:sp>
        <p:nvSpPr>
          <p:cNvPr id="849" name="Google Shape;849;g3684c382f2c_2_33"/>
          <p:cNvSpPr/>
          <p:nvPr/>
        </p:nvSpPr>
        <p:spPr>
          <a:xfrm>
            <a:off x="5491050" y="2146288"/>
            <a:ext cx="2259825" cy="1428450"/>
          </a:xfrm>
          <a:custGeom>
            <a:rect b="b" l="l" r="r" t="t"/>
            <a:pathLst>
              <a:path extrusionOk="0" h="57138" w="90393">
                <a:moveTo>
                  <a:pt x="0" y="16037"/>
                </a:moveTo>
                <a:cubicBezTo>
                  <a:pt x="1475" y="22103"/>
                  <a:pt x="1073" y="46510"/>
                  <a:pt x="8847" y="52431"/>
                </a:cubicBezTo>
                <a:cubicBezTo>
                  <a:pt x="16622" y="58353"/>
                  <a:pt x="37366" y="59350"/>
                  <a:pt x="46647" y="51566"/>
                </a:cubicBezTo>
                <a:cubicBezTo>
                  <a:pt x="55928" y="43782"/>
                  <a:pt x="57240" y="14309"/>
                  <a:pt x="64531" y="5729"/>
                </a:cubicBezTo>
                <a:cubicBezTo>
                  <a:pt x="71822" y="-2851"/>
                  <a:pt x="86083" y="1027"/>
                  <a:pt x="90393" y="86"/>
                </a:cubicBezTo>
              </a:path>
            </a:pathLst>
          </a:custGeom>
          <a:noFill/>
          <a:ln cap="flat" cmpd="sng" w="19050">
            <a:solidFill>
              <a:schemeClr val="dk2"/>
            </a:solidFill>
            <a:prstDash val="dot"/>
            <a:round/>
            <a:headEnd len="med" w="med" type="none"/>
            <a:tailEnd len="med" w="med" type="stealth"/>
          </a:ln>
        </p:spPr>
      </p:sp>
      <p:pic>
        <p:nvPicPr>
          <p:cNvPr id="850" name="Google Shape;850;g3684c382f2c_2_33"/>
          <p:cNvPicPr preferRelativeResize="0"/>
          <p:nvPr/>
        </p:nvPicPr>
        <p:blipFill>
          <a:blip r:embed="rId4">
            <a:alphaModFix/>
          </a:blip>
          <a:stretch>
            <a:fillRect/>
          </a:stretch>
        </p:blipFill>
        <p:spPr>
          <a:xfrm>
            <a:off x="405926" y="1614249"/>
            <a:ext cx="5026850" cy="2492550"/>
          </a:xfrm>
          <a:prstGeom prst="rect">
            <a:avLst/>
          </a:prstGeom>
          <a:noFill/>
          <a:ln>
            <a:noFill/>
          </a:ln>
        </p:spPr>
      </p:pic>
      <p:pic>
        <p:nvPicPr>
          <p:cNvPr id="851" name="Google Shape;851;g3684c382f2c_2_33"/>
          <p:cNvPicPr preferRelativeResize="0"/>
          <p:nvPr/>
        </p:nvPicPr>
        <p:blipFill>
          <a:blip r:embed="rId5">
            <a:alphaModFix/>
          </a:blip>
          <a:stretch>
            <a:fillRect/>
          </a:stretch>
        </p:blipFill>
        <p:spPr>
          <a:xfrm>
            <a:off x="8252800" y="1156150"/>
            <a:ext cx="2678125" cy="28820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g3684c382f2c_2_50"/>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t>‹#›</a:t>
            </a:fld>
            <a:endParaRPr/>
          </a:p>
        </p:txBody>
      </p:sp>
      <p:sp>
        <p:nvSpPr>
          <p:cNvPr id="857" name="Google Shape;857;g3684c382f2c_2_5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From graphics to dynamics</a:t>
            </a:r>
            <a:endParaRPr/>
          </a:p>
        </p:txBody>
      </p:sp>
      <p:sp>
        <p:nvSpPr>
          <p:cNvPr id="858" name="Google Shape;858;g3684c382f2c_2_50"/>
          <p:cNvSpPr/>
          <p:nvPr/>
        </p:nvSpPr>
        <p:spPr>
          <a:xfrm>
            <a:off x="889000" y="1312325"/>
            <a:ext cx="3118500" cy="301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859" name="Google Shape;859;g3684c382f2c_2_50"/>
          <p:cNvPicPr preferRelativeResize="0"/>
          <p:nvPr/>
        </p:nvPicPr>
        <p:blipFill>
          <a:blip r:embed="rId3">
            <a:alphaModFix/>
          </a:blip>
          <a:stretch>
            <a:fillRect/>
          </a:stretch>
        </p:blipFill>
        <p:spPr>
          <a:xfrm>
            <a:off x="889000" y="1111600"/>
            <a:ext cx="9730376" cy="5026725"/>
          </a:xfrm>
          <a:prstGeom prst="rect">
            <a:avLst/>
          </a:prstGeom>
          <a:noFill/>
          <a:ln>
            <a:noFill/>
          </a:ln>
        </p:spPr>
      </p:pic>
      <p:pic>
        <p:nvPicPr>
          <p:cNvPr id="860" name="Google Shape;860;g3684c382f2c_2_50"/>
          <p:cNvPicPr preferRelativeResize="0"/>
          <p:nvPr/>
        </p:nvPicPr>
        <p:blipFill>
          <a:blip r:embed="rId4">
            <a:alphaModFix/>
          </a:blip>
          <a:stretch>
            <a:fillRect/>
          </a:stretch>
        </p:blipFill>
        <p:spPr>
          <a:xfrm>
            <a:off x="6394325" y="3927100"/>
            <a:ext cx="2054799" cy="2211228"/>
          </a:xfrm>
          <a:prstGeom prst="rect">
            <a:avLst/>
          </a:prstGeom>
          <a:noFill/>
          <a:ln>
            <a:noFill/>
          </a:ln>
        </p:spPr>
      </p:pic>
      <p:pic>
        <p:nvPicPr>
          <p:cNvPr id="861" name="Google Shape;861;g3684c382f2c_2_50"/>
          <p:cNvPicPr preferRelativeResize="0"/>
          <p:nvPr/>
        </p:nvPicPr>
        <p:blipFill>
          <a:blip r:embed="rId5">
            <a:alphaModFix/>
          </a:blip>
          <a:stretch>
            <a:fillRect/>
          </a:stretch>
        </p:blipFill>
        <p:spPr>
          <a:xfrm>
            <a:off x="8449124" y="4332123"/>
            <a:ext cx="1172100" cy="12392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3684c382f2c_2_43"/>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867" name="Google Shape;867;g3684c382f2c_2_43"/>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Epimod</a:t>
            </a:r>
            <a:endParaRPr/>
          </a:p>
        </p:txBody>
      </p:sp>
      <p:sp>
        <p:nvSpPr>
          <p:cNvPr id="868" name="Google Shape;868;g3684c382f2c_2_43"/>
          <p:cNvSpPr txBox="1"/>
          <p:nvPr/>
        </p:nvSpPr>
        <p:spPr>
          <a:xfrm>
            <a:off x="76200" y="971625"/>
            <a:ext cx="119040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it-IT" sz="1800"/>
              <a:t>General modeling framework for the analysis of epidemiological/biological systems;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it-IT" sz="1800"/>
              <a:t>Tool easily accessible by any researcher even without advanced mathematical and computational skills.</a:t>
            </a:r>
            <a:endParaRPr sz="1800"/>
          </a:p>
        </p:txBody>
      </p:sp>
      <p:pic>
        <p:nvPicPr>
          <p:cNvPr id="869" name="Google Shape;869;g3684c382f2c_2_43" title="framerworkepimod.png"/>
          <p:cNvPicPr preferRelativeResize="0"/>
          <p:nvPr/>
        </p:nvPicPr>
        <p:blipFill>
          <a:blip r:embed="rId3">
            <a:alphaModFix/>
          </a:blip>
          <a:stretch>
            <a:fillRect/>
          </a:stretch>
        </p:blipFill>
        <p:spPr>
          <a:xfrm>
            <a:off x="76200" y="3299550"/>
            <a:ext cx="6677949" cy="2118973"/>
          </a:xfrm>
          <a:prstGeom prst="rect">
            <a:avLst/>
          </a:prstGeom>
          <a:noFill/>
          <a:ln>
            <a:noFill/>
          </a:ln>
        </p:spPr>
      </p:pic>
      <p:sp>
        <p:nvSpPr>
          <p:cNvPr id="870" name="Google Shape;870;g3684c382f2c_2_43"/>
          <p:cNvSpPr txBox="1"/>
          <p:nvPr/>
        </p:nvSpPr>
        <p:spPr>
          <a:xfrm>
            <a:off x="6866025" y="2539725"/>
            <a:ext cx="5325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1800" u="sng"/>
              <a:t>Main features:</a:t>
            </a:r>
            <a:endParaRPr b="1" i="1" sz="1800" u="sng"/>
          </a:p>
          <a:p>
            <a:pPr indent="0" lvl="0" marL="0" rtl="0" algn="l">
              <a:spcBef>
                <a:spcPts val="0"/>
              </a:spcBef>
              <a:spcAft>
                <a:spcPts val="0"/>
              </a:spcAft>
              <a:buNone/>
            </a:pPr>
            <a:r>
              <a:t/>
            </a:r>
            <a:endParaRPr b="1" i="1" sz="1800" u="sng"/>
          </a:p>
          <a:p>
            <a:pPr indent="0" lvl="0" marL="0" rtl="0" algn="l">
              <a:spcBef>
                <a:spcPts val="0"/>
              </a:spcBef>
              <a:spcAft>
                <a:spcPts val="0"/>
              </a:spcAft>
              <a:buNone/>
            </a:pPr>
            <a:r>
              <a:rPr lang="it-IT" sz="1800"/>
              <a:t>• </a:t>
            </a:r>
            <a:r>
              <a:rPr b="1" i="1" lang="it-IT" sz="1800"/>
              <a:t>Graphical formalism:</a:t>
            </a:r>
            <a:r>
              <a:rPr lang="it-IT" sz="1800"/>
              <a:t> you don’t have to write equations, you draw them!</a:t>
            </a:r>
            <a:endParaRPr sz="1800"/>
          </a:p>
          <a:p>
            <a:pPr indent="0" lvl="0" marL="0" rtl="0" algn="l">
              <a:spcBef>
                <a:spcPts val="0"/>
              </a:spcBef>
              <a:spcAft>
                <a:spcPts val="0"/>
              </a:spcAft>
              <a:buNone/>
            </a:pPr>
            <a:r>
              <a:rPr lang="it-IT" sz="1800"/>
              <a:t>• </a:t>
            </a:r>
            <a:r>
              <a:rPr b="1" i="1" lang="it-IT" sz="1800"/>
              <a:t>Modular</a:t>
            </a:r>
            <a:r>
              <a:rPr lang="it-IT" sz="1800"/>
              <a:t>: you can shuffle the components to get what you need</a:t>
            </a:r>
            <a:endParaRPr sz="1800"/>
          </a:p>
          <a:p>
            <a:pPr indent="0" lvl="0" marL="0" rtl="0" algn="l">
              <a:spcBef>
                <a:spcPts val="0"/>
              </a:spcBef>
              <a:spcAft>
                <a:spcPts val="0"/>
              </a:spcAft>
              <a:buNone/>
            </a:pPr>
            <a:r>
              <a:rPr lang="it-IT" sz="1800"/>
              <a:t>• </a:t>
            </a:r>
            <a:r>
              <a:rPr b="1" i="1" lang="it-IT" sz="1800"/>
              <a:t>R package</a:t>
            </a:r>
            <a:r>
              <a:rPr lang="it-IT" sz="1800"/>
              <a:t>: no configuration is needed, you just install it</a:t>
            </a:r>
            <a:endParaRPr sz="1800"/>
          </a:p>
          <a:p>
            <a:pPr indent="0" lvl="0" marL="0" rtl="0" algn="l">
              <a:spcBef>
                <a:spcPts val="0"/>
              </a:spcBef>
              <a:spcAft>
                <a:spcPts val="0"/>
              </a:spcAft>
              <a:buNone/>
            </a:pPr>
            <a:r>
              <a:rPr lang="it-IT" sz="1800"/>
              <a:t>• </a:t>
            </a:r>
            <a:r>
              <a:rPr b="1" i="1" lang="it-IT" sz="1800"/>
              <a:t>Virtualization with Docker:</a:t>
            </a:r>
            <a:r>
              <a:rPr lang="it-IT" sz="1800"/>
              <a:t> the framework runs on on your laptop and rocks on your data-center</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g3684c382f2c_2_66"/>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t>‹#›</a:t>
            </a:fld>
            <a:endParaRPr/>
          </a:p>
        </p:txBody>
      </p:sp>
      <p:sp>
        <p:nvSpPr>
          <p:cNvPr id="876" name="Google Shape;876;g3684c382f2c_2_66"/>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Docker containerization</a:t>
            </a:r>
            <a:endParaRPr/>
          </a:p>
        </p:txBody>
      </p:sp>
      <p:sp>
        <p:nvSpPr>
          <p:cNvPr id="877" name="Google Shape;877;g3684c382f2c_2_66"/>
          <p:cNvSpPr txBox="1"/>
          <p:nvPr/>
        </p:nvSpPr>
        <p:spPr>
          <a:xfrm>
            <a:off x="38100" y="1368775"/>
            <a:ext cx="5959200" cy="4571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it-IT" sz="1900"/>
              <a:t>Reproducibility is guaranteed by providing </a:t>
            </a:r>
            <a:r>
              <a:rPr b="1" lang="it-IT" sz="1900" u="sng"/>
              <a:t>Docker containers</a:t>
            </a:r>
            <a:r>
              <a:rPr lang="it-IT" sz="1900"/>
              <a:t> packing all the required software and libraries frozen at a given version. </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it-IT" sz="1900"/>
              <a:t>Docker images are equivalent to Virtual Machines but </a:t>
            </a:r>
            <a:r>
              <a:rPr b="1" i="1" lang="it-IT" sz="1900"/>
              <a:t>Docker container provide an operating-system-level virtualization</a:t>
            </a:r>
            <a:r>
              <a:rPr lang="it-IT" sz="1900"/>
              <a:t> by abstracting the user space rather then the hardware, so that all the running docker images share the same kernel.</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it-IT" sz="1900"/>
              <a:t>Abstracting the user space guarantees better performance at the cost of minor portability (i.e., docker images built on Linux will not run on Windows systems.)</a:t>
            </a:r>
            <a:endParaRPr sz="1900"/>
          </a:p>
        </p:txBody>
      </p:sp>
      <p:pic>
        <p:nvPicPr>
          <p:cNvPr id="878" name="Google Shape;878;g3684c382f2c_2_66"/>
          <p:cNvPicPr preferRelativeResize="0"/>
          <p:nvPr/>
        </p:nvPicPr>
        <p:blipFill>
          <a:blip r:embed="rId3">
            <a:alphaModFix/>
          </a:blip>
          <a:stretch>
            <a:fillRect/>
          </a:stretch>
        </p:blipFill>
        <p:spPr>
          <a:xfrm>
            <a:off x="6560026" y="2037925"/>
            <a:ext cx="5631975" cy="4179699"/>
          </a:xfrm>
          <a:prstGeom prst="rect">
            <a:avLst/>
          </a:prstGeom>
          <a:noFill/>
          <a:ln>
            <a:noFill/>
          </a:ln>
        </p:spPr>
      </p:pic>
      <p:pic>
        <p:nvPicPr>
          <p:cNvPr id="879" name="Google Shape;879;g3684c382f2c_2_66"/>
          <p:cNvPicPr preferRelativeResize="0"/>
          <p:nvPr/>
        </p:nvPicPr>
        <p:blipFill>
          <a:blip r:embed="rId4">
            <a:alphaModFix/>
          </a:blip>
          <a:stretch>
            <a:fillRect/>
          </a:stretch>
        </p:blipFill>
        <p:spPr>
          <a:xfrm>
            <a:off x="8960450" y="125150"/>
            <a:ext cx="2604423" cy="1733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g3684c382f2c_2_83"/>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885" name="Google Shape;885;g3684c382f2c_2_83"/>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Model Generation</a:t>
            </a:r>
            <a:endParaRPr/>
          </a:p>
        </p:txBody>
      </p:sp>
      <p:sp>
        <p:nvSpPr>
          <p:cNvPr id="886" name="Google Shape;886;g3684c382f2c_2_83"/>
          <p:cNvSpPr txBox="1"/>
          <p:nvPr/>
        </p:nvSpPr>
        <p:spPr>
          <a:xfrm>
            <a:off x="296325" y="1030125"/>
            <a:ext cx="10428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1900">
                <a:solidFill>
                  <a:srgbClr val="1D6FA8"/>
                </a:solidFill>
              </a:rPr>
              <a:t>model_generation()</a:t>
            </a:r>
            <a:r>
              <a:rPr lang="it-IT" sz="1900"/>
              <a:t>: generate the implementation of the model (both deterministic and stochastic) from its graphical representation</a:t>
            </a:r>
            <a:endParaRPr sz="1900"/>
          </a:p>
        </p:txBody>
      </p:sp>
      <p:pic>
        <p:nvPicPr>
          <p:cNvPr id="887" name="Google Shape;887;g3684c382f2c_2_83"/>
          <p:cNvPicPr preferRelativeResize="0"/>
          <p:nvPr/>
        </p:nvPicPr>
        <p:blipFill>
          <a:blip r:embed="rId3">
            <a:alphaModFix/>
          </a:blip>
          <a:stretch>
            <a:fillRect/>
          </a:stretch>
        </p:blipFill>
        <p:spPr>
          <a:xfrm>
            <a:off x="152400" y="2220150"/>
            <a:ext cx="11887201" cy="339551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g3684c382f2c_2_89"/>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t>‹#›</a:t>
            </a:fld>
            <a:endParaRPr/>
          </a:p>
        </p:txBody>
      </p:sp>
      <p:sp>
        <p:nvSpPr>
          <p:cNvPr id="893" name="Google Shape;893;g3684c382f2c_2_89"/>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Model Analysis</a:t>
            </a:r>
            <a:endParaRPr/>
          </a:p>
        </p:txBody>
      </p:sp>
      <p:sp>
        <p:nvSpPr>
          <p:cNvPr id="894" name="Google Shape;894;g3684c382f2c_2_89"/>
          <p:cNvSpPr txBox="1"/>
          <p:nvPr/>
        </p:nvSpPr>
        <p:spPr>
          <a:xfrm>
            <a:off x="296325" y="1030125"/>
            <a:ext cx="10428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1900">
                <a:solidFill>
                  <a:srgbClr val="1D6FA8"/>
                </a:solidFill>
              </a:rPr>
              <a:t>model_analysis()</a:t>
            </a:r>
            <a:r>
              <a:rPr lang="it-IT" sz="1900"/>
              <a:t>: play with your brand new model </a:t>
            </a:r>
            <a:endParaRPr sz="1900"/>
          </a:p>
        </p:txBody>
      </p:sp>
      <p:pic>
        <p:nvPicPr>
          <p:cNvPr id="895" name="Google Shape;895;g3684c382f2c_2_89"/>
          <p:cNvPicPr preferRelativeResize="0"/>
          <p:nvPr/>
        </p:nvPicPr>
        <p:blipFill>
          <a:blip r:embed="rId3">
            <a:alphaModFix/>
          </a:blip>
          <a:stretch>
            <a:fillRect/>
          </a:stretch>
        </p:blipFill>
        <p:spPr>
          <a:xfrm>
            <a:off x="152400" y="1659525"/>
            <a:ext cx="11887199" cy="355469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g3684c382f2c_2_118"/>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t>‹#›</a:t>
            </a:fld>
            <a:endParaRPr/>
          </a:p>
        </p:txBody>
      </p:sp>
      <p:sp>
        <p:nvSpPr>
          <p:cNvPr id="901" name="Google Shape;901;g3684c382f2c_2_118"/>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Model Analysis</a:t>
            </a:r>
            <a:endParaRPr/>
          </a:p>
        </p:txBody>
      </p:sp>
      <p:sp>
        <p:nvSpPr>
          <p:cNvPr id="902" name="Google Shape;902;g3684c382f2c_2_118"/>
          <p:cNvSpPr txBox="1"/>
          <p:nvPr/>
        </p:nvSpPr>
        <p:spPr>
          <a:xfrm>
            <a:off x="296325" y="1030125"/>
            <a:ext cx="10428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1900">
                <a:solidFill>
                  <a:srgbClr val="1D6FA8"/>
                </a:solidFill>
              </a:rPr>
              <a:t>model_analysis()</a:t>
            </a:r>
            <a:r>
              <a:rPr lang="it-IT" sz="1900"/>
              <a:t>: play with your brand new model </a:t>
            </a:r>
            <a:endParaRPr sz="1900"/>
          </a:p>
        </p:txBody>
      </p:sp>
      <p:pic>
        <p:nvPicPr>
          <p:cNvPr id="903" name="Google Shape;903;g3684c382f2c_2_118"/>
          <p:cNvPicPr preferRelativeResize="0"/>
          <p:nvPr/>
        </p:nvPicPr>
        <p:blipFill>
          <a:blip r:embed="rId3">
            <a:alphaModFix/>
          </a:blip>
          <a:stretch>
            <a:fillRect/>
          </a:stretch>
        </p:blipFill>
        <p:spPr>
          <a:xfrm>
            <a:off x="152400" y="1659525"/>
            <a:ext cx="11887199" cy="3554693"/>
          </a:xfrm>
          <a:prstGeom prst="rect">
            <a:avLst/>
          </a:prstGeom>
          <a:noFill/>
          <a:ln>
            <a:noFill/>
          </a:ln>
        </p:spPr>
      </p:pic>
      <p:sp>
        <p:nvSpPr>
          <p:cNvPr id="904" name="Google Shape;904;g3684c382f2c_2_118"/>
          <p:cNvSpPr/>
          <p:nvPr/>
        </p:nvSpPr>
        <p:spPr>
          <a:xfrm>
            <a:off x="366900" y="5044875"/>
            <a:ext cx="8071500" cy="763500"/>
          </a:xfrm>
          <a:prstGeom prst="rect">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IT" sz="1900">
                <a:solidFill>
                  <a:schemeClr val="dk2"/>
                </a:solidFill>
                <a:latin typeface="Calibri"/>
                <a:ea typeface="Calibri"/>
                <a:cs typeface="Calibri"/>
                <a:sym typeface="Calibri"/>
              </a:rPr>
              <a:t>The simulations depend on the parameters (initial state and transition rates) set from GreatSPN</a:t>
            </a:r>
            <a:endParaRPr b="1" sz="1900">
              <a:solidFill>
                <a:schemeClr val="dk2"/>
              </a:solidFill>
              <a:latin typeface="Calibri"/>
              <a:ea typeface="Calibri"/>
              <a:cs typeface="Calibri"/>
              <a:sym typeface="Calibri"/>
            </a:endParaRPr>
          </a:p>
        </p:txBody>
      </p:sp>
      <p:pic>
        <p:nvPicPr>
          <p:cNvPr id="905" name="Google Shape;905;g3684c382f2c_2_118"/>
          <p:cNvPicPr preferRelativeResize="0"/>
          <p:nvPr/>
        </p:nvPicPr>
        <p:blipFill>
          <a:blip r:embed="rId4">
            <a:alphaModFix/>
          </a:blip>
          <a:stretch>
            <a:fillRect/>
          </a:stretch>
        </p:blipFill>
        <p:spPr>
          <a:xfrm>
            <a:off x="8438400" y="5060775"/>
            <a:ext cx="731700" cy="731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g3684c382f2c_2_127"/>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t>‹#›</a:t>
            </a:fld>
            <a:endParaRPr/>
          </a:p>
        </p:txBody>
      </p:sp>
      <p:sp>
        <p:nvSpPr>
          <p:cNvPr id="911" name="Google Shape;911;g3684c382f2c_2_12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Changing Model Parameters</a:t>
            </a:r>
            <a:endParaRPr/>
          </a:p>
        </p:txBody>
      </p:sp>
      <p:pic>
        <p:nvPicPr>
          <p:cNvPr id="912" name="Google Shape;912;g3684c382f2c_2_127"/>
          <p:cNvPicPr preferRelativeResize="0"/>
          <p:nvPr/>
        </p:nvPicPr>
        <p:blipFill>
          <a:blip r:embed="rId3">
            <a:alphaModFix/>
          </a:blip>
          <a:stretch>
            <a:fillRect/>
          </a:stretch>
        </p:blipFill>
        <p:spPr>
          <a:xfrm>
            <a:off x="2820692" y="1068125"/>
            <a:ext cx="6550607" cy="1958874"/>
          </a:xfrm>
          <a:prstGeom prst="rect">
            <a:avLst/>
          </a:prstGeom>
          <a:noFill/>
          <a:ln>
            <a:noFill/>
          </a:ln>
        </p:spPr>
      </p:pic>
      <p:sp>
        <p:nvSpPr>
          <p:cNvPr id="913" name="Google Shape;913;g3684c382f2c_2_127"/>
          <p:cNvSpPr/>
          <p:nvPr/>
        </p:nvSpPr>
        <p:spPr>
          <a:xfrm>
            <a:off x="187650" y="3393875"/>
            <a:ext cx="8071500" cy="763500"/>
          </a:xfrm>
          <a:prstGeom prst="rect">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IT" sz="1900">
                <a:solidFill>
                  <a:schemeClr val="dk2"/>
                </a:solidFill>
                <a:latin typeface="Calibri"/>
                <a:ea typeface="Calibri"/>
                <a:cs typeface="Calibri"/>
                <a:sym typeface="Calibri"/>
              </a:rPr>
              <a:t>The simulations depend on the parameters (initial state and transition rates) set from GreatSPN</a:t>
            </a:r>
            <a:endParaRPr b="1" sz="1900">
              <a:solidFill>
                <a:schemeClr val="dk2"/>
              </a:solidFill>
              <a:latin typeface="Calibri"/>
              <a:ea typeface="Calibri"/>
              <a:cs typeface="Calibri"/>
              <a:sym typeface="Calibri"/>
            </a:endParaRPr>
          </a:p>
        </p:txBody>
      </p:sp>
      <p:pic>
        <p:nvPicPr>
          <p:cNvPr id="914" name="Google Shape;914;g3684c382f2c_2_127"/>
          <p:cNvPicPr preferRelativeResize="0"/>
          <p:nvPr/>
        </p:nvPicPr>
        <p:blipFill>
          <a:blip r:embed="rId4">
            <a:alphaModFix/>
          </a:blip>
          <a:stretch>
            <a:fillRect/>
          </a:stretch>
        </p:blipFill>
        <p:spPr>
          <a:xfrm>
            <a:off x="8425325" y="3409775"/>
            <a:ext cx="731700" cy="731700"/>
          </a:xfrm>
          <a:prstGeom prst="rect">
            <a:avLst/>
          </a:prstGeom>
          <a:noFill/>
          <a:ln>
            <a:noFill/>
          </a:ln>
        </p:spPr>
      </p:pic>
      <p:sp>
        <p:nvSpPr>
          <p:cNvPr id="915" name="Google Shape;915;g3684c382f2c_2_127"/>
          <p:cNvSpPr txBox="1"/>
          <p:nvPr/>
        </p:nvSpPr>
        <p:spPr>
          <a:xfrm>
            <a:off x="4727225" y="4690775"/>
            <a:ext cx="812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000">
                <a:solidFill>
                  <a:schemeClr val="dk1"/>
                </a:solidFill>
                <a:latin typeface="Calibri"/>
                <a:ea typeface="Calibri"/>
                <a:cs typeface="Calibri"/>
                <a:sym typeface="Calibri"/>
              </a:rPr>
              <a:t>Change parameters from GreatSPN</a:t>
            </a:r>
            <a:endParaRPr sz="2000">
              <a:solidFill>
                <a:schemeClr val="dk1"/>
              </a:solidFill>
              <a:latin typeface="Calibri"/>
              <a:ea typeface="Calibri"/>
              <a:cs typeface="Calibri"/>
              <a:sym typeface="Calibri"/>
            </a:endParaRPr>
          </a:p>
        </p:txBody>
      </p:sp>
      <p:sp>
        <p:nvSpPr>
          <p:cNvPr id="916" name="Google Shape;916;g3684c382f2c_2_127"/>
          <p:cNvSpPr txBox="1"/>
          <p:nvPr/>
        </p:nvSpPr>
        <p:spPr>
          <a:xfrm>
            <a:off x="5263500" y="5436350"/>
            <a:ext cx="505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000">
                <a:solidFill>
                  <a:schemeClr val="dk1"/>
                </a:solidFill>
                <a:latin typeface="Calibri"/>
                <a:ea typeface="Calibri"/>
                <a:cs typeface="Calibri"/>
                <a:sym typeface="Calibri"/>
              </a:rPr>
              <a:t>Change parameters from </a:t>
            </a:r>
            <a:r>
              <a:rPr b="1" i="1" lang="it-IT" sz="1900">
                <a:solidFill>
                  <a:srgbClr val="1D6FA8"/>
                </a:solidFill>
              </a:rPr>
              <a:t>model_analysis()</a:t>
            </a:r>
            <a:endParaRPr sz="2000">
              <a:solidFill>
                <a:schemeClr val="dk1"/>
              </a:solidFill>
              <a:latin typeface="Calibri"/>
              <a:ea typeface="Calibri"/>
              <a:cs typeface="Calibri"/>
              <a:sym typeface="Calibri"/>
            </a:endParaRPr>
          </a:p>
        </p:txBody>
      </p:sp>
      <p:cxnSp>
        <p:nvCxnSpPr>
          <p:cNvPr id="917" name="Google Shape;917;g3684c382f2c_2_127"/>
          <p:cNvCxnSpPr>
            <a:stCxn id="913" idx="2"/>
            <a:endCxn id="916" idx="1"/>
          </p:cNvCxnSpPr>
          <p:nvPr/>
        </p:nvCxnSpPr>
        <p:spPr>
          <a:xfrm flipH="1" rot="-5400000">
            <a:off x="3980850" y="4399925"/>
            <a:ext cx="1525200" cy="1040100"/>
          </a:xfrm>
          <a:prstGeom prst="bentConnector2">
            <a:avLst/>
          </a:prstGeom>
          <a:noFill/>
          <a:ln cap="flat" cmpd="sng" w="9525">
            <a:solidFill>
              <a:schemeClr val="dk2"/>
            </a:solidFill>
            <a:prstDash val="solid"/>
            <a:round/>
            <a:headEnd len="med" w="med" type="none"/>
            <a:tailEnd len="med" w="med" type="none"/>
          </a:ln>
        </p:spPr>
      </p:cxnSp>
      <p:cxnSp>
        <p:nvCxnSpPr>
          <p:cNvPr id="918" name="Google Shape;918;g3684c382f2c_2_127"/>
          <p:cNvCxnSpPr>
            <a:stCxn id="913" idx="2"/>
            <a:endCxn id="915" idx="1"/>
          </p:cNvCxnSpPr>
          <p:nvPr/>
        </p:nvCxnSpPr>
        <p:spPr>
          <a:xfrm flipH="1" rot="-5400000">
            <a:off x="4085400" y="4295375"/>
            <a:ext cx="779700" cy="5037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3684c382f2c_2_140"/>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t>‹#›</a:t>
            </a:fld>
            <a:endParaRPr/>
          </a:p>
        </p:txBody>
      </p:sp>
      <p:sp>
        <p:nvSpPr>
          <p:cNvPr id="924" name="Google Shape;924;g3684c382f2c_2_14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Changing Model Parameters</a:t>
            </a:r>
            <a:endParaRPr/>
          </a:p>
        </p:txBody>
      </p:sp>
      <p:sp>
        <p:nvSpPr>
          <p:cNvPr id="925" name="Google Shape;925;g3684c382f2c_2_140"/>
          <p:cNvSpPr/>
          <p:nvPr/>
        </p:nvSpPr>
        <p:spPr>
          <a:xfrm>
            <a:off x="159450" y="888650"/>
            <a:ext cx="8071500" cy="763500"/>
          </a:xfrm>
          <a:prstGeom prst="rect">
            <a:avLst/>
          </a:prstGeom>
          <a:solidFill>
            <a:srgbClr val="C9DAF8"/>
          </a:solidFill>
          <a:ln cap="flat" cmpd="sng" w="952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IT" sz="1900">
                <a:solidFill>
                  <a:schemeClr val="dk2"/>
                </a:solidFill>
                <a:latin typeface="Calibri"/>
                <a:ea typeface="Calibri"/>
                <a:cs typeface="Calibri"/>
                <a:sym typeface="Calibri"/>
              </a:rPr>
              <a:t>The simulations depend on the parameters (initial state and transition rates) set from GreatSPN</a:t>
            </a:r>
            <a:endParaRPr b="1" sz="1900">
              <a:solidFill>
                <a:schemeClr val="dk2"/>
              </a:solidFill>
              <a:latin typeface="Calibri"/>
              <a:ea typeface="Calibri"/>
              <a:cs typeface="Calibri"/>
              <a:sym typeface="Calibri"/>
            </a:endParaRPr>
          </a:p>
        </p:txBody>
      </p:sp>
      <p:pic>
        <p:nvPicPr>
          <p:cNvPr id="926" name="Google Shape;926;g3684c382f2c_2_140"/>
          <p:cNvPicPr preferRelativeResize="0"/>
          <p:nvPr/>
        </p:nvPicPr>
        <p:blipFill>
          <a:blip r:embed="rId3">
            <a:alphaModFix/>
          </a:blip>
          <a:stretch>
            <a:fillRect/>
          </a:stretch>
        </p:blipFill>
        <p:spPr>
          <a:xfrm>
            <a:off x="8370600" y="904550"/>
            <a:ext cx="731700" cy="731700"/>
          </a:xfrm>
          <a:prstGeom prst="rect">
            <a:avLst/>
          </a:prstGeom>
          <a:noFill/>
          <a:ln>
            <a:noFill/>
          </a:ln>
        </p:spPr>
      </p:pic>
      <p:sp>
        <p:nvSpPr>
          <p:cNvPr id="927" name="Google Shape;927;g3684c382f2c_2_140"/>
          <p:cNvSpPr txBox="1"/>
          <p:nvPr/>
        </p:nvSpPr>
        <p:spPr>
          <a:xfrm>
            <a:off x="5235300" y="1901025"/>
            <a:ext cx="5053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000">
                <a:solidFill>
                  <a:schemeClr val="dk1"/>
                </a:solidFill>
                <a:latin typeface="Calibri"/>
                <a:ea typeface="Calibri"/>
                <a:cs typeface="Calibri"/>
                <a:sym typeface="Calibri"/>
              </a:rPr>
              <a:t>Change parameters from </a:t>
            </a:r>
            <a:r>
              <a:rPr b="1" i="1" lang="it-IT" sz="1900">
                <a:solidFill>
                  <a:srgbClr val="1D6FA8"/>
                </a:solidFill>
              </a:rPr>
              <a:t>model_analysis()</a:t>
            </a:r>
            <a:endParaRPr sz="2000">
              <a:solidFill>
                <a:schemeClr val="dk1"/>
              </a:solidFill>
              <a:latin typeface="Calibri"/>
              <a:ea typeface="Calibri"/>
              <a:cs typeface="Calibri"/>
              <a:sym typeface="Calibri"/>
            </a:endParaRPr>
          </a:p>
        </p:txBody>
      </p:sp>
      <p:cxnSp>
        <p:nvCxnSpPr>
          <p:cNvPr id="928" name="Google Shape;928;g3684c382f2c_2_140"/>
          <p:cNvCxnSpPr>
            <a:stCxn id="925" idx="2"/>
            <a:endCxn id="927" idx="1"/>
          </p:cNvCxnSpPr>
          <p:nvPr/>
        </p:nvCxnSpPr>
        <p:spPr>
          <a:xfrm flipH="1" rot="-5400000">
            <a:off x="4467600" y="1379750"/>
            <a:ext cx="495300" cy="1040100"/>
          </a:xfrm>
          <a:prstGeom prst="bentConnector2">
            <a:avLst/>
          </a:prstGeom>
          <a:noFill/>
          <a:ln cap="flat" cmpd="sng" w="9525">
            <a:solidFill>
              <a:schemeClr val="dk2"/>
            </a:solidFill>
            <a:prstDash val="solid"/>
            <a:round/>
            <a:headEnd len="med" w="med" type="none"/>
            <a:tailEnd len="med" w="med" type="none"/>
          </a:ln>
        </p:spPr>
      </p:cxnSp>
      <p:pic>
        <p:nvPicPr>
          <p:cNvPr id="929" name="Google Shape;929;g3684c382f2c_2_140"/>
          <p:cNvPicPr preferRelativeResize="0"/>
          <p:nvPr/>
        </p:nvPicPr>
        <p:blipFill>
          <a:blip r:embed="rId4">
            <a:alphaModFix/>
          </a:blip>
          <a:stretch>
            <a:fillRect/>
          </a:stretch>
        </p:blipFill>
        <p:spPr>
          <a:xfrm>
            <a:off x="0" y="2719100"/>
            <a:ext cx="12192000" cy="31730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36693096ec9_1_115"/>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pic>
        <p:nvPicPr>
          <p:cNvPr id="123" name="Google Shape;123;g36693096ec9_1_115"/>
          <p:cNvPicPr preferRelativeResize="0"/>
          <p:nvPr/>
        </p:nvPicPr>
        <p:blipFill>
          <a:blip r:embed="rId3">
            <a:alphaModFix/>
          </a:blip>
          <a:stretch>
            <a:fillRect/>
          </a:stretch>
        </p:blipFill>
        <p:spPr>
          <a:xfrm>
            <a:off x="317375" y="1250907"/>
            <a:ext cx="1307600" cy="1660308"/>
          </a:xfrm>
          <a:prstGeom prst="rect">
            <a:avLst/>
          </a:prstGeom>
          <a:noFill/>
          <a:ln>
            <a:noFill/>
          </a:ln>
        </p:spPr>
      </p:pic>
      <p:pic>
        <p:nvPicPr>
          <p:cNvPr id="124" name="Google Shape;124;g36693096ec9_1_115"/>
          <p:cNvPicPr preferRelativeResize="0"/>
          <p:nvPr/>
        </p:nvPicPr>
        <p:blipFill>
          <a:blip r:embed="rId4">
            <a:alphaModFix/>
          </a:blip>
          <a:stretch>
            <a:fillRect/>
          </a:stretch>
        </p:blipFill>
        <p:spPr>
          <a:xfrm>
            <a:off x="8369998" y="4276125"/>
            <a:ext cx="1307600" cy="1660316"/>
          </a:xfrm>
          <a:prstGeom prst="rect">
            <a:avLst/>
          </a:prstGeom>
          <a:noFill/>
          <a:ln>
            <a:noFill/>
          </a:ln>
        </p:spPr>
      </p:pic>
      <p:sp>
        <p:nvSpPr>
          <p:cNvPr id="125" name="Google Shape;125;g36693096ec9_1_115"/>
          <p:cNvSpPr txBox="1"/>
          <p:nvPr/>
        </p:nvSpPr>
        <p:spPr>
          <a:xfrm>
            <a:off x="9844697" y="4452150"/>
            <a:ext cx="2347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000">
                <a:solidFill>
                  <a:srgbClr val="1D1D1F"/>
                </a:solidFill>
                <a:latin typeface="Calibri"/>
                <a:ea typeface="Calibri"/>
                <a:cs typeface="Calibri"/>
                <a:sym typeface="Calibri"/>
              </a:rPr>
              <a:t>Case studies:</a:t>
            </a:r>
            <a:endParaRPr sz="2000">
              <a:solidFill>
                <a:srgbClr val="1D1D1F"/>
              </a:solidFill>
              <a:latin typeface="Calibri"/>
              <a:ea typeface="Calibri"/>
              <a:cs typeface="Calibri"/>
              <a:sym typeface="Calibri"/>
            </a:endParaRPr>
          </a:p>
          <a:p>
            <a:pPr indent="-355600" lvl="0" marL="457200" rtl="0" algn="l">
              <a:spcBef>
                <a:spcPts val="0"/>
              </a:spcBef>
              <a:spcAft>
                <a:spcPts val="0"/>
              </a:spcAft>
              <a:buClr>
                <a:srgbClr val="1D1D1F"/>
              </a:buClr>
              <a:buSzPts val="2000"/>
              <a:buFont typeface="Calibri"/>
              <a:buChar char="●"/>
            </a:pPr>
            <a:r>
              <a:rPr lang="it-IT" sz="2000">
                <a:solidFill>
                  <a:srgbClr val="1D1D1F"/>
                </a:solidFill>
                <a:latin typeface="Calibri"/>
                <a:ea typeface="Calibri"/>
                <a:cs typeface="Calibri"/>
                <a:sym typeface="Calibri"/>
              </a:rPr>
              <a:t>GreatMod</a:t>
            </a:r>
            <a:endParaRPr sz="2000">
              <a:solidFill>
                <a:srgbClr val="1D1D1F"/>
              </a:solidFill>
              <a:latin typeface="Calibri"/>
              <a:ea typeface="Calibri"/>
              <a:cs typeface="Calibri"/>
              <a:sym typeface="Calibri"/>
            </a:endParaRPr>
          </a:p>
          <a:p>
            <a:pPr indent="-355600" lvl="0" marL="457200" rtl="0" algn="l">
              <a:spcBef>
                <a:spcPts val="0"/>
              </a:spcBef>
              <a:spcAft>
                <a:spcPts val="0"/>
              </a:spcAft>
              <a:buClr>
                <a:srgbClr val="1D1D1F"/>
              </a:buClr>
              <a:buSzPts val="2000"/>
              <a:buFont typeface="Calibri"/>
              <a:buChar char="●"/>
            </a:pPr>
            <a:r>
              <a:rPr lang="it-IT" sz="2000">
                <a:solidFill>
                  <a:srgbClr val="1D1D1F"/>
                </a:solidFill>
                <a:latin typeface="Calibri"/>
                <a:ea typeface="Calibri"/>
                <a:cs typeface="Calibri"/>
                <a:sym typeface="Calibri"/>
              </a:rPr>
              <a:t>Forge4Flame</a:t>
            </a:r>
            <a:endParaRPr sz="2000">
              <a:solidFill>
                <a:srgbClr val="1D1D1F"/>
              </a:solidFill>
              <a:latin typeface="Calibri"/>
              <a:ea typeface="Calibri"/>
              <a:cs typeface="Calibri"/>
              <a:sym typeface="Calibri"/>
            </a:endParaRPr>
          </a:p>
        </p:txBody>
      </p:sp>
      <p:sp>
        <p:nvSpPr>
          <p:cNvPr id="126" name="Google Shape;126;g36693096ec9_1_115"/>
          <p:cNvSpPr txBox="1"/>
          <p:nvPr>
            <p:ph type="title"/>
          </p:nvPr>
        </p:nvSpPr>
        <p:spPr>
          <a:xfrm>
            <a:off x="75600" y="126000"/>
            <a:ext cx="8294400" cy="7635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Clr>
                <a:schemeClr val="dk1"/>
              </a:buClr>
              <a:buSzPts val="1100"/>
              <a:buFont typeface="Arial"/>
              <a:buNone/>
            </a:pPr>
            <a:r>
              <a:rPr lang="it-IT" sz="3211"/>
              <a:t>Who's presenting what?</a:t>
            </a:r>
            <a:endParaRPr sz="4111"/>
          </a:p>
        </p:txBody>
      </p:sp>
      <p:sp>
        <p:nvSpPr>
          <p:cNvPr id="127" name="Google Shape;127;g36693096ec9_1_115"/>
          <p:cNvSpPr txBox="1"/>
          <p:nvPr/>
        </p:nvSpPr>
        <p:spPr>
          <a:xfrm>
            <a:off x="5442225" y="2911225"/>
            <a:ext cx="4402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000">
                <a:solidFill>
                  <a:srgbClr val="1D1D1F"/>
                </a:solidFill>
                <a:latin typeface="Calibri"/>
                <a:ea typeface="Calibri"/>
                <a:cs typeface="Calibri"/>
                <a:sym typeface="Calibri"/>
              </a:rPr>
              <a:t>Micro-level models</a:t>
            </a:r>
            <a:endParaRPr sz="2000">
              <a:solidFill>
                <a:srgbClr val="1D1D1F"/>
              </a:solidFill>
              <a:latin typeface="Calibri"/>
              <a:ea typeface="Calibri"/>
              <a:cs typeface="Calibri"/>
              <a:sym typeface="Calibri"/>
            </a:endParaRPr>
          </a:p>
          <a:p>
            <a:pPr indent="0" lvl="0" marL="0" rtl="0" algn="l">
              <a:spcBef>
                <a:spcPts val="0"/>
              </a:spcBef>
              <a:spcAft>
                <a:spcPts val="0"/>
              </a:spcAft>
              <a:buNone/>
            </a:pPr>
            <a:r>
              <a:rPr lang="it-IT" sz="2000">
                <a:solidFill>
                  <a:srgbClr val="1D1D1F"/>
                </a:solidFill>
                <a:latin typeface="Calibri"/>
                <a:ea typeface="Calibri"/>
                <a:cs typeface="Calibri"/>
                <a:sym typeface="Calibri"/>
              </a:rPr>
              <a:t>From macro to micro level models</a:t>
            </a:r>
            <a:endParaRPr sz="2000">
              <a:solidFill>
                <a:srgbClr val="1D1D1F"/>
              </a:solidFill>
              <a:latin typeface="Calibri"/>
              <a:ea typeface="Calibri"/>
              <a:cs typeface="Calibri"/>
              <a:sym typeface="Calibri"/>
            </a:endParaRPr>
          </a:p>
        </p:txBody>
      </p:sp>
      <p:sp>
        <p:nvSpPr>
          <p:cNvPr id="128" name="Google Shape;128;g36693096ec9_1_115"/>
          <p:cNvSpPr txBox="1"/>
          <p:nvPr/>
        </p:nvSpPr>
        <p:spPr>
          <a:xfrm>
            <a:off x="1815475" y="1544625"/>
            <a:ext cx="2792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000">
                <a:solidFill>
                  <a:srgbClr val="1D1D1F"/>
                </a:solidFill>
                <a:latin typeface="Calibri"/>
                <a:ea typeface="Calibri"/>
                <a:cs typeface="Calibri"/>
                <a:sym typeface="Calibri"/>
              </a:rPr>
              <a:t>Introduction</a:t>
            </a:r>
            <a:endParaRPr sz="2000">
              <a:solidFill>
                <a:srgbClr val="1D1D1F"/>
              </a:solidFill>
              <a:latin typeface="Calibri"/>
              <a:ea typeface="Calibri"/>
              <a:cs typeface="Calibri"/>
              <a:sym typeface="Calibri"/>
            </a:endParaRPr>
          </a:p>
          <a:p>
            <a:pPr indent="0" lvl="0" marL="0" rtl="0" algn="l">
              <a:spcBef>
                <a:spcPts val="0"/>
              </a:spcBef>
              <a:spcAft>
                <a:spcPts val="0"/>
              </a:spcAft>
              <a:buNone/>
            </a:pPr>
            <a:r>
              <a:rPr lang="it-IT" sz="2000">
                <a:solidFill>
                  <a:srgbClr val="1D1D1F"/>
                </a:solidFill>
                <a:latin typeface="Calibri"/>
                <a:ea typeface="Calibri"/>
                <a:cs typeface="Calibri"/>
                <a:sym typeface="Calibri"/>
              </a:rPr>
              <a:t>Macro-level models</a:t>
            </a:r>
            <a:endParaRPr sz="2000">
              <a:solidFill>
                <a:srgbClr val="1D1D1F"/>
              </a:solidFill>
              <a:latin typeface="Calibri"/>
              <a:ea typeface="Calibri"/>
              <a:cs typeface="Calibri"/>
              <a:sym typeface="Calibri"/>
            </a:endParaRPr>
          </a:p>
        </p:txBody>
      </p:sp>
      <p:grpSp>
        <p:nvGrpSpPr>
          <p:cNvPr id="129" name="Google Shape;129;g36693096ec9_1_115"/>
          <p:cNvGrpSpPr/>
          <p:nvPr/>
        </p:nvGrpSpPr>
        <p:grpSpPr>
          <a:xfrm>
            <a:off x="3957375" y="2599763"/>
            <a:ext cx="1307600" cy="1676350"/>
            <a:chOff x="6966225" y="1269975"/>
            <a:chExt cx="1307600" cy="1676350"/>
          </a:xfrm>
        </p:grpSpPr>
        <p:pic>
          <p:nvPicPr>
            <p:cNvPr id="130" name="Google Shape;130;g36693096ec9_1_115"/>
            <p:cNvPicPr preferRelativeResize="0"/>
            <p:nvPr/>
          </p:nvPicPr>
          <p:blipFill>
            <a:blip r:embed="rId5">
              <a:alphaModFix/>
            </a:blip>
            <a:stretch>
              <a:fillRect/>
            </a:stretch>
          </p:blipFill>
          <p:spPr>
            <a:xfrm>
              <a:off x="6966225" y="1269975"/>
              <a:ext cx="1307600" cy="1660300"/>
            </a:xfrm>
            <a:prstGeom prst="rect">
              <a:avLst/>
            </a:prstGeom>
            <a:noFill/>
            <a:ln>
              <a:noFill/>
            </a:ln>
          </p:spPr>
        </p:pic>
        <p:pic>
          <p:nvPicPr>
            <p:cNvPr id="131" name="Google Shape;131;g36693096ec9_1_115"/>
            <p:cNvPicPr preferRelativeResize="0"/>
            <p:nvPr/>
          </p:nvPicPr>
          <p:blipFill>
            <a:blip r:embed="rId6">
              <a:alphaModFix/>
            </a:blip>
            <a:stretch>
              <a:fillRect/>
            </a:stretch>
          </p:blipFill>
          <p:spPr>
            <a:xfrm>
              <a:off x="7269813" y="2743500"/>
              <a:ext cx="700429" cy="186775"/>
            </a:xfrm>
            <a:prstGeom prst="rect">
              <a:avLst/>
            </a:prstGeom>
            <a:noFill/>
            <a:ln>
              <a:noFill/>
            </a:ln>
          </p:spPr>
        </p:pic>
        <p:sp>
          <p:nvSpPr>
            <p:cNvPr id="132" name="Google Shape;132;g36693096ec9_1_115"/>
            <p:cNvSpPr/>
            <p:nvPr/>
          </p:nvSpPr>
          <p:spPr>
            <a:xfrm>
              <a:off x="7071040" y="2759425"/>
              <a:ext cx="219000" cy="18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 name="Google Shape;133;g36693096ec9_1_115"/>
            <p:cNvSpPr/>
            <p:nvPr/>
          </p:nvSpPr>
          <p:spPr>
            <a:xfrm>
              <a:off x="7909240" y="2759425"/>
              <a:ext cx="219000" cy="18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g36868a4b424_0_294"/>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t>‹#›</a:t>
            </a:fld>
            <a:endParaRPr/>
          </a:p>
        </p:txBody>
      </p:sp>
      <p:sp>
        <p:nvSpPr>
          <p:cNvPr id="935" name="Google Shape;935;g36868a4b424_0_29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Changing Model Parameters</a:t>
            </a:r>
            <a:endParaRPr/>
          </a:p>
        </p:txBody>
      </p:sp>
      <p:pic>
        <p:nvPicPr>
          <p:cNvPr id="936" name="Google Shape;936;g36868a4b424_0_294"/>
          <p:cNvPicPr preferRelativeResize="0"/>
          <p:nvPr/>
        </p:nvPicPr>
        <p:blipFill>
          <a:blip r:embed="rId3">
            <a:alphaModFix/>
          </a:blip>
          <a:stretch>
            <a:fillRect/>
          </a:stretch>
        </p:blipFill>
        <p:spPr>
          <a:xfrm>
            <a:off x="-70550" y="814100"/>
            <a:ext cx="12192000" cy="3173038"/>
          </a:xfrm>
          <a:prstGeom prst="rect">
            <a:avLst/>
          </a:prstGeom>
          <a:noFill/>
          <a:ln>
            <a:noFill/>
          </a:ln>
        </p:spPr>
      </p:pic>
      <p:pic>
        <p:nvPicPr>
          <p:cNvPr id="937" name="Google Shape;937;g36868a4b424_0_294" title="Screenshot From 2025-06-16 18-07-56.png"/>
          <p:cNvPicPr preferRelativeResize="0"/>
          <p:nvPr/>
        </p:nvPicPr>
        <p:blipFill rotWithShape="1">
          <a:blip r:embed="rId4">
            <a:alphaModFix/>
          </a:blip>
          <a:srcRect b="3288" l="0" r="0" t="3288"/>
          <a:stretch/>
        </p:blipFill>
        <p:spPr>
          <a:xfrm>
            <a:off x="7371475" y="4262200"/>
            <a:ext cx="3548600" cy="1394961"/>
          </a:xfrm>
          <a:prstGeom prst="rect">
            <a:avLst/>
          </a:prstGeom>
          <a:noFill/>
          <a:ln>
            <a:noFill/>
          </a:ln>
        </p:spPr>
      </p:pic>
      <p:pic>
        <p:nvPicPr>
          <p:cNvPr id="938" name="Google Shape;938;g36868a4b424_0_294"/>
          <p:cNvPicPr preferRelativeResize="0"/>
          <p:nvPr/>
        </p:nvPicPr>
        <p:blipFill>
          <a:blip r:embed="rId5">
            <a:alphaModFix/>
          </a:blip>
          <a:stretch>
            <a:fillRect/>
          </a:stretch>
        </p:blipFill>
        <p:spPr>
          <a:xfrm>
            <a:off x="2822100" y="4222588"/>
            <a:ext cx="3548600" cy="1759600"/>
          </a:xfrm>
          <a:prstGeom prst="rect">
            <a:avLst/>
          </a:prstGeom>
          <a:noFill/>
          <a:ln>
            <a:noFill/>
          </a:ln>
        </p:spPr>
      </p:pic>
      <p:sp>
        <p:nvSpPr>
          <p:cNvPr id="939" name="Google Shape;939;g36868a4b424_0_294"/>
          <p:cNvSpPr txBox="1"/>
          <p:nvPr/>
        </p:nvSpPr>
        <p:spPr>
          <a:xfrm>
            <a:off x="242700" y="4134550"/>
            <a:ext cx="2579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2400">
                <a:solidFill>
                  <a:schemeClr val="dk1"/>
                </a:solidFill>
                <a:latin typeface="Calibri"/>
                <a:ea typeface="Calibri"/>
                <a:cs typeface="Calibri"/>
                <a:sym typeface="Calibri"/>
              </a:rPr>
              <a:t>Simple example:</a:t>
            </a:r>
            <a:endParaRPr sz="2400">
              <a:solidFill>
                <a:schemeClr val="dk1"/>
              </a:solidFill>
              <a:latin typeface="Calibri"/>
              <a:ea typeface="Calibri"/>
              <a:cs typeface="Calibri"/>
              <a:sym typeface="Calibri"/>
            </a:endParaRPr>
          </a:p>
        </p:txBody>
      </p:sp>
      <p:cxnSp>
        <p:nvCxnSpPr>
          <p:cNvPr id="940" name="Google Shape;940;g36868a4b424_0_294"/>
          <p:cNvCxnSpPr/>
          <p:nvPr/>
        </p:nvCxnSpPr>
        <p:spPr>
          <a:xfrm flipH="1" rot="10800000">
            <a:off x="6152450" y="4953100"/>
            <a:ext cx="1354500" cy="493800"/>
          </a:xfrm>
          <a:prstGeom prst="straightConnector1">
            <a:avLst/>
          </a:prstGeom>
          <a:noFill/>
          <a:ln cap="flat" cmpd="sng" w="38100">
            <a:solidFill>
              <a:srgbClr val="4285F4"/>
            </a:solidFill>
            <a:prstDash val="dash"/>
            <a:round/>
            <a:headEnd len="med" w="med" type="none"/>
            <a:tailEnd len="med" w="med" type="stealth"/>
          </a:ln>
        </p:spPr>
      </p:cxnSp>
      <p:cxnSp>
        <p:nvCxnSpPr>
          <p:cNvPr id="941" name="Google Shape;941;g36868a4b424_0_294"/>
          <p:cNvCxnSpPr/>
          <p:nvPr/>
        </p:nvCxnSpPr>
        <p:spPr>
          <a:xfrm flipH="1" rot="10800000">
            <a:off x="4484525" y="4698900"/>
            <a:ext cx="3064800" cy="650400"/>
          </a:xfrm>
          <a:prstGeom prst="straightConnector1">
            <a:avLst/>
          </a:prstGeom>
          <a:noFill/>
          <a:ln cap="flat" cmpd="sng" w="38100">
            <a:solidFill>
              <a:srgbClr val="4285F4"/>
            </a:solidFill>
            <a:prstDash val="dash"/>
            <a:round/>
            <a:headEnd len="med" w="med" type="none"/>
            <a:tailEnd len="med" w="med" type="stealth"/>
          </a:ln>
        </p:spPr>
      </p:cxnSp>
      <p:cxnSp>
        <p:nvCxnSpPr>
          <p:cNvPr id="942" name="Google Shape;942;g36868a4b424_0_294"/>
          <p:cNvCxnSpPr/>
          <p:nvPr/>
        </p:nvCxnSpPr>
        <p:spPr>
          <a:xfrm flipH="1" rot="10800000">
            <a:off x="3225800" y="4388400"/>
            <a:ext cx="4295400" cy="960900"/>
          </a:xfrm>
          <a:prstGeom prst="straightConnector1">
            <a:avLst/>
          </a:prstGeom>
          <a:noFill/>
          <a:ln cap="flat" cmpd="sng" w="38100">
            <a:solidFill>
              <a:srgbClr val="4285F4"/>
            </a:solidFill>
            <a:prstDash val="dash"/>
            <a:round/>
            <a:headEnd len="med" w="med" type="none"/>
            <a:tailEnd len="med" w="med" type="stealth"/>
          </a:ln>
        </p:spPr>
      </p:cxnSp>
      <p:sp>
        <p:nvSpPr>
          <p:cNvPr id="943" name="Google Shape;943;g36868a4b424_0_294"/>
          <p:cNvSpPr/>
          <p:nvPr/>
        </p:nvSpPr>
        <p:spPr>
          <a:xfrm>
            <a:off x="2289675" y="4612450"/>
            <a:ext cx="9119700" cy="1543200"/>
          </a:xfrm>
          <a:custGeom>
            <a:rect b="b" l="l" r="r" t="t"/>
            <a:pathLst>
              <a:path extrusionOk="0" h="61728" w="364788">
                <a:moveTo>
                  <a:pt x="48396" y="0"/>
                </a:moveTo>
                <a:cubicBezTo>
                  <a:pt x="43034" y="9853"/>
                  <a:pt x="-32320" y="50769"/>
                  <a:pt x="16222" y="59116"/>
                </a:cubicBezTo>
                <a:cubicBezTo>
                  <a:pt x="64764" y="67464"/>
                  <a:pt x="285098" y="53427"/>
                  <a:pt x="339649" y="50085"/>
                </a:cubicBezTo>
                <a:cubicBezTo>
                  <a:pt x="394200" y="46743"/>
                  <a:pt x="342882" y="40902"/>
                  <a:pt x="343528" y="39065"/>
                </a:cubicBezTo>
              </a:path>
            </a:pathLst>
          </a:custGeom>
          <a:noFill/>
          <a:ln cap="flat" cmpd="sng" w="38100">
            <a:solidFill>
              <a:srgbClr val="93C47D"/>
            </a:solidFill>
            <a:prstDash val="dash"/>
            <a:round/>
            <a:headEnd len="med" w="med" type="none"/>
            <a:tailEnd len="med" w="med" type="stealth"/>
          </a:ln>
        </p:spPr>
      </p:sp>
      <p:sp>
        <p:nvSpPr>
          <p:cNvPr id="944" name="Google Shape;944;g36868a4b424_0_294"/>
          <p:cNvSpPr/>
          <p:nvPr/>
        </p:nvSpPr>
        <p:spPr>
          <a:xfrm>
            <a:off x="5432775" y="5245911"/>
            <a:ext cx="2159000" cy="679075"/>
          </a:xfrm>
          <a:custGeom>
            <a:rect b="b" l="l" r="r" t="t"/>
            <a:pathLst>
              <a:path extrusionOk="0" h="27163" w="86360">
                <a:moveTo>
                  <a:pt x="0" y="18764"/>
                </a:moveTo>
                <a:cubicBezTo>
                  <a:pt x="5550" y="20081"/>
                  <a:pt x="21731" y="29394"/>
                  <a:pt x="33302" y="26666"/>
                </a:cubicBezTo>
                <a:cubicBezTo>
                  <a:pt x="44873" y="23938"/>
                  <a:pt x="60584" y="6722"/>
                  <a:pt x="69427" y="2395"/>
                </a:cubicBezTo>
                <a:cubicBezTo>
                  <a:pt x="78270" y="-1932"/>
                  <a:pt x="83538" y="984"/>
                  <a:pt x="86360" y="702"/>
                </a:cubicBezTo>
              </a:path>
            </a:pathLst>
          </a:custGeom>
          <a:noFill/>
          <a:ln cap="flat" cmpd="sng" w="38100">
            <a:solidFill>
              <a:srgbClr val="93C47D"/>
            </a:solidFill>
            <a:prstDash val="dash"/>
            <a:round/>
            <a:headEnd len="med" w="med" type="none"/>
            <a:tailEnd len="med" w="med" type="stealth"/>
          </a:ln>
        </p:spPr>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g3684c382f2c_2_94"/>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t>‹#›</a:t>
            </a:fld>
            <a:endParaRPr/>
          </a:p>
        </p:txBody>
      </p:sp>
      <p:sp>
        <p:nvSpPr>
          <p:cNvPr id="950" name="Google Shape;950;g3684c382f2c_2_9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Model </a:t>
            </a:r>
            <a:r>
              <a:rPr lang="it-IT"/>
              <a:t>Sensitivity</a:t>
            </a:r>
            <a:endParaRPr/>
          </a:p>
        </p:txBody>
      </p:sp>
      <p:sp>
        <p:nvSpPr>
          <p:cNvPr id="951" name="Google Shape;951;g3684c382f2c_2_94"/>
          <p:cNvSpPr txBox="1"/>
          <p:nvPr/>
        </p:nvSpPr>
        <p:spPr>
          <a:xfrm>
            <a:off x="296325" y="1030125"/>
            <a:ext cx="11825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1900">
                <a:solidFill>
                  <a:srgbClr val="1D6FA8"/>
                </a:solidFill>
              </a:rPr>
              <a:t>model_sensitivity()</a:t>
            </a:r>
            <a:r>
              <a:rPr lang="it-IT" sz="1900"/>
              <a:t>: </a:t>
            </a:r>
            <a:r>
              <a:rPr lang="it-IT" sz="1900"/>
              <a:t>identify the set of parameter that impact the most on the model outcome (dynamics) with the Partial Rank Correlation Coefficients</a:t>
            </a:r>
            <a:endParaRPr sz="1900"/>
          </a:p>
        </p:txBody>
      </p:sp>
      <p:pic>
        <p:nvPicPr>
          <p:cNvPr id="952" name="Google Shape;952;g3684c382f2c_2_94"/>
          <p:cNvPicPr preferRelativeResize="0"/>
          <p:nvPr/>
        </p:nvPicPr>
        <p:blipFill>
          <a:blip r:embed="rId3">
            <a:alphaModFix/>
          </a:blip>
          <a:stretch>
            <a:fillRect/>
          </a:stretch>
        </p:blipFill>
        <p:spPr>
          <a:xfrm>
            <a:off x="152400" y="2191925"/>
            <a:ext cx="11887201" cy="2954387"/>
          </a:xfrm>
          <a:prstGeom prst="rect">
            <a:avLst/>
          </a:prstGeom>
          <a:noFill/>
          <a:ln>
            <a:noFill/>
          </a:ln>
        </p:spPr>
      </p:pic>
      <p:sp>
        <p:nvSpPr>
          <p:cNvPr id="953" name="Google Shape;953;g3684c382f2c_2_94"/>
          <p:cNvSpPr txBox="1"/>
          <p:nvPr/>
        </p:nvSpPr>
        <p:spPr>
          <a:xfrm>
            <a:off x="7986900" y="4882475"/>
            <a:ext cx="1820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t>a) Study the input parameters through the PRCC.</a:t>
            </a:r>
            <a:endParaRPr/>
          </a:p>
        </p:txBody>
      </p:sp>
      <p:sp>
        <p:nvSpPr>
          <p:cNvPr id="954" name="Google Shape;954;g3684c382f2c_2_94"/>
          <p:cNvSpPr txBox="1"/>
          <p:nvPr/>
        </p:nvSpPr>
        <p:spPr>
          <a:xfrm>
            <a:off x="10219200" y="4882475"/>
            <a:ext cx="1820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a:solidFill>
                  <a:schemeClr val="dk1"/>
                </a:solidFill>
              </a:rPr>
              <a:t>b-c) Study the parameter search space with respect to the the reference data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3684c382f2c_2_99"/>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t>‹#›</a:t>
            </a:fld>
            <a:endParaRPr/>
          </a:p>
        </p:txBody>
      </p:sp>
      <p:sp>
        <p:nvSpPr>
          <p:cNvPr id="960" name="Google Shape;960;g3684c382f2c_2_99"/>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Model Calibration</a:t>
            </a:r>
            <a:endParaRPr/>
          </a:p>
        </p:txBody>
      </p:sp>
      <p:sp>
        <p:nvSpPr>
          <p:cNvPr id="961" name="Google Shape;961;g3684c382f2c_2_99"/>
          <p:cNvSpPr txBox="1"/>
          <p:nvPr/>
        </p:nvSpPr>
        <p:spPr>
          <a:xfrm>
            <a:off x="296325" y="1030125"/>
            <a:ext cx="117546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1900">
                <a:solidFill>
                  <a:srgbClr val="1D6FA8"/>
                </a:solidFill>
              </a:rPr>
              <a:t>model_calibration()</a:t>
            </a:r>
            <a:r>
              <a:rPr lang="it-IT" sz="1900"/>
              <a:t>: estimate</a:t>
            </a:r>
            <a:r>
              <a:rPr lang="it-IT" sz="1900"/>
              <a:t> the parameters configuration which fit the best a given reference data.</a:t>
            </a:r>
            <a:endParaRPr sz="1900"/>
          </a:p>
          <a:p>
            <a:pPr indent="0" lvl="0" marL="0" rtl="0" algn="l">
              <a:spcBef>
                <a:spcPts val="0"/>
              </a:spcBef>
              <a:spcAft>
                <a:spcPts val="0"/>
              </a:spcAft>
              <a:buNone/>
            </a:pPr>
            <a:r>
              <a:t/>
            </a:r>
            <a:endParaRPr sz="1900"/>
          </a:p>
          <a:p>
            <a:pPr indent="0" lvl="0" marL="0" rtl="0" algn="l">
              <a:spcBef>
                <a:spcPts val="0"/>
              </a:spcBef>
              <a:spcAft>
                <a:spcPts val="0"/>
              </a:spcAft>
              <a:buClr>
                <a:schemeClr val="dk1"/>
              </a:buClr>
              <a:buSzPts val="1100"/>
              <a:buFont typeface="Arial"/>
              <a:buNone/>
            </a:pPr>
            <a:r>
              <a:rPr lang="it-IT" sz="1900"/>
              <a:t>Minimise the distance between the reference data and the model’s output according to a given (user</a:t>
            </a:r>
            <a:endParaRPr sz="1900"/>
          </a:p>
          <a:p>
            <a:pPr indent="0" lvl="0" marL="0" rtl="0" algn="l">
              <a:spcBef>
                <a:spcPts val="0"/>
              </a:spcBef>
              <a:spcAft>
                <a:spcPts val="0"/>
              </a:spcAft>
              <a:buClr>
                <a:schemeClr val="dk1"/>
              </a:buClr>
              <a:buSzPts val="1100"/>
              <a:buFont typeface="Arial"/>
              <a:buNone/>
            </a:pPr>
            <a:r>
              <a:rPr lang="it-IT" sz="1900"/>
              <a:t>provided) distance metric.</a:t>
            </a:r>
            <a:endParaRPr sz="1900"/>
          </a:p>
          <a:p>
            <a:pPr indent="0" lvl="0" marL="0" rtl="0" algn="l">
              <a:spcBef>
                <a:spcPts val="0"/>
              </a:spcBef>
              <a:spcAft>
                <a:spcPts val="0"/>
              </a:spcAft>
              <a:buNone/>
            </a:pPr>
            <a:r>
              <a:t/>
            </a:r>
            <a:endParaRPr sz="1900"/>
          </a:p>
        </p:txBody>
      </p:sp>
      <p:pic>
        <p:nvPicPr>
          <p:cNvPr id="962" name="Google Shape;962;g3684c382f2c_2_99"/>
          <p:cNvPicPr preferRelativeResize="0"/>
          <p:nvPr/>
        </p:nvPicPr>
        <p:blipFill>
          <a:blip r:embed="rId3">
            <a:alphaModFix/>
          </a:blip>
          <a:stretch>
            <a:fillRect/>
          </a:stretch>
        </p:blipFill>
        <p:spPr>
          <a:xfrm>
            <a:off x="152400" y="2829525"/>
            <a:ext cx="11887201" cy="294277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g3684c382f2c_2_154"/>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t>‹#›</a:t>
            </a:fld>
            <a:endParaRPr/>
          </a:p>
        </p:txBody>
      </p:sp>
      <p:sp>
        <p:nvSpPr>
          <p:cNvPr id="968" name="Google Shape;968;g3684c382f2c_2_15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Epimod is modular</a:t>
            </a:r>
            <a:endParaRPr/>
          </a:p>
        </p:txBody>
      </p:sp>
      <p:sp>
        <p:nvSpPr>
          <p:cNvPr id="969" name="Google Shape;969;g3684c382f2c_2_154"/>
          <p:cNvSpPr txBox="1"/>
          <p:nvPr/>
        </p:nvSpPr>
        <p:spPr>
          <a:xfrm>
            <a:off x="211675" y="1185350"/>
            <a:ext cx="5193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sz="1900">
                <a:solidFill>
                  <a:srgbClr val="1D6FA8"/>
                </a:solidFill>
              </a:rPr>
              <a:t>Analysis pipeline for Pertussis model</a:t>
            </a:r>
            <a:endParaRPr b="1" sz="1900">
              <a:solidFill>
                <a:srgbClr val="1D6FA8"/>
              </a:solidFill>
            </a:endParaRPr>
          </a:p>
        </p:txBody>
      </p:sp>
      <p:pic>
        <p:nvPicPr>
          <p:cNvPr id="970" name="Google Shape;970;g3684c382f2c_2_154"/>
          <p:cNvPicPr preferRelativeResize="0"/>
          <p:nvPr/>
        </p:nvPicPr>
        <p:blipFill>
          <a:blip r:embed="rId3">
            <a:alphaModFix/>
          </a:blip>
          <a:stretch>
            <a:fillRect/>
          </a:stretch>
        </p:blipFill>
        <p:spPr>
          <a:xfrm>
            <a:off x="152400" y="1652150"/>
            <a:ext cx="5252275" cy="2749216"/>
          </a:xfrm>
          <a:prstGeom prst="rect">
            <a:avLst/>
          </a:prstGeom>
          <a:noFill/>
          <a:ln>
            <a:noFill/>
          </a:ln>
        </p:spPr>
      </p:pic>
      <p:pic>
        <p:nvPicPr>
          <p:cNvPr id="971" name="Google Shape;971;g3684c382f2c_2_154"/>
          <p:cNvPicPr preferRelativeResize="0"/>
          <p:nvPr/>
        </p:nvPicPr>
        <p:blipFill>
          <a:blip r:embed="rId4">
            <a:alphaModFix/>
          </a:blip>
          <a:stretch>
            <a:fillRect/>
          </a:stretch>
        </p:blipFill>
        <p:spPr>
          <a:xfrm>
            <a:off x="5470050" y="3570100"/>
            <a:ext cx="6580849" cy="2522450"/>
          </a:xfrm>
          <a:prstGeom prst="rect">
            <a:avLst/>
          </a:prstGeom>
          <a:noFill/>
          <a:ln>
            <a:noFill/>
          </a:ln>
        </p:spPr>
      </p:pic>
      <p:sp>
        <p:nvSpPr>
          <p:cNvPr id="972" name="Google Shape;972;g3684c382f2c_2_154"/>
          <p:cNvSpPr txBox="1"/>
          <p:nvPr/>
        </p:nvSpPr>
        <p:spPr>
          <a:xfrm>
            <a:off x="5683975" y="3093100"/>
            <a:ext cx="5193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IT" sz="1900">
                <a:solidFill>
                  <a:srgbClr val="1D6FA8"/>
                </a:solidFill>
              </a:rPr>
              <a:t>Analysis pipeline for COVID-19 model</a:t>
            </a:r>
            <a:endParaRPr b="1" sz="1900">
              <a:solidFill>
                <a:srgbClr val="1D6FA8"/>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g35c4e3f22fc_0_38"/>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978" name="Google Shape;978;g35c4e3f22fc_0_38"/>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Case study: SIR model</a:t>
            </a:r>
            <a:endParaRPr/>
          </a:p>
        </p:txBody>
      </p:sp>
      <p:pic>
        <p:nvPicPr>
          <p:cNvPr id="979" name="Google Shape;979;g35c4e3f22fc_0_38"/>
          <p:cNvPicPr preferRelativeResize="0"/>
          <p:nvPr/>
        </p:nvPicPr>
        <p:blipFill rotWithShape="1">
          <a:blip r:embed="rId3">
            <a:alphaModFix/>
          </a:blip>
          <a:srcRect b="45628" l="1374" r="82591" t="15872"/>
          <a:stretch/>
        </p:blipFill>
        <p:spPr>
          <a:xfrm>
            <a:off x="11128839" y="219463"/>
            <a:ext cx="851476" cy="574875"/>
          </a:xfrm>
          <a:prstGeom prst="rect">
            <a:avLst/>
          </a:prstGeom>
          <a:noFill/>
          <a:ln>
            <a:noFill/>
          </a:ln>
        </p:spPr>
      </p:pic>
      <p:grpSp>
        <p:nvGrpSpPr>
          <p:cNvPr id="980" name="Google Shape;980;g35c4e3f22fc_0_38"/>
          <p:cNvGrpSpPr/>
          <p:nvPr/>
        </p:nvGrpSpPr>
        <p:grpSpPr>
          <a:xfrm>
            <a:off x="76188" y="4716763"/>
            <a:ext cx="3483507" cy="2141249"/>
            <a:chOff x="5637123" y="1901713"/>
            <a:chExt cx="5691076" cy="3825025"/>
          </a:xfrm>
        </p:grpSpPr>
        <p:pic>
          <p:nvPicPr>
            <p:cNvPr id="981" name="Google Shape;981;g35c4e3f22fc_0_38"/>
            <p:cNvPicPr preferRelativeResize="0"/>
            <p:nvPr/>
          </p:nvPicPr>
          <p:blipFill>
            <a:blip r:embed="rId4">
              <a:alphaModFix/>
            </a:blip>
            <a:stretch>
              <a:fillRect/>
            </a:stretch>
          </p:blipFill>
          <p:spPr>
            <a:xfrm>
              <a:off x="5637123" y="1901713"/>
              <a:ext cx="5691076" cy="3825025"/>
            </a:xfrm>
            <a:prstGeom prst="rect">
              <a:avLst/>
            </a:prstGeom>
            <a:noFill/>
            <a:ln>
              <a:noFill/>
            </a:ln>
          </p:spPr>
        </p:pic>
        <p:pic>
          <p:nvPicPr>
            <p:cNvPr id="982" name="Google Shape;982;g35c4e3f22fc_0_38"/>
            <p:cNvPicPr preferRelativeResize="0"/>
            <p:nvPr/>
          </p:nvPicPr>
          <p:blipFill>
            <a:blip r:embed="rId5">
              <a:alphaModFix/>
            </a:blip>
            <a:stretch>
              <a:fillRect/>
            </a:stretch>
          </p:blipFill>
          <p:spPr>
            <a:xfrm>
              <a:off x="8283107" y="2670762"/>
              <a:ext cx="2306299" cy="2306299"/>
            </a:xfrm>
            <a:prstGeom prst="rect">
              <a:avLst/>
            </a:prstGeom>
            <a:noFill/>
            <a:ln>
              <a:noFill/>
            </a:ln>
          </p:spPr>
        </p:pic>
      </p:grpSp>
      <p:pic>
        <p:nvPicPr>
          <p:cNvPr id="983" name="Google Shape;983;g35c4e3f22fc_0_38"/>
          <p:cNvPicPr preferRelativeResize="0"/>
          <p:nvPr/>
        </p:nvPicPr>
        <p:blipFill>
          <a:blip r:embed="rId6">
            <a:alphaModFix/>
          </a:blip>
          <a:stretch>
            <a:fillRect/>
          </a:stretch>
        </p:blipFill>
        <p:spPr>
          <a:xfrm>
            <a:off x="6138301" y="3470999"/>
            <a:ext cx="2493201" cy="2493201"/>
          </a:xfrm>
          <a:prstGeom prst="rect">
            <a:avLst/>
          </a:prstGeom>
          <a:noFill/>
          <a:ln>
            <a:noFill/>
          </a:ln>
        </p:spPr>
      </p:pic>
      <p:sp>
        <p:nvSpPr>
          <p:cNvPr id="984" name="Google Shape;984;g35c4e3f22fc_0_38"/>
          <p:cNvSpPr/>
          <p:nvPr/>
        </p:nvSpPr>
        <p:spPr>
          <a:xfrm>
            <a:off x="5491050" y="2146288"/>
            <a:ext cx="2259825" cy="1428450"/>
          </a:xfrm>
          <a:custGeom>
            <a:rect b="b" l="l" r="r" t="t"/>
            <a:pathLst>
              <a:path extrusionOk="0" h="57138" w="90393">
                <a:moveTo>
                  <a:pt x="0" y="16037"/>
                </a:moveTo>
                <a:cubicBezTo>
                  <a:pt x="1475" y="22103"/>
                  <a:pt x="1073" y="46510"/>
                  <a:pt x="8847" y="52431"/>
                </a:cubicBezTo>
                <a:cubicBezTo>
                  <a:pt x="16622" y="58353"/>
                  <a:pt x="37366" y="59350"/>
                  <a:pt x="46647" y="51566"/>
                </a:cubicBezTo>
                <a:cubicBezTo>
                  <a:pt x="55928" y="43782"/>
                  <a:pt x="57240" y="14309"/>
                  <a:pt x="64531" y="5729"/>
                </a:cubicBezTo>
                <a:cubicBezTo>
                  <a:pt x="71822" y="-2851"/>
                  <a:pt x="86083" y="1027"/>
                  <a:pt x="90393" y="86"/>
                </a:cubicBezTo>
              </a:path>
            </a:pathLst>
          </a:custGeom>
          <a:noFill/>
          <a:ln cap="flat" cmpd="sng" w="19050">
            <a:solidFill>
              <a:schemeClr val="dk2"/>
            </a:solidFill>
            <a:prstDash val="dot"/>
            <a:round/>
            <a:headEnd len="med" w="med" type="none"/>
            <a:tailEnd len="med" w="med" type="stealth"/>
          </a:ln>
        </p:spPr>
      </p:sp>
      <p:pic>
        <p:nvPicPr>
          <p:cNvPr id="985" name="Google Shape;985;g35c4e3f22fc_0_38"/>
          <p:cNvPicPr preferRelativeResize="0"/>
          <p:nvPr/>
        </p:nvPicPr>
        <p:blipFill>
          <a:blip r:embed="rId7">
            <a:alphaModFix/>
          </a:blip>
          <a:stretch>
            <a:fillRect/>
          </a:stretch>
        </p:blipFill>
        <p:spPr>
          <a:xfrm>
            <a:off x="405926" y="1614249"/>
            <a:ext cx="5026850" cy="2492550"/>
          </a:xfrm>
          <a:prstGeom prst="rect">
            <a:avLst/>
          </a:prstGeom>
          <a:noFill/>
          <a:ln>
            <a:noFill/>
          </a:ln>
        </p:spPr>
      </p:pic>
      <p:pic>
        <p:nvPicPr>
          <p:cNvPr id="986" name="Google Shape;986;g35c4e3f22fc_0_38"/>
          <p:cNvPicPr preferRelativeResize="0"/>
          <p:nvPr/>
        </p:nvPicPr>
        <p:blipFill>
          <a:blip r:embed="rId8">
            <a:alphaModFix/>
          </a:blip>
          <a:stretch>
            <a:fillRect/>
          </a:stretch>
        </p:blipFill>
        <p:spPr>
          <a:xfrm>
            <a:off x="8174250" y="794325"/>
            <a:ext cx="2717400" cy="2924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g35a4bedfb1a_0_98"/>
          <p:cNvPicPr preferRelativeResize="0"/>
          <p:nvPr/>
        </p:nvPicPr>
        <p:blipFill rotWithShape="1">
          <a:blip r:embed="rId3">
            <a:alphaModFix/>
          </a:blip>
          <a:srcRect b="24562" l="79731" r="0" t="0"/>
          <a:stretch/>
        </p:blipFill>
        <p:spPr>
          <a:xfrm>
            <a:off x="5163788" y="2944325"/>
            <a:ext cx="1864424" cy="1951300"/>
          </a:xfrm>
          <a:prstGeom prst="rect">
            <a:avLst/>
          </a:prstGeom>
          <a:noFill/>
          <a:ln>
            <a:noFill/>
          </a:ln>
        </p:spPr>
      </p:pic>
      <p:sp>
        <p:nvSpPr>
          <p:cNvPr id="992" name="Google Shape;992;g35a4bedfb1a_0_98"/>
          <p:cNvSpPr txBox="1"/>
          <p:nvPr/>
        </p:nvSpPr>
        <p:spPr>
          <a:xfrm>
            <a:off x="997350" y="2472125"/>
            <a:ext cx="101973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it-IT" sz="4000">
                <a:solidFill>
                  <a:schemeClr val="dk1"/>
                </a:solidFill>
                <a:latin typeface="Calibri"/>
                <a:ea typeface="Calibri"/>
                <a:cs typeface="Calibri"/>
                <a:sym typeface="Calibri"/>
              </a:rPr>
              <a:t>Micro-level models</a:t>
            </a:r>
            <a:endParaRPr sz="4000">
              <a:solidFill>
                <a:schemeClr val="dk1"/>
              </a:solidFill>
              <a:latin typeface="Calibri"/>
              <a:ea typeface="Calibri"/>
              <a:cs typeface="Calibri"/>
              <a:sym typeface="Calibri"/>
            </a:endParaRPr>
          </a:p>
        </p:txBody>
      </p:sp>
      <p:sp>
        <p:nvSpPr>
          <p:cNvPr id="993" name="Google Shape;993;g35a4bedfb1a_0_98"/>
          <p:cNvSpPr/>
          <p:nvPr/>
        </p:nvSpPr>
        <p:spPr>
          <a:xfrm rot="10800000">
            <a:off x="703919" y="2150512"/>
            <a:ext cx="1461350"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sp>
        <p:nvSpPr>
          <p:cNvPr id="994" name="Google Shape;994;g35a4bedfb1a_0_98"/>
          <p:cNvSpPr/>
          <p:nvPr/>
        </p:nvSpPr>
        <p:spPr>
          <a:xfrm rot="59">
            <a:off x="10258272" y="2964035"/>
            <a:ext cx="1461375"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pic>
        <p:nvPicPr>
          <p:cNvPr id="995" name="Google Shape;995;g35a4bedfb1a_0_98" title="unitoDipInfo.png"/>
          <p:cNvPicPr preferRelativeResize="0"/>
          <p:nvPr/>
        </p:nvPicPr>
        <p:blipFill>
          <a:blip r:embed="rId4">
            <a:alphaModFix/>
          </a:blip>
          <a:stretch>
            <a:fillRect/>
          </a:stretch>
        </p:blipFill>
        <p:spPr>
          <a:xfrm>
            <a:off x="80050" y="182000"/>
            <a:ext cx="2458587" cy="679375"/>
          </a:xfrm>
          <a:prstGeom prst="rect">
            <a:avLst/>
          </a:prstGeom>
          <a:noFill/>
          <a:ln>
            <a:noFill/>
          </a:ln>
        </p:spPr>
      </p:pic>
      <p:pic>
        <p:nvPicPr>
          <p:cNvPr id="996" name="Google Shape;996;g35a4bedfb1a_0_98" title="Logo_QBio_sfondochiaro_conscritta.png"/>
          <p:cNvPicPr preferRelativeResize="0"/>
          <p:nvPr/>
        </p:nvPicPr>
        <p:blipFill>
          <a:blip r:embed="rId5">
            <a:alphaModFix/>
          </a:blip>
          <a:stretch>
            <a:fillRect/>
          </a:stretch>
        </p:blipFill>
        <p:spPr>
          <a:xfrm>
            <a:off x="3355611" y="97829"/>
            <a:ext cx="1588071" cy="926375"/>
          </a:xfrm>
          <a:prstGeom prst="rect">
            <a:avLst/>
          </a:prstGeom>
          <a:noFill/>
          <a:ln>
            <a:noFill/>
          </a:ln>
        </p:spPr>
      </p:pic>
      <p:pic>
        <p:nvPicPr>
          <p:cNvPr id="997" name="Google Shape;997;g35a4bedfb1a_0_98" title="young-infolife.png"/>
          <p:cNvPicPr preferRelativeResize="0"/>
          <p:nvPr/>
        </p:nvPicPr>
        <p:blipFill>
          <a:blip r:embed="rId6">
            <a:alphaModFix/>
          </a:blip>
          <a:stretch>
            <a:fillRect/>
          </a:stretch>
        </p:blipFill>
        <p:spPr>
          <a:xfrm>
            <a:off x="5760656" y="179238"/>
            <a:ext cx="1640670" cy="763550"/>
          </a:xfrm>
          <a:prstGeom prst="rect">
            <a:avLst/>
          </a:prstGeom>
          <a:noFill/>
          <a:ln>
            <a:noFill/>
          </a:ln>
        </p:spPr>
      </p:pic>
      <p:pic>
        <p:nvPicPr>
          <p:cNvPr id="998" name="Google Shape;998;g35a4bedfb1a_0_98"/>
          <p:cNvPicPr preferRelativeResize="0"/>
          <p:nvPr/>
        </p:nvPicPr>
        <p:blipFill>
          <a:blip r:embed="rId7">
            <a:alphaModFix/>
          </a:blip>
          <a:stretch>
            <a:fillRect/>
          </a:stretch>
        </p:blipFill>
        <p:spPr>
          <a:xfrm>
            <a:off x="8218300" y="97833"/>
            <a:ext cx="3810000" cy="847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g35f331e76e8_0_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004" name="Google Shape;1004;g35f331e76e8_0_0"/>
          <p:cNvSpPr txBox="1"/>
          <p:nvPr/>
        </p:nvSpPr>
        <p:spPr>
          <a:xfrm>
            <a:off x="703500" y="1838425"/>
            <a:ext cx="54939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Quattrocento Sans"/>
              <a:ea typeface="Quattrocento Sans"/>
              <a:cs typeface="Quattrocento Sans"/>
              <a:sym typeface="Quattrocento Sans"/>
            </a:endParaRPr>
          </a:p>
        </p:txBody>
      </p:sp>
      <p:sp>
        <p:nvSpPr>
          <p:cNvPr id="1005" name="Google Shape;1005;g35f331e76e8_0_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extLst>
                  <a:ext uri="http://customooxmlschemas.google.com/">
                    <go:slidesCustomData xmlns:go="http://customooxmlschemas.google.com/" textRoundtripDataId="10"/>
                  </a:ext>
                </a:extLst>
              </a:rPr>
              <a:t>Micro-level models</a:t>
            </a:r>
            <a:endParaRPr/>
          </a:p>
        </p:txBody>
      </p:sp>
      <p:sp>
        <p:nvSpPr>
          <p:cNvPr id="1006" name="Google Shape;1006;g35f331e76e8_0_0"/>
          <p:cNvSpPr txBox="1"/>
          <p:nvPr/>
        </p:nvSpPr>
        <p:spPr>
          <a:xfrm>
            <a:off x="76200" y="757541"/>
            <a:ext cx="7519200" cy="544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it-IT" sz="1600">
                <a:solidFill>
                  <a:schemeClr val="dk1"/>
                </a:solidFill>
                <a:latin typeface="Calibri"/>
                <a:ea typeface="Calibri"/>
                <a:cs typeface="Calibri"/>
                <a:sym typeface="Calibri"/>
              </a:rPr>
              <a:t>The second major class of modeling approaches: </a:t>
            </a:r>
            <a:r>
              <a:rPr b="1" lang="it-IT" sz="1600">
                <a:solidFill>
                  <a:schemeClr val="dk1"/>
                </a:solidFill>
                <a:latin typeface="Calibri"/>
                <a:ea typeface="Calibri"/>
                <a:cs typeface="Calibri"/>
                <a:sym typeface="Calibri"/>
              </a:rPr>
              <a:t>Micro-Level Models</a:t>
            </a:r>
            <a:r>
              <a:rPr lang="it-IT" sz="1600">
                <a:solidFill>
                  <a:schemeClr val="dk1"/>
                </a:solidFill>
                <a:latin typeface="Calibri"/>
                <a:ea typeface="Calibri"/>
                <a:cs typeface="Calibri"/>
                <a:sym typeface="Calibri"/>
              </a:rPr>
              <a:t>, often called </a:t>
            </a:r>
            <a:r>
              <a:rPr b="1" lang="it-IT" sz="1600">
                <a:solidFill>
                  <a:schemeClr val="dk1"/>
                </a:solidFill>
                <a:latin typeface="Calibri"/>
                <a:ea typeface="Calibri"/>
                <a:cs typeface="Calibri"/>
                <a:sym typeface="Calibri"/>
              </a:rPr>
              <a:t>agent-based</a:t>
            </a:r>
            <a:r>
              <a:rPr b="1" lang="it-IT" sz="1600">
                <a:solidFill>
                  <a:schemeClr val="dk1"/>
                </a:solidFill>
                <a:latin typeface="Calibri"/>
                <a:ea typeface="Calibri"/>
                <a:cs typeface="Calibri"/>
                <a:sym typeface="Calibri"/>
              </a:rPr>
              <a:t> models (ABMs)</a:t>
            </a:r>
            <a:r>
              <a:rPr lang="it-IT"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it-IT" sz="1600">
                <a:solidFill>
                  <a:schemeClr val="dk1"/>
                </a:solidFill>
                <a:latin typeface="Calibri"/>
                <a:ea typeface="Calibri"/>
                <a:cs typeface="Calibri"/>
                <a:sym typeface="Calibri"/>
              </a:rPr>
              <a:t>ABMs have two main components: agents and the environment. </a:t>
            </a:r>
            <a:r>
              <a:rPr b="1" lang="it-IT" sz="1600">
                <a:solidFill>
                  <a:schemeClr val="dk1"/>
                </a:solidFill>
                <a:latin typeface="Calibri"/>
                <a:ea typeface="Calibri"/>
                <a:cs typeface="Calibri"/>
                <a:sym typeface="Calibri"/>
              </a:rPr>
              <a:t>Agents</a:t>
            </a:r>
            <a:r>
              <a:rPr lang="it-IT" sz="1600">
                <a:solidFill>
                  <a:schemeClr val="dk1"/>
                </a:solidFill>
                <a:latin typeface="Calibri"/>
                <a:ea typeface="Calibri"/>
                <a:cs typeface="Calibri"/>
                <a:sym typeface="Calibri"/>
              </a:rPr>
              <a:t> represent individual people, each following their own rules, behaviors, and decision-making processes rather than being grouped. The </a:t>
            </a:r>
            <a:r>
              <a:rPr b="1" lang="it-IT" sz="1600">
                <a:solidFill>
                  <a:schemeClr val="dk1"/>
                </a:solidFill>
                <a:latin typeface="Calibri"/>
                <a:ea typeface="Calibri"/>
                <a:cs typeface="Calibri"/>
                <a:sym typeface="Calibri"/>
              </a:rPr>
              <a:t>environment</a:t>
            </a:r>
            <a:r>
              <a:rPr lang="it-IT" sz="1600">
                <a:solidFill>
                  <a:schemeClr val="dk1"/>
                </a:solidFill>
                <a:latin typeface="Calibri"/>
                <a:ea typeface="Calibri"/>
                <a:cs typeface="Calibri"/>
                <a:sym typeface="Calibri"/>
              </a:rPr>
              <a:t> provides the specific space or setting where these agents interact and carry out their decisions.</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it-IT" sz="1600">
                <a:solidFill>
                  <a:schemeClr val="dk1"/>
                </a:solidFill>
                <a:latin typeface="Calibri"/>
                <a:ea typeface="Calibri"/>
                <a:cs typeface="Calibri"/>
                <a:sym typeface="Calibri"/>
              </a:rPr>
              <a:t>Some key features of these models include:</a:t>
            </a:r>
            <a:endParaRPr sz="1600">
              <a:solidFill>
                <a:schemeClr val="dk1"/>
              </a:solidFill>
              <a:latin typeface="Calibri"/>
              <a:ea typeface="Calibri"/>
              <a:cs typeface="Calibri"/>
              <a:sym typeface="Calibri"/>
            </a:endParaRPr>
          </a:p>
          <a:p>
            <a:pPr indent="-330200" lvl="0" marL="457200" rtl="0" algn="l">
              <a:lnSpc>
                <a:spcPct val="115000"/>
              </a:lnSpc>
              <a:spcBef>
                <a:spcPts val="1200"/>
              </a:spcBef>
              <a:spcAft>
                <a:spcPts val="0"/>
              </a:spcAft>
              <a:buClr>
                <a:schemeClr val="dk1"/>
              </a:buClr>
              <a:buSzPts val="1600"/>
              <a:buFont typeface="Calibri"/>
              <a:buChar char="●"/>
            </a:pPr>
            <a:r>
              <a:rPr lang="it-IT" sz="1600">
                <a:solidFill>
                  <a:schemeClr val="dk1"/>
                </a:solidFill>
                <a:latin typeface="Calibri"/>
                <a:ea typeface="Calibri"/>
                <a:cs typeface="Calibri"/>
                <a:sym typeface="Calibri"/>
              </a:rPr>
              <a:t>Each agent can have </a:t>
            </a:r>
            <a:r>
              <a:rPr b="1" lang="it-IT" sz="1600">
                <a:solidFill>
                  <a:schemeClr val="dk1"/>
                </a:solidFill>
                <a:latin typeface="Calibri"/>
                <a:ea typeface="Calibri"/>
                <a:cs typeface="Calibri"/>
                <a:sym typeface="Calibri"/>
              </a:rPr>
              <a:t>different</a:t>
            </a:r>
            <a:r>
              <a:rPr lang="it-IT" sz="1600">
                <a:solidFill>
                  <a:schemeClr val="dk1"/>
                </a:solidFill>
                <a:latin typeface="Calibri"/>
                <a:ea typeface="Calibri"/>
                <a:cs typeface="Calibri"/>
                <a:sym typeface="Calibri"/>
              </a:rPr>
              <a:t> characteristics.</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Char char="●"/>
            </a:pPr>
            <a:r>
              <a:rPr lang="it-IT" sz="1600">
                <a:solidFill>
                  <a:schemeClr val="dk1"/>
                </a:solidFill>
                <a:latin typeface="Calibri"/>
                <a:ea typeface="Calibri"/>
                <a:cs typeface="Calibri"/>
                <a:sym typeface="Calibri"/>
              </a:rPr>
              <a:t>Interactions depend on </a:t>
            </a:r>
            <a:r>
              <a:rPr b="1" lang="it-IT" sz="1600">
                <a:solidFill>
                  <a:schemeClr val="dk1"/>
                </a:solidFill>
                <a:latin typeface="Calibri"/>
                <a:ea typeface="Calibri"/>
                <a:cs typeface="Calibri"/>
                <a:sym typeface="Calibri"/>
              </a:rPr>
              <a:t>who meets whom, when, and where</a:t>
            </a:r>
            <a:r>
              <a:rPr lang="it-IT" sz="1600">
                <a:solidFill>
                  <a:schemeClr val="dk1"/>
                </a:solidFill>
                <a:latin typeface="Calibri"/>
                <a:ea typeface="Calibri"/>
                <a:cs typeface="Calibri"/>
                <a:sym typeface="Calibri"/>
              </a:rPr>
              <a:t>.</a:t>
            </a:r>
            <a:endParaRPr b="1"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Char char="●"/>
            </a:pPr>
            <a:r>
              <a:rPr lang="it-IT" sz="1600">
                <a:solidFill>
                  <a:schemeClr val="dk1"/>
                </a:solidFill>
                <a:latin typeface="Calibri"/>
                <a:ea typeface="Calibri"/>
                <a:cs typeface="Calibri"/>
                <a:sym typeface="Calibri"/>
              </a:rPr>
              <a:t>Agents can move</a:t>
            </a:r>
            <a:r>
              <a:rPr b="1" lang="it-IT" sz="1600">
                <a:solidFill>
                  <a:schemeClr val="dk1"/>
                </a:solidFill>
                <a:latin typeface="Calibri"/>
                <a:ea typeface="Calibri"/>
                <a:cs typeface="Calibri"/>
                <a:sym typeface="Calibri"/>
              </a:rPr>
              <a:t>, </a:t>
            </a:r>
            <a:r>
              <a:rPr lang="it-IT" sz="1600">
                <a:solidFill>
                  <a:schemeClr val="dk1"/>
                </a:solidFill>
                <a:latin typeface="Calibri"/>
                <a:ea typeface="Calibri"/>
                <a:cs typeface="Calibri"/>
                <a:sym typeface="Calibri"/>
              </a:rPr>
              <a:t>change behavior, and react to their </a:t>
            </a:r>
            <a:r>
              <a:rPr b="1" lang="it-IT" sz="1600">
                <a:solidFill>
                  <a:schemeClr val="dk1"/>
                </a:solidFill>
                <a:latin typeface="Calibri"/>
                <a:ea typeface="Calibri"/>
                <a:cs typeface="Calibri"/>
                <a:sym typeface="Calibri"/>
              </a:rPr>
              <a:t>environment</a:t>
            </a:r>
            <a:r>
              <a:rPr lang="it-IT" sz="1600">
                <a:solidFill>
                  <a:schemeClr val="dk1"/>
                </a:solidFill>
                <a:latin typeface="Calibri"/>
                <a:ea typeface="Calibri"/>
                <a:cs typeface="Calibri"/>
                <a:sym typeface="Calibri"/>
              </a:rPr>
              <a:t>.</a:t>
            </a:r>
            <a:endParaRPr b="1"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Char char="●"/>
            </a:pPr>
            <a:r>
              <a:rPr lang="it-IT" sz="1600">
                <a:solidFill>
                  <a:schemeClr val="dk1"/>
                </a:solidFill>
                <a:latin typeface="Calibri"/>
                <a:ea typeface="Calibri"/>
                <a:cs typeface="Calibri"/>
                <a:sym typeface="Calibri"/>
              </a:rPr>
              <a:t>From these individual interactions, </a:t>
            </a:r>
            <a:r>
              <a:rPr b="1" lang="it-IT" sz="1600">
                <a:solidFill>
                  <a:schemeClr val="dk1"/>
                </a:solidFill>
                <a:latin typeface="Calibri"/>
                <a:ea typeface="Calibri"/>
                <a:cs typeface="Calibri"/>
                <a:sym typeface="Calibri"/>
              </a:rPr>
              <a:t>complex global patterns</a:t>
            </a:r>
            <a:r>
              <a:rPr lang="it-IT" sz="1600">
                <a:solidFill>
                  <a:schemeClr val="dk1"/>
                </a:solidFill>
                <a:latin typeface="Calibri"/>
                <a:ea typeface="Calibri"/>
                <a:cs typeface="Calibri"/>
                <a:sym typeface="Calibri"/>
              </a:rPr>
              <a:t>, like waves of infection or clustering, can emerge over time.</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it-IT" sz="1600">
                <a:solidFill>
                  <a:schemeClr val="dk1"/>
                </a:solidFill>
                <a:latin typeface="Calibri"/>
                <a:ea typeface="Calibri"/>
                <a:cs typeface="Calibri"/>
                <a:sym typeface="Calibri"/>
              </a:rPr>
              <a:t>The strength of these models lies in their </a:t>
            </a:r>
            <a:r>
              <a:rPr b="1" lang="it-IT" sz="1600">
                <a:solidFill>
                  <a:schemeClr val="dk1"/>
                </a:solidFill>
                <a:latin typeface="Calibri"/>
                <a:ea typeface="Calibri"/>
                <a:cs typeface="Calibri"/>
                <a:sym typeface="Calibri"/>
              </a:rPr>
              <a:t>realism</a:t>
            </a:r>
            <a:r>
              <a:rPr lang="it-IT" sz="1600">
                <a:solidFill>
                  <a:schemeClr val="dk1"/>
                </a:solidFill>
                <a:latin typeface="Calibri"/>
                <a:ea typeface="Calibri"/>
                <a:cs typeface="Calibri"/>
                <a:sym typeface="Calibri"/>
              </a:rPr>
              <a:t>. They help explore questions like:</a:t>
            </a:r>
            <a:endParaRPr sz="1600">
              <a:solidFill>
                <a:schemeClr val="dk1"/>
              </a:solidFill>
              <a:latin typeface="Calibri"/>
              <a:ea typeface="Calibri"/>
              <a:cs typeface="Calibri"/>
              <a:sym typeface="Calibri"/>
            </a:endParaRPr>
          </a:p>
          <a:p>
            <a:pPr indent="-330200" lvl="0" marL="457200" rtl="0" algn="l">
              <a:lnSpc>
                <a:spcPct val="115000"/>
              </a:lnSpc>
              <a:spcBef>
                <a:spcPts val="1200"/>
              </a:spcBef>
              <a:spcAft>
                <a:spcPts val="0"/>
              </a:spcAft>
              <a:buClr>
                <a:schemeClr val="dk1"/>
              </a:buClr>
              <a:buSzPts val="1600"/>
              <a:buFont typeface="Calibri"/>
              <a:buChar char="●"/>
            </a:pPr>
            <a:r>
              <a:rPr i="1" lang="it-IT" sz="1600">
                <a:solidFill>
                  <a:schemeClr val="dk1"/>
                </a:solidFill>
                <a:latin typeface="Calibri"/>
                <a:ea typeface="Calibri"/>
                <a:cs typeface="Calibri"/>
                <a:sym typeface="Calibri"/>
              </a:rPr>
              <a:t>What if some people are super-spreaders?</a:t>
            </a:r>
            <a:endParaRPr i="1"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i="1" lang="it-IT" sz="1600">
                <a:solidFill>
                  <a:schemeClr val="dk1"/>
                </a:solidFill>
                <a:latin typeface="Calibri"/>
                <a:ea typeface="Calibri"/>
                <a:cs typeface="Calibri"/>
                <a:sym typeface="Calibri"/>
              </a:rPr>
              <a:t>How do contact patterns affect the outbreak?</a:t>
            </a:r>
            <a:endParaRPr i="1"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i="1" lang="it-IT" sz="1600">
                <a:solidFill>
                  <a:schemeClr val="dk1"/>
                </a:solidFill>
                <a:latin typeface="Calibri"/>
                <a:ea typeface="Calibri"/>
                <a:cs typeface="Calibri"/>
                <a:sym typeface="Calibri"/>
              </a:rPr>
              <a:t>Can we target specific groups or locations to slow the spread?</a:t>
            </a:r>
            <a:endParaRPr sz="1600">
              <a:solidFill>
                <a:schemeClr val="dk1"/>
              </a:solidFill>
              <a:latin typeface="Calibri"/>
              <a:ea typeface="Calibri"/>
              <a:cs typeface="Calibri"/>
              <a:sym typeface="Calibri"/>
            </a:endParaRPr>
          </a:p>
        </p:txBody>
      </p:sp>
      <p:sp>
        <p:nvSpPr>
          <p:cNvPr id="1007" name="Google Shape;1007;g35f331e76e8_0_0"/>
          <p:cNvSpPr txBox="1"/>
          <p:nvPr/>
        </p:nvSpPr>
        <p:spPr>
          <a:xfrm>
            <a:off x="8205925" y="2261002"/>
            <a:ext cx="3609600" cy="873000"/>
          </a:xfrm>
          <a:prstGeom prst="rect">
            <a:avLst/>
          </a:prstGeom>
          <a:noFill/>
          <a:ln cap="flat" cmpd="sng" w="2857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it-IT" sz="1600">
                <a:solidFill>
                  <a:schemeClr val="dk1"/>
                </a:solidFill>
                <a:latin typeface="Calibri"/>
                <a:ea typeface="Calibri"/>
                <a:cs typeface="Calibri"/>
                <a:sym typeface="Calibri"/>
              </a:rPr>
              <a:t>We simulate interactions in detail, like a crowd of individuals, each making </a:t>
            </a:r>
            <a:r>
              <a:rPr b="1" lang="it-IT" sz="1600">
                <a:solidFill>
                  <a:schemeClr val="dk1"/>
                </a:solidFill>
                <a:latin typeface="Calibri"/>
                <a:ea typeface="Calibri"/>
                <a:cs typeface="Calibri"/>
                <a:sym typeface="Calibri"/>
              </a:rPr>
              <a:t>their own decisions</a:t>
            </a:r>
            <a:r>
              <a:rPr lang="it-IT" sz="1600">
                <a:solidFill>
                  <a:schemeClr val="dk1"/>
                </a:solidFill>
                <a:latin typeface="Calibri"/>
                <a:ea typeface="Calibri"/>
                <a:cs typeface="Calibri"/>
                <a:sym typeface="Calibri"/>
              </a:rPr>
              <a:t>.</a:t>
            </a:r>
            <a:endParaRPr sz="1600">
              <a:latin typeface="Calibri"/>
              <a:ea typeface="Calibri"/>
              <a:cs typeface="Calibri"/>
              <a:sym typeface="Calibri"/>
            </a:endParaRPr>
          </a:p>
        </p:txBody>
      </p:sp>
      <p:sp>
        <p:nvSpPr>
          <p:cNvPr id="1008" name="Google Shape;1008;g35f331e76e8_0_0"/>
          <p:cNvSpPr txBox="1"/>
          <p:nvPr/>
        </p:nvSpPr>
        <p:spPr>
          <a:xfrm>
            <a:off x="8205925" y="3730851"/>
            <a:ext cx="3609600" cy="873000"/>
          </a:xfrm>
          <a:prstGeom prst="rect">
            <a:avLst/>
          </a:prstGeom>
          <a:noFill/>
          <a:ln cap="flat" cmpd="sng" w="2857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it-IT" sz="1600">
                <a:solidFill>
                  <a:schemeClr val="dk1"/>
                </a:solidFill>
                <a:latin typeface="Calibri"/>
                <a:ea typeface="Calibri"/>
                <a:cs typeface="Calibri"/>
                <a:sym typeface="Calibri"/>
              </a:rPr>
              <a:t>While they’re </a:t>
            </a:r>
            <a:r>
              <a:rPr b="1" lang="it-IT" sz="1600">
                <a:solidFill>
                  <a:schemeClr val="dk1"/>
                </a:solidFill>
                <a:latin typeface="Calibri"/>
                <a:ea typeface="Calibri"/>
                <a:cs typeface="Calibri"/>
                <a:sym typeface="Calibri"/>
              </a:rPr>
              <a:t>more complex and slower to run</a:t>
            </a:r>
            <a:r>
              <a:rPr lang="it-IT" sz="1600">
                <a:solidFill>
                  <a:schemeClr val="dk1"/>
                </a:solidFill>
                <a:latin typeface="Calibri"/>
                <a:ea typeface="Calibri"/>
                <a:cs typeface="Calibri"/>
                <a:sym typeface="Calibri"/>
              </a:rPr>
              <a:t>, they’re </a:t>
            </a:r>
            <a:r>
              <a:rPr b="1" lang="it-IT" sz="1600">
                <a:solidFill>
                  <a:schemeClr val="dk1"/>
                </a:solidFill>
                <a:latin typeface="Calibri"/>
                <a:ea typeface="Calibri"/>
                <a:cs typeface="Calibri"/>
                <a:sym typeface="Calibri"/>
              </a:rPr>
              <a:t>excellent for understanding detailed dynamics</a:t>
            </a:r>
            <a:r>
              <a:rPr lang="it-IT"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pic>
        <p:nvPicPr>
          <p:cNvPr id="1009" name="Google Shape;1009;g35f331e76e8_0_0"/>
          <p:cNvPicPr preferRelativeResize="0"/>
          <p:nvPr/>
        </p:nvPicPr>
        <p:blipFill>
          <a:blip r:embed="rId3">
            <a:alphaModFix/>
          </a:blip>
          <a:stretch>
            <a:fillRect/>
          </a:stretch>
        </p:blipFill>
        <p:spPr>
          <a:xfrm>
            <a:off x="8206700" y="1877063"/>
            <a:ext cx="334801" cy="334801"/>
          </a:xfrm>
          <a:prstGeom prst="rect">
            <a:avLst/>
          </a:prstGeom>
          <a:noFill/>
          <a:ln>
            <a:noFill/>
          </a:ln>
        </p:spPr>
      </p:pic>
      <p:pic>
        <p:nvPicPr>
          <p:cNvPr id="1010" name="Google Shape;1010;g35f331e76e8_0_0"/>
          <p:cNvPicPr preferRelativeResize="0"/>
          <p:nvPr/>
        </p:nvPicPr>
        <p:blipFill>
          <a:blip r:embed="rId4">
            <a:alphaModFix/>
          </a:blip>
          <a:stretch>
            <a:fillRect/>
          </a:stretch>
        </p:blipFill>
        <p:spPr>
          <a:xfrm>
            <a:off x="8206700" y="3376665"/>
            <a:ext cx="334801" cy="334801"/>
          </a:xfrm>
          <a:prstGeom prst="rect">
            <a:avLst/>
          </a:prstGeom>
          <a:noFill/>
          <a:ln>
            <a:noFill/>
          </a:ln>
        </p:spPr>
      </p:pic>
      <p:pic>
        <p:nvPicPr>
          <p:cNvPr id="1011" name="Google Shape;1011;g35f331e76e8_0_0"/>
          <p:cNvPicPr preferRelativeResize="0"/>
          <p:nvPr/>
        </p:nvPicPr>
        <p:blipFill rotWithShape="1">
          <a:blip r:embed="rId5">
            <a:alphaModFix/>
          </a:blip>
          <a:srcRect b="24562" l="79731" r="0" t="0"/>
          <a:stretch/>
        </p:blipFill>
        <p:spPr>
          <a:xfrm>
            <a:off x="11146087" y="70347"/>
            <a:ext cx="834225" cy="873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g35f331e76e8_0_12"/>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017" name="Google Shape;1017;g35f331e76e8_0_12"/>
          <p:cNvSpPr txBox="1"/>
          <p:nvPr>
            <p:ph type="title"/>
          </p:nvPr>
        </p:nvSpPr>
        <p:spPr>
          <a:xfrm>
            <a:off x="76200" y="125150"/>
            <a:ext cx="82944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it-IT"/>
              <a:t>Agent-based models in infectious disease modeling</a:t>
            </a:r>
            <a:endParaRPr/>
          </a:p>
        </p:txBody>
      </p:sp>
      <p:sp>
        <p:nvSpPr>
          <p:cNvPr id="1018" name="Google Shape;1018;g35f331e76e8_0_12"/>
          <p:cNvSpPr txBox="1"/>
          <p:nvPr/>
        </p:nvSpPr>
        <p:spPr>
          <a:xfrm>
            <a:off x="550075" y="1297300"/>
            <a:ext cx="5256900" cy="669000"/>
          </a:xfrm>
          <a:prstGeom prst="rect">
            <a:avLst/>
          </a:prstGeom>
          <a:noFill/>
          <a:ln cap="flat" cmpd="sng" w="2857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it-IT" sz="1600">
                <a:solidFill>
                  <a:schemeClr val="dk1"/>
                </a:solidFill>
                <a:latin typeface="Calibri"/>
                <a:ea typeface="Calibri"/>
                <a:cs typeface="Calibri"/>
                <a:sym typeface="Calibri"/>
              </a:rPr>
              <a:t>We simulate interactions in detail, like a crowd of individuals, each making </a:t>
            </a:r>
            <a:r>
              <a:rPr b="1" lang="it-IT" sz="1600">
                <a:solidFill>
                  <a:schemeClr val="dk1"/>
                </a:solidFill>
                <a:latin typeface="Calibri"/>
                <a:ea typeface="Calibri"/>
                <a:cs typeface="Calibri"/>
                <a:sym typeface="Calibri"/>
              </a:rPr>
              <a:t>their own decisions</a:t>
            </a:r>
            <a:r>
              <a:rPr lang="it-IT"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1019" name="Google Shape;1019;g35f331e76e8_0_12"/>
          <p:cNvSpPr txBox="1"/>
          <p:nvPr/>
        </p:nvSpPr>
        <p:spPr>
          <a:xfrm>
            <a:off x="6128200" y="1306901"/>
            <a:ext cx="5513700" cy="669000"/>
          </a:xfrm>
          <a:prstGeom prst="rect">
            <a:avLst/>
          </a:prstGeom>
          <a:noFill/>
          <a:ln cap="flat" cmpd="sng" w="28575">
            <a:solidFill>
              <a:srgbClr val="1D6F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it-IT" sz="1600">
                <a:solidFill>
                  <a:schemeClr val="dk1"/>
                </a:solidFill>
                <a:latin typeface="Calibri"/>
                <a:ea typeface="Calibri"/>
                <a:cs typeface="Calibri"/>
                <a:sym typeface="Calibri"/>
              </a:rPr>
              <a:t>While they’re </a:t>
            </a:r>
            <a:r>
              <a:rPr b="1" lang="it-IT" sz="1600">
                <a:solidFill>
                  <a:schemeClr val="dk1"/>
                </a:solidFill>
                <a:latin typeface="Calibri"/>
                <a:ea typeface="Calibri"/>
                <a:cs typeface="Calibri"/>
                <a:sym typeface="Calibri"/>
              </a:rPr>
              <a:t>more complex and slower to run</a:t>
            </a:r>
            <a:r>
              <a:rPr lang="it-IT" sz="1600">
                <a:solidFill>
                  <a:schemeClr val="dk1"/>
                </a:solidFill>
                <a:latin typeface="Calibri"/>
                <a:ea typeface="Calibri"/>
                <a:cs typeface="Calibri"/>
                <a:sym typeface="Calibri"/>
              </a:rPr>
              <a:t>, they’re </a:t>
            </a:r>
            <a:r>
              <a:rPr b="1" lang="it-IT" sz="1600">
                <a:solidFill>
                  <a:schemeClr val="dk1"/>
                </a:solidFill>
                <a:latin typeface="Calibri"/>
                <a:ea typeface="Calibri"/>
                <a:cs typeface="Calibri"/>
                <a:sym typeface="Calibri"/>
              </a:rPr>
              <a:t>excellent for understanding detailed dynamics</a:t>
            </a:r>
            <a:r>
              <a:rPr lang="it-IT"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pic>
        <p:nvPicPr>
          <p:cNvPr id="1020" name="Google Shape;1020;g35f331e76e8_0_12"/>
          <p:cNvPicPr preferRelativeResize="0"/>
          <p:nvPr/>
        </p:nvPicPr>
        <p:blipFill>
          <a:blip r:embed="rId3">
            <a:alphaModFix/>
          </a:blip>
          <a:stretch>
            <a:fillRect/>
          </a:stretch>
        </p:blipFill>
        <p:spPr>
          <a:xfrm>
            <a:off x="550850" y="929550"/>
            <a:ext cx="334801" cy="334801"/>
          </a:xfrm>
          <a:prstGeom prst="rect">
            <a:avLst/>
          </a:prstGeom>
          <a:noFill/>
          <a:ln>
            <a:noFill/>
          </a:ln>
        </p:spPr>
      </p:pic>
      <p:pic>
        <p:nvPicPr>
          <p:cNvPr id="1021" name="Google Shape;1021;g35f331e76e8_0_12"/>
          <p:cNvPicPr preferRelativeResize="0"/>
          <p:nvPr/>
        </p:nvPicPr>
        <p:blipFill>
          <a:blip r:embed="rId4">
            <a:alphaModFix/>
          </a:blip>
          <a:stretch>
            <a:fillRect/>
          </a:stretch>
        </p:blipFill>
        <p:spPr>
          <a:xfrm>
            <a:off x="6068023" y="943452"/>
            <a:ext cx="334801" cy="334801"/>
          </a:xfrm>
          <a:prstGeom prst="rect">
            <a:avLst/>
          </a:prstGeom>
          <a:noFill/>
          <a:ln>
            <a:noFill/>
          </a:ln>
        </p:spPr>
      </p:pic>
      <p:sp>
        <p:nvSpPr>
          <p:cNvPr id="1022" name="Google Shape;1022;g35f331e76e8_0_12"/>
          <p:cNvSpPr/>
          <p:nvPr/>
        </p:nvSpPr>
        <p:spPr>
          <a:xfrm rot="10800000">
            <a:off x="1039075" y="3615950"/>
            <a:ext cx="375000" cy="1230300"/>
          </a:xfrm>
          <a:prstGeom prst="triangle">
            <a:avLst>
              <a:gd fmla="val 50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23" name="Google Shape;1023;g35f331e76e8_0_12"/>
          <p:cNvSpPr/>
          <p:nvPr/>
        </p:nvSpPr>
        <p:spPr>
          <a:xfrm rot="10800000">
            <a:off x="3061575" y="3616085"/>
            <a:ext cx="375000" cy="1230300"/>
          </a:xfrm>
          <a:prstGeom prst="triangle">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24" name="Google Shape;1024;g35f331e76e8_0_12"/>
          <p:cNvSpPr/>
          <p:nvPr/>
        </p:nvSpPr>
        <p:spPr>
          <a:xfrm rot="10800000">
            <a:off x="5084075" y="3601525"/>
            <a:ext cx="375000" cy="1230300"/>
          </a:xfrm>
          <a:prstGeom prst="triangl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025" name="Google Shape;1025;g35f331e76e8_0_12" title="zoom (1).png"/>
          <p:cNvPicPr preferRelativeResize="0"/>
          <p:nvPr/>
        </p:nvPicPr>
        <p:blipFill rotWithShape="1">
          <a:blip r:embed="rId5">
            <a:alphaModFix/>
          </a:blip>
          <a:srcRect b="0" l="0" r="0" t="0"/>
          <a:stretch/>
        </p:blipFill>
        <p:spPr>
          <a:xfrm>
            <a:off x="679351" y="4036218"/>
            <a:ext cx="367375" cy="360906"/>
          </a:xfrm>
          <a:prstGeom prst="rect">
            <a:avLst/>
          </a:prstGeom>
          <a:noFill/>
          <a:ln>
            <a:noFill/>
          </a:ln>
        </p:spPr>
      </p:pic>
      <p:pic>
        <p:nvPicPr>
          <p:cNvPr id="1026" name="Google Shape;1026;g35f331e76e8_0_12" title="zoom (1).png"/>
          <p:cNvPicPr preferRelativeResize="0"/>
          <p:nvPr/>
        </p:nvPicPr>
        <p:blipFill rotWithShape="1">
          <a:blip r:embed="rId5">
            <a:alphaModFix/>
          </a:blip>
          <a:srcRect b="0" l="0" r="0" t="0"/>
          <a:stretch/>
        </p:blipFill>
        <p:spPr>
          <a:xfrm>
            <a:off x="2663113" y="4036218"/>
            <a:ext cx="367375" cy="360906"/>
          </a:xfrm>
          <a:prstGeom prst="rect">
            <a:avLst/>
          </a:prstGeom>
          <a:noFill/>
          <a:ln>
            <a:noFill/>
          </a:ln>
        </p:spPr>
      </p:pic>
      <p:pic>
        <p:nvPicPr>
          <p:cNvPr id="1027" name="Google Shape;1027;g35f331e76e8_0_12" title="zoom (1).png"/>
          <p:cNvPicPr preferRelativeResize="0"/>
          <p:nvPr/>
        </p:nvPicPr>
        <p:blipFill rotWithShape="1">
          <a:blip r:embed="rId5">
            <a:alphaModFix/>
          </a:blip>
          <a:srcRect b="0" l="0" r="0" t="0"/>
          <a:stretch/>
        </p:blipFill>
        <p:spPr>
          <a:xfrm>
            <a:off x="4716688" y="4036218"/>
            <a:ext cx="367375" cy="360906"/>
          </a:xfrm>
          <a:prstGeom prst="rect">
            <a:avLst/>
          </a:prstGeom>
          <a:noFill/>
          <a:ln>
            <a:noFill/>
          </a:ln>
        </p:spPr>
      </p:pic>
      <p:sp>
        <p:nvSpPr>
          <p:cNvPr id="1028" name="Google Shape;1028;g35f331e76e8_0_12"/>
          <p:cNvSpPr txBox="1"/>
          <p:nvPr/>
        </p:nvSpPr>
        <p:spPr>
          <a:xfrm>
            <a:off x="6128200" y="2587250"/>
            <a:ext cx="5513700" cy="3287700"/>
          </a:xfrm>
          <a:prstGeom prst="rect">
            <a:avLst/>
          </a:prstGeom>
          <a:noFill/>
          <a:ln>
            <a:noFill/>
          </a:ln>
        </p:spPr>
        <p:txBody>
          <a:bodyPr anchorCtr="0" anchor="t" bIns="91425" lIns="91425" spcFirstLastPara="1" rIns="91425" wrap="square" tIns="91425">
            <a:spAutoFit/>
          </a:bodyPr>
          <a:lstStyle/>
          <a:p>
            <a:pPr indent="0" lvl="0" marL="0" marR="381000" rtl="0" algn="l">
              <a:lnSpc>
                <a:spcPct val="115000"/>
              </a:lnSpc>
              <a:spcBef>
                <a:spcPts val="1200"/>
              </a:spcBef>
              <a:spcAft>
                <a:spcPts val="0"/>
              </a:spcAft>
              <a:buNone/>
            </a:pPr>
            <a:r>
              <a:rPr lang="it-IT" sz="1600">
                <a:solidFill>
                  <a:schemeClr val="dk1"/>
                </a:solidFill>
                <a:latin typeface="Calibri"/>
                <a:ea typeface="Calibri"/>
                <a:cs typeface="Calibri"/>
                <a:sym typeface="Calibri"/>
              </a:rPr>
              <a:t>Agents can be </a:t>
            </a:r>
            <a:r>
              <a:rPr b="1" lang="it-IT" sz="1600">
                <a:solidFill>
                  <a:schemeClr val="dk1"/>
                </a:solidFill>
                <a:latin typeface="Calibri"/>
                <a:ea typeface="Calibri"/>
                <a:cs typeface="Calibri"/>
                <a:sym typeface="Calibri"/>
              </a:rPr>
              <a:t>Susceptible (S)</a:t>
            </a:r>
            <a:r>
              <a:rPr lang="it-IT" sz="1600">
                <a:solidFill>
                  <a:schemeClr val="dk1"/>
                </a:solidFill>
                <a:latin typeface="Calibri"/>
                <a:ea typeface="Calibri"/>
                <a:cs typeface="Calibri"/>
                <a:sym typeface="Calibri"/>
              </a:rPr>
              <a:t>, </a:t>
            </a:r>
            <a:r>
              <a:rPr b="1" lang="it-IT" sz="1600">
                <a:solidFill>
                  <a:schemeClr val="dk1"/>
                </a:solidFill>
                <a:latin typeface="Calibri"/>
                <a:ea typeface="Calibri"/>
                <a:cs typeface="Calibri"/>
                <a:sym typeface="Calibri"/>
              </a:rPr>
              <a:t>Infected (I)</a:t>
            </a:r>
            <a:r>
              <a:rPr lang="it-IT" sz="1600">
                <a:solidFill>
                  <a:schemeClr val="dk1"/>
                </a:solidFill>
                <a:latin typeface="Calibri"/>
                <a:ea typeface="Calibri"/>
                <a:cs typeface="Calibri"/>
                <a:sym typeface="Calibri"/>
              </a:rPr>
              <a:t>, or </a:t>
            </a:r>
            <a:r>
              <a:rPr b="1" lang="it-IT" sz="1600">
                <a:solidFill>
                  <a:schemeClr val="dk1"/>
                </a:solidFill>
                <a:latin typeface="Calibri"/>
                <a:ea typeface="Calibri"/>
                <a:cs typeface="Calibri"/>
                <a:sym typeface="Calibri"/>
              </a:rPr>
              <a:t>Recovered (R)</a:t>
            </a:r>
            <a:r>
              <a:rPr lang="it-IT" sz="1600">
                <a:solidFill>
                  <a:schemeClr val="dk1"/>
                </a:solidFill>
                <a:latin typeface="Calibri"/>
                <a:ea typeface="Calibri"/>
                <a:cs typeface="Calibri"/>
                <a:sym typeface="Calibri"/>
              </a:rPr>
              <a:t>,</a:t>
            </a:r>
            <a:r>
              <a:rPr lang="it-IT" sz="1600">
                <a:solidFill>
                  <a:schemeClr val="dk1"/>
                </a:solidFill>
                <a:latin typeface="Calibri"/>
                <a:ea typeface="Calibri"/>
                <a:cs typeface="Calibri"/>
                <a:sym typeface="Calibri"/>
              </a:rPr>
              <a:t> just like in the SIR model, but </a:t>
            </a:r>
            <a:r>
              <a:rPr b="1" lang="it-IT" sz="1600">
                <a:solidFill>
                  <a:schemeClr val="dk1"/>
                </a:solidFill>
                <a:latin typeface="Calibri"/>
                <a:ea typeface="Calibri"/>
                <a:cs typeface="Calibri"/>
                <a:sym typeface="Calibri"/>
              </a:rPr>
              <a:t>interactions are local</a:t>
            </a:r>
            <a:r>
              <a:rPr lang="it-IT" sz="1600">
                <a:solidFill>
                  <a:schemeClr val="dk1"/>
                </a:solidFill>
                <a:latin typeface="Calibri"/>
                <a:ea typeface="Calibri"/>
                <a:cs typeface="Calibri"/>
                <a:sym typeface="Calibri"/>
              </a:rPr>
              <a:t>, not global.</a:t>
            </a:r>
            <a:endParaRPr sz="16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b="1" lang="it-IT" sz="1600">
                <a:solidFill>
                  <a:schemeClr val="dk1"/>
                </a:solidFill>
                <a:latin typeface="Calibri"/>
                <a:ea typeface="Calibri"/>
                <a:cs typeface="Calibri"/>
                <a:sym typeface="Calibri"/>
              </a:rPr>
              <a:t> Unlike compartment models...</a:t>
            </a:r>
            <a:endParaRPr b="1" sz="1600">
              <a:solidFill>
                <a:schemeClr val="dk1"/>
              </a:solidFill>
              <a:latin typeface="Calibri"/>
              <a:ea typeface="Calibri"/>
              <a:cs typeface="Calibri"/>
              <a:sym typeface="Calibri"/>
            </a:endParaRPr>
          </a:p>
          <a:p>
            <a:pPr indent="-330200" lvl="0" marL="457200" marR="381000" rtl="0" algn="l">
              <a:lnSpc>
                <a:spcPct val="115000"/>
              </a:lnSpc>
              <a:spcBef>
                <a:spcPts val="1200"/>
              </a:spcBef>
              <a:spcAft>
                <a:spcPts val="0"/>
              </a:spcAft>
              <a:buClr>
                <a:schemeClr val="dk1"/>
              </a:buClr>
              <a:buSzPts val="1600"/>
              <a:buFont typeface="Calibri"/>
              <a:buChar char="●"/>
            </a:pPr>
            <a:r>
              <a:rPr b="1" lang="it-IT" sz="1600">
                <a:solidFill>
                  <a:schemeClr val="dk1"/>
                </a:solidFill>
                <a:latin typeface="Calibri"/>
                <a:ea typeface="Calibri"/>
                <a:cs typeface="Calibri"/>
                <a:sym typeface="Calibri"/>
              </a:rPr>
              <a:t>No assumption of perfect mixing.</a:t>
            </a:r>
            <a:endParaRPr b="1" sz="1600">
              <a:solidFill>
                <a:schemeClr val="dk1"/>
              </a:solidFill>
              <a:latin typeface="Calibri"/>
              <a:ea typeface="Calibri"/>
              <a:cs typeface="Calibri"/>
              <a:sym typeface="Calibri"/>
            </a:endParaRPr>
          </a:p>
          <a:p>
            <a:pPr indent="-330200" lvl="0" marL="457200" marR="381000" rtl="0" algn="l">
              <a:lnSpc>
                <a:spcPct val="115000"/>
              </a:lnSpc>
              <a:spcBef>
                <a:spcPts val="0"/>
              </a:spcBef>
              <a:spcAft>
                <a:spcPts val="0"/>
              </a:spcAft>
              <a:buClr>
                <a:schemeClr val="dk1"/>
              </a:buClr>
              <a:buSzPts val="1600"/>
              <a:buChar char="●"/>
            </a:pPr>
            <a:r>
              <a:rPr lang="it-IT" sz="1600">
                <a:solidFill>
                  <a:schemeClr val="dk1"/>
                </a:solidFill>
                <a:latin typeface="Calibri"/>
                <a:ea typeface="Calibri"/>
                <a:cs typeface="Calibri"/>
                <a:sym typeface="Calibri"/>
              </a:rPr>
              <a:t>Infection spreads through </a:t>
            </a:r>
            <a:r>
              <a:rPr b="1" lang="it-IT" sz="1600">
                <a:solidFill>
                  <a:schemeClr val="dk1"/>
                </a:solidFill>
                <a:latin typeface="Calibri"/>
                <a:ea typeface="Calibri"/>
                <a:cs typeface="Calibri"/>
                <a:sym typeface="Calibri"/>
              </a:rPr>
              <a:t>local contact and shared spaces</a:t>
            </a:r>
            <a:r>
              <a:rPr lang="it-IT" sz="1600">
                <a:solidFill>
                  <a:schemeClr val="dk1"/>
                </a:solidFill>
                <a:latin typeface="Calibri"/>
                <a:ea typeface="Calibri"/>
                <a:cs typeface="Calibri"/>
                <a:sym typeface="Calibri"/>
              </a:rPr>
              <a:t>, e.g., in neighborhoods, households, or workplaces.</a:t>
            </a:r>
            <a:endParaRPr sz="1600">
              <a:solidFill>
                <a:schemeClr val="dk1"/>
              </a:solidFill>
              <a:latin typeface="Calibri"/>
              <a:ea typeface="Calibri"/>
              <a:cs typeface="Calibri"/>
              <a:sym typeface="Calibri"/>
            </a:endParaRPr>
          </a:p>
          <a:p>
            <a:pPr indent="-330200" lvl="0" marL="457200" marR="381000" rtl="0" algn="l">
              <a:lnSpc>
                <a:spcPct val="115000"/>
              </a:lnSpc>
              <a:spcBef>
                <a:spcPts val="0"/>
              </a:spcBef>
              <a:spcAft>
                <a:spcPts val="0"/>
              </a:spcAft>
              <a:buClr>
                <a:schemeClr val="dk1"/>
              </a:buClr>
              <a:buSzPts val="1600"/>
              <a:buChar char="●"/>
            </a:pPr>
            <a:r>
              <a:rPr lang="it-IT" sz="1600">
                <a:solidFill>
                  <a:schemeClr val="dk1"/>
                </a:solidFill>
                <a:latin typeface="Calibri"/>
                <a:ea typeface="Calibri"/>
                <a:cs typeface="Calibri"/>
                <a:sym typeface="Calibri"/>
              </a:rPr>
              <a:t>The outcomes are </a:t>
            </a:r>
            <a:r>
              <a:rPr b="1" lang="it-IT" sz="1600">
                <a:solidFill>
                  <a:schemeClr val="dk1"/>
                </a:solidFill>
                <a:latin typeface="Calibri"/>
                <a:ea typeface="Calibri"/>
                <a:cs typeface="Calibri"/>
                <a:sym typeface="Calibri"/>
              </a:rPr>
              <a:t>stochastic</a:t>
            </a:r>
            <a:r>
              <a:rPr lang="it-IT" sz="1600">
                <a:solidFill>
                  <a:schemeClr val="dk1"/>
                </a:solidFill>
                <a:latin typeface="Calibri"/>
                <a:ea typeface="Calibri"/>
                <a:cs typeface="Calibri"/>
                <a:sym typeface="Calibri"/>
              </a:rPr>
              <a:t> (random), and we often run simulations </a:t>
            </a:r>
            <a:r>
              <a:rPr b="1" lang="it-IT" sz="1600">
                <a:solidFill>
                  <a:schemeClr val="dk1"/>
                </a:solidFill>
                <a:latin typeface="Calibri"/>
                <a:ea typeface="Calibri"/>
                <a:cs typeface="Calibri"/>
                <a:sym typeface="Calibri"/>
              </a:rPr>
              <a:t>many times</a:t>
            </a:r>
            <a:r>
              <a:rPr lang="it-IT" sz="1600">
                <a:solidFill>
                  <a:schemeClr val="dk1"/>
                </a:solidFill>
                <a:latin typeface="Calibri"/>
                <a:ea typeface="Calibri"/>
                <a:cs typeface="Calibri"/>
                <a:sym typeface="Calibri"/>
              </a:rPr>
              <a:t> to explore possibilities.</a:t>
            </a:r>
            <a:endParaRPr sz="1600">
              <a:solidFill>
                <a:schemeClr val="dk1"/>
              </a:solidFill>
              <a:latin typeface="Calibri"/>
              <a:ea typeface="Calibri"/>
              <a:cs typeface="Calibri"/>
              <a:sym typeface="Calibri"/>
            </a:endParaRPr>
          </a:p>
        </p:txBody>
      </p:sp>
      <p:pic>
        <p:nvPicPr>
          <p:cNvPr id="1029" name="Google Shape;1029;g35f331e76e8_0_12"/>
          <p:cNvPicPr preferRelativeResize="0"/>
          <p:nvPr/>
        </p:nvPicPr>
        <p:blipFill>
          <a:blip r:embed="rId6">
            <a:alphaModFix/>
          </a:blip>
          <a:stretch>
            <a:fillRect/>
          </a:stretch>
        </p:blipFill>
        <p:spPr>
          <a:xfrm>
            <a:off x="1140175" y="4927563"/>
            <a:ext cx="172800" cy="482400"/>
          </a:xfrm>
          <a:prstGeom prst="rect">
            <a:avLst/>
          </a:prstGeom>
          <a:noFill/>
          <a:ln>
            <a:noFill/>
          </a:ln>
        </p:spPr>
      </p:pic>
      <p:pic>
        <p:nvPicPr>
          <p:cNvPr id="1030" name="Google Shape;1030;g35f331e76e8_0_12"/>
          <p:cNvPicPr preferRelativeResize="0"/>
          <p:nvPr/>
        </p:nvPicPr>
        <p:blipFill>
          <a:blip r:embed="rId7">
            <a:alphaModFix/>
          </a:blip>
          <a:stretch>
            <a:fillRect/>
          </a:stretch>
        </p:blipFill>
        <p:spPr>
          <a:xfrm>
            <a:off x="3162675" y="4927563"/>
            <a:ext cx="172800" cy="482400"/>
          </a:xfrm>
          <a:prstGeom prst="rect">
            <a:avLst/>
          </a:prstGeom>
          <a:noFill/>
          <a:ln>
            <a:noFill/>
          </a:ln>
        </p:spPr>
      </p:pic>
      <p:pic>
        <p:nvPicPr>
          <p:cNvPr id="1031" name="Google Shape;1031;g35f331e76e8_0_12"/>
          <p:cNvPicPr preferRelativeResize="0"/>
          <p:nvPr/>
        </p:nvPicPr>
        <p:blipFill rotWithShape="1">
          <a:blip r:embed="rId8">
            <a:alphaModFix/>
          </a:blip>
          <a:srcRect b="24562" l="79731" r="0" t="0"/>
          <a:stretch/>
        </p:blipFill>
        <p:spPr>
          <a:xfrm>
            <a:off x="11146087" y="70347"/>
            <a:ext cx="834225" cy="873100"/>
          </a:xfrm>
          <a:prstGeom prst="rect">
            <a:avLst/>
          </a:prstGeom>
          <a:noFill/>
          <a:ln>
            <a:noFill/>
          </a:ln>
        </p:spPr>
      </p:pic>
      <p:sp>
        <p:nvSpPr>
          <p:cNvPr id="1032" name="Google Shape;1032;g35f331e76e8_0_12"/>
          <p:cNvSpPr/>
          <p:nvPr/>
        </p:nvSpPr>
        <p:spPr>
          <a:xfrm>
            <a:off x="645655" y="2915415"/>
            <a:ext cx="1172100" cy="574800"/>
          </a:xfrm>
          <a:prstGeom prst="rect">
            <a:avLst/>
          </a:prstGeom>
          <a:solidFill>
            <a:srgbClr val="D9EAD3"/>
          </a:solidFill>
          <a:ln cap="flat" cmpd="sng" w="28575">
            <a:solidFill>
              <a:srgbClr val="0171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A86E8"/>
              </a:solidFill>
              <a:latin typeface="Calibri"/>
              <a:ea typeface="Calibri"/>
              <a:cs typeface="Calibri"/>
              <a:sym typeface="Calibri"/>
            </a:endParaRPr>
          </a:p>
        </p:txBody>
      </p:sp>
      <p:sp>
        <p:nvSpPr>
          <p:cNvPr id="1033" name="Google Shape;1033;g35f331e76e8_0_12"/>
          <p:cNvSpPr/>
          <p:nvPr/>
        </p:nvSpPr>
        <p:spPr>
          <a:xfrm>
            <a:off x="2668155" y="2915415"/>
            <a:ext cx="1172100" cy="574800"/>
          </a:xfrm>
          <a:prstGeom prst="rect">
            <a:avLst/>
          </a:prstGeom>
          <a:solidFill>
            <a:srgbClr val="E6B8AF"/>
          </a:solidFill>
          <a:ln cap="flat" cmpd="sng" w="2857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34" name="Google Shape;1034;g35f331e76e8_0_12"/>
          <p:cNvSpPr/>
          <p:nvPr/>
        </p:nvSpPr>
        <p:spPr>
          <a:xfrm>
            <a:off x="4690655" y="2915415"/>
            <a:ext cx="1172100" cy="574800"/>
          </a:xfrm>
          <a:prstGeom prst="rect">
            <a:avLst/>
          </a:prstGeom>
          <a:solidFill>
            <a:srgbClr val="D9D2E9"/>
          </a:solid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035" name="Google Shape;1035;g35f331e76e8_0_12"/>
          <p:cNvCxnSpPr>
            <a:stCxn id="1032" idx="3"/>
            <a:endCxn id="1033" idx="1"/>
          </p:cNvCxnSpPr>
          <p:nvPr/>
        </p:nvCxnSpPr>
        <p:spPr>
          <a:xfrm>
            <a:off x="1817755" y="3202815"/>
            <a:ext cx="850500" cy="0"/>
          </a:xfrm>
          <a:prstGeom prst="straightConnector1">
            <a:avLst/>
          </a:prstGeom>
          <a:noFill/>
          <a:ln cap="flat" cmpd="sng" w="38100">
            <a:solidFill>
              <a:schemeClr val="dk2"/>
            </a:solidFill>
            <a:prstDash val="solid"/>
            <a:round/>
            <a:headEnd len="med" w="med" type="none"/>
            <a:tailEnd len="med" w="med" type="triangle"/>
          </a:ln>
        </p:spPr>
      </p:cxnSp>
      <p:cxnSp>
        <p:nvCxnSpPr>
          <p:cNvPr id="1036" name="Google Shape;1036;g35f331e76e8_0_12"/>
          <p:cNvCxnSpPr>
            <a:stCxn id="1033" idx="3"/>
            <a:endCxn id="1034" idx="1"/>
          </p:cNvCxnSpPr>
          <p:nvPr/>
        </p:nvCxnSpPr>
        <p:spPr>
          <a:xfrm>
            <a:off x="3840255" y="3202815"/>
            <a:ext cx="850500" cy="0"/>
          </a:xfrm>
          <a:prstGeom prst="straightConnector1">
            <a:avLst/>
          </a:prstGeom>
          <a:noFill/>
          <a:ln cap="flat" cmpd="sng" w="38100">
            <a:solidFill>
              <a:schemeClr val="dk2"/>
            </a:solidFill>
            <a:prstDash val="solid"/>
            <a:round/>
            <a:headEnd len="med" w="med" type="none"/>
            <a:tailEnd len="med" w="med" type="triangle"/>
          </a:ln>
        </p:spPr>
      </p:cxnSp>
      <p:sp>
        <p:nvSpPr>
          <p:cNvPr id="1037" name="Google Shape;1037;g35f331e76e8_0_12"/>
          <p:cNvSpPr txBox="1"/>
          <p:nvPr/>
        </p:nvSpPr>
        <p:spPr>
          <a:xfrm>
            <a:off x="541532" y="2569990"/>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017101"/>
                </a:solidFill>
                <a:latin typeface="Calibri"/>
                <a:ea typeface="Calibri"/>
                <a:cs typeface="Calibri"/>
                <a:sym typeface="Calibri"/>
              </a:rPr>
              <a:t>Susceptible</a:t>
            </a:r>
            <a:endParaRPr b="1" sz="1200">
              <a:solidFill>
                <a:srgbClr val="017101"/>
              </a:solidFill>
              <a:latin typeface="Calibri"/>
              <a:ea typeface="Calibri"/>
              <a:cs typeface="Calibri"/>
              <a:sym typeface="Calibri"/>
            </a:endParaRPr>
          </a:p>
        </p:txBody>
      </p:sp>
      <p:sp>
        <p:nvSpPr>
          <p:cNvPr id="1038" name="Google Shape;1038;g35f331e76e8_0_12"/>
          <p:cNvSpPr txBox="1"/>
          <p:nvPr/>
        </p:nvSpPr>
        <p:spPr>
          <a:xfrm>
            <a:off x="4590286" y="2583345"/>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9900FF"/>
                </a:solidFill>
                <a:latin typeface="Calibri"/>
                <a:ea typeface="Calibri"/>
                <a:cs typeface="Calibri"/>
                <a:sym typeface="Calibri"/>
              </a:rPr>
              <a:t>Recovered</a:t>
            </a:r>
            <a:endParaRPr b="1" sz="1200">
              <a:solidFill>
                <a:srgbClr val="9900FF"/>
              </a:solidFill>
              <a:latin typeface="Calibri"/>
              <a:ea typeface="Calibri"/>
              <a:cs typeface="Calibri"/>
              <a:sym typeface="Calibri"/>
            </a:endParaRPr>
          </a:p>
        </p:txBody>
      </p:sp>
      <p:sp>
        <p:nvSpPr>
          <p:cNvPr id="1039" name="Google Shape;1039;g35f331e76e8_0_12"/>
          <p:cNvSpPr txBox="1"/>
          <p:nvPr/>
        </p:nvSpPr>
        <p:spPr>
          <a:xfrm>
            <a:off x="2564680" y="2581465"/>
            <a:ext cx="1111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it-IT" sz="1200">
                <a:solidFill>
                  <a:srgbClr val="A61C00"/>
                </a:solidFill>
                <a:latin typeface="Calibri"/>
                <a:ea typeface="Calibri"/>
                <a:cs typeface="Calibri"/>
                <a:sym typeface="Calibri"/>
              </a:rPr>
              <a:t>Infected</a:t>
            </a:r>
            <a:endParaRPr b="1" sz="1200">
              <a:solidFill>
                <a:srgbClr val="A61C00"/>
              </a:solidFill>
              <a:latin typeface="Calibri"/>
              <a:ea typeface="Calibri"/>
              <a:cs typeface="Calibri"/>
              <a:sym typeface="Calibri"/>
            </a:endParaRPr>
          </a:p>
        </p:txBody>
      </p:sp>
      <p:sp>
        <p:nvSpPr>
          <p:cNvPr id="1040" name="Google Shape;1040;g35f331e76e8_0_12"/>
          <p:cNvSpPr/>
          <p:nvPr/>
        </p:nvSpPr>
        <p:spPr>
          <a:xfrm>
            <a:off x="1388855" y="306126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1041" name="Google Shape;1041;g35f331e76e8_0_12"/>
          <p:cNvSpPr/>
          <p:nvPr/>
        </p:nvSpPr>
        <p:spPr>
          <a:xfrm>
            <a:off x="1003505" y="315151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1042" name="Google Shape;1042;g35f331e76e8_0_12"/>
          <p:cNvSpPr/>
          <p:nvPr/>
        </p:nvSpPr>
        <p:spPr>
          <a:xfrm>
            <a:off x="1609055" y="325411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1043" name="Google Shape;1043;g35f331e76e8_0_12"/>
          <p:cNvSpPr/>
          <p:nvPr/>
        </p:nvSpPr>
        <p:spPr>
          <a:xfrm>
            <a:off x="1341155" y="331626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1044" name="Google Shape;1044;g35f331e76e8_0_12"/>
          <p:cNvSpPr/>
          <p:nvPr/>
        </p:nvSpPr>
        <p:spPr>
          <a:xfrm>
            <a:off x="1037730" y="331626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1045" name="Google Shape;1045;g35f331e76e8_0_12"/>
          <p:cNvSpPr/>
          <p:nvPr/>
        </p:nvSpPr>
        <p:spPr>
          <a:xfrm>
            <a:off x="1250555" y="310021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1046" name="Google Shape;1046;g35f331e76e8_0_12"/>
          <p:cNvSpPr/>
          <p:nvPr/>
        </p:nvSpPr>
        <p:spPr>
          <a:xfrm>
            <a:off x="822880" y="304891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1047" name="Google Shape;1047;g35f331e76e8_0_12"/>
          <p:cNvSpPr/>
          <p:nvPr/>
        </p:nvSpPr>
        <p:spPr>
          <a:xfrm>
            <a:off x="1186405" y="3202815"/>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1048" name="Google Shape;1048;g35f331e76e8_0_12"/>
          <p:cNvSpPr/>
          <p:nvPr/>
        </p:nvSpPr>
        <p:spPr>
          <a:xfrm>
            <a:off x="1105868" y="2974002"/>
            <a:ext cx="90600" cy="102600"/>
          </a:xfrm>
          <a:prstGeom prst="ellipse">
            <a:avLst/>
          </a:prstGeom>
          <a:solidFill>
            <a:srgbClr val="01710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17101"/>
              </a:solidFill>
              <a:latin typeface="Calibri"/>
              <a:ea typeface="Calibri"/>
              <a:cs typeface="Calibri"/>
              <a:sym typeface="Calibri"/>
            </a:endParaRPr>
          </a:p>
        </p:txBody>
      </p:sp>
      <p:sp>
        <p:nvSpPr>
          <p:cNvPr id="1049" name="Google Shape;1049;g35f331e76e8_0_12"/>
          <p:cNvSpPr/>
          <p:nvPr/>
        </p:nvSpPr>
        <p:spPr>
          <a:xfrm>
            <a:off x="3065880" y="3202815"/>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0" name="Google Shape;1050;g35f331e76e8_0_12"/>
          <p:cNvSpPr/>
          <p:nvPr/>
        </p:nvSpPr>
        <p:spPr>
          <a:xfrm>
            <a:off x="3493555" y="3285190"/>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1" name="Google Shape;1051;g35f331e76e8_0_12"/>
          <p:cNvSpPr/>
          <p:nvPr/>
        </p:nvSpPr>
        <p:spPr>
          <a:xfrm>
            <a:off x="3493555" y="3061265"/>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2" name="Google Shape;1052;g35f331e76e8_0_12"/>
          <p:cNvSpPr/>
          <p:nvPr/>
        </p:nvSpPr>
        <p:spPr>
          <a:xfrm>
            <a:off x="2975280" y="3017840"/>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3" name="Google Shape;1053;g35f331e76e8_0_12"/>
          <p:cNvSpPr/>
          <p:nvPr/>
        </p:nvSpPr>
        <p:spPr>
          <a:xfrm>
            <a:off x="3338805" y="3171740"/>
            <a:ext cx="90600" cy="102600"/>
          </a:xfrm>
          <a:prstGeom prst="ellipse">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4" name="Google Shape;1054;g35f331e76e8_0_12"/>
          <p:cNvSpPr/>
          <p:nvPr/>
        </p:nvSpPr>
        <p:spPr>
          <a:xfrm>
            <a:off x="5076655" y="3233890"/>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5" name="Google Shape;1055;g35f331e76e8_0_12"/>
          <p:cNvSpPr/>
          <p:nvPr/>
        </p:nvSpPr>
        <p:spPr>
          <a:xfrm>
            <a:off x="5343880" y="3017840"/>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56" name="Google Shape;1056;g35f331e76e8_0_12"/>
          <p:cNvSpPr/>
          <p:nvPr/>
        </p:nvSpPr>
        <p:spPr>
          <a:xfrm>
            <a:off x="5076655" y="3061265"/>
            <a:ext cx="90600" cy="1026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057" name="Google Shape;1057;g35f331e76e8_0_12"/>
          <p:cNvPicPr preferRelativeResize="0"/>
          <p:nvPr/>
        </p:nvPicPr>
        <p:blipFill>
          <a:blip r:embed="rId9">
            <a:alphaModFix/>
          </a:blip>
          <a:stretch>
            <a:fillRect/>
          </a:stretch>
        </p:blipFill>
        <p:spPr>
          <a:xfrm>
            <a:off x="5185163" y="4943125"/>
            <a:ext cx="172800" cy="482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g35a4bedfb1a_0_139"/>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063" name="Google Shape;1063;g35a4bedfb1a_0_139"/>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ABM environment</a:t>
            </a:r>
            <a:endParaRPr/>
          </a:p>
        </p:txBody>
      </p:sp>
      <p:pic>
        <p:nvPicPr>
          <p:cNvPr id="1064" name="Google Shape;1064;g35a4bedfb1a_0_139"/>
          <p:cNvPicPr preferRelativeResize="0"/>
          <p:nvPr/>
        </p:nvPicPr>
        <p:blipFill rotWithShape="1">
          <a:blip r:embed="rId3">
            <a:alphaModFix/>
          </a:blip>
          <a:srcRect b="24562" l="79731" r="0" t="0"/>
          <a:stretch/>
        </p:blipFill>
        <p:spPr>
          <a:xfrm>
            <a:off x="11146087" y="70347"/>
            <a:ext cx="834225" cy="873100"/>
          </a:xfrm>
          <a:prstGeom prst="rect">
            <a:avLst/>
          </a:prstGeom>
          <a:noFill/>
          <a:ln>
            <a:noFill/>
          </a:ln>
        </p:spPr>
      </p:pic>
      <p:sp>
        <p:nvSpPr>
          <p:cNvPr id="1065" name="Google Shape;1065;g35a4bedfb1a_0_139"/>
          <p:cNvSpPr/>
          <p:nvPr/>
        </p:nvSpPr>
        <p:spPr>
          <a:xfrm>
            <a:off x="10383875" y="920221"/>
            <a:ext cx="1664400" cy="60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066" name="Google Shape;1066;g35a4bedfb1a_0_139" title="ezgif-8c524c911f9813.gif"/>
          <p:cNvPicPr preferRelativeResize="0"/>
          <p:nvPr/>
        </p:nvPicPr>
        <p:blipFill rotWithShape="1">
          <a:blip r:embed="rId4">
            <a:alphaModFix/>
          </a:blip>
          <a:srcRect b="0" l="49" r="49" t="20255"/>
          <a:stretch/>
        </p:blipFill>
        <p:spPr>
          <a:xfrm>
            <a:off x="5336500" y="1661950"/>
            <a:ext cx="6711774" cy="4024975"/>
          </a:xfrm>
          <a:prstGeom prst="rect">
            <a:avLst/>
          </a:prstGeom>
          <a:noFill/>
          <a:ln>
            <a:noFill/>
          </a:ln>
        </p:spPr>
      </p:pic>
      <p:sp>
        <p:nvSpPr>
          <p:cNvPr id="1067" name="Google Shape;1067;g35a4bedfb1a_0_139"/>
          <p:cNvSpPr txBox="1"/>
          <p:nvPr/>
        </p:nvSpPr>
        <p:spPr>
          <a:xfrm>
            <a:off x="6173888" y="1171075"/>
            <a:ext cx="503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2400">
                <a:solidFill>
                  <a:schemeClr val="dk1"/>
                </a:solidFill>
                <a:latin typeface="Calibri"/>
                <a:ea typeface="Calibri"/>
                <a:cs typeface="Calibri"/>
                <a:sym typeface="Calibri"/>
              </a:rPr>
              <a:t>Wolf Sheep Predation</a:t>
            </a:r>
            <a:endParaRPr sz="2400">
              <a:solidFill>
                <a:schemeClr val="dk1"/>
              </a:solidFill>
              <a:latin typeface="Calibri"/>
              <a:ea typeface="Calibri"/>
              <a:cs typeface="Calibri"/>
              <a:sym typeface="Calibri"/>
            </a:endParaRPr>
          </a:p>
        </p:txBody>
      </p:sp>
      <p:sp>
        <p:nvSpPr>
          <p:cNvPr id="1068" name="Google Shape;1068;g35a4bedfb1a_0_139"/>
          <p:cNvSpPr txBox="1"/>
          <p:nvPr/>
        </p:nvSpPr>
        <p:spPr>
          <a:xfrm>
            <a:off x="76200" y="6205625"/>
            <a:ext cx="4611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Wilensky, U. (1999). NetLogo. Center for Connected Learning and Computer-Based Modeling, Northwestern University, Evanston, IL.</a:t>
            </a:r>
            <a:endParaRPr i="1" sz="1100">
              <a:solidFill>
                <a:schemeClr val="dk1"/>
              </a:solidFill>
              <a:latin typeface="Calibri"/>
              <a:ea typeface="Calibri"/>
              <a:cs typeface="Calibri"/>
              <a:sym typeface="Calibri"/>
            </a:endParaRPr>
          </a:p>
        </p:txBody>
      </p:sp>
      <p:sp>
        <p:nvSpPr>
          <p:cNvPr id="1069" name="Google Shape;1069;g35a4bedfb1a_0_139"/>
          <p:cNvSpPr txBox="1"/>
          <p:nvPr>
            <p:ph idx="1" type="body"/>
          </p:nvPr>
        </p:nvSpPr>
        <p:spPr>
          <a:xfrm>
            <a:off x="76200" y="2425653"/>
            <a:ext cx="4534200" cy="2006700"/>
          </a:xfrm>
          <a:prstGeom prst="rect">
            <a:avLst/>
          </a:prstGeom>
        </p:spPr>
        <p:txBody>
          <a:bodyPr anchorCtr="0" anchor="t" bIns="121900" lIns="121900" spcFirstLastPara="1" rIns="121900" wrap="square" tIns="121900">
            <a:noAutofit/>
          </a:bodyPr>
          <a:lstStyle/>
          <a:p>
            <a:pPr indent="0" lvl="0" marL="0" marR="381000" rtl="0" algn="l">
              <a:lnSpc>
                <a:spcPct val="115000"/>
              </a:lnSpc>
              <a:spcBef>
                <a:spcPts val="1200"/>
              </a:spcBef>
              <a:spcAft>
                <a:spcPts val="0"/>
              </a:spcAft>
              <a:buNone/>
            </a:pPr>
            <a:r>
              <a:rPr b="1" lang="it-IT" sz="1600"/>
              <a:t>Spatial (grid or continuous space):</a:t>
            </a:r>
            <a:endParaRPr b="1" sz="1600"/>
          </a:p>
          <a:p>
            <a:pPr indent="-330200" lvl="0" marL="457200" marR="381000" rtl="0" algn="l">
              <a:lnSpc>
                <a:spcPct val="115000"/>
              </a:lnSpc>
              <a:spcBef>
                <a:spcPts val="1200"/>
              </a:spcBef>
              <a:spcAft>
                <a:spcPts val="0"/>
              </a:spcAft>
              <a:buClr>
                <a:schemeClr val="dk1"/>
              </a:buClr>
              <a:buSzPts val="1600"/>
              <a:buFont typeface="Arial"/>
              <a:buChar char="●"/>
            </a:pPr>
            <a:r>
              <a:rPr lang="it-IT" sz="1600"/>
              <a:t>Agents move across physical spaces (e.g., cities, maps).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Supports location-based interactions.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Examples: predator-prey models, traffic flow, school.</a:t>
            </a:r>
            <a:endParaRPr sz="1600"/>
          </a:p>
        </p:txBody>
      </p:sp>
      <p:sp>
        <p:nvSpPr>
          <p:cNvPr id="1070" name="Google Shape;1070;g35a4bedfb1a_0_139"/>
          <p:cNvSpPr txBox="1"/>
          <p:nvPr/>
        </p:nvSpPr>
        <p:spPr>
          <a:xfrm>
            <a:off x="5268425" y="5656925"/>
            <a:ext cx="67119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From </a:t>
            </a:r>
            <a:r>
              <a:rPr i="1" lang="it-IT" sz="1100" u="sng">
                <a:solidFill>
                  <a:schemeClr val="hlink"/>
                </a:solidFill>
                <a:highlight>
                  <a:srgbClr val="FFFFFF"/>
                </a:highlight>
                <a:latin typeface="Calibri"/>
                <a:ea typeface="Calibri"/>
                <a:cs typeface="Calibri"/>
                <a:sym typeface="Calibri"/>
                <a:hlinkClick r:id="rId5"/>
              </a:rPr>
              <a:t>https://ccl.northwestern.edu/netlogo/models/</a:t>
            </a:r>
            <a:r>
              <a:rPr i="1" lang="it-IT" sz="1100">
                <a:solidFill>
                  <a:schemeClr val="dk1"/>
                </a:solidFill>
                <a:highlight>
                  <a:srgbClr val="FFFFFF"/>
                </a:highlight>
                <a:latin typeface="Calibri"/>
                <a:ea typeface="Calibri"/>
                <a:cs typeface="Calibri"/>
                <a:sym typeface="Calibri"/>
              </a:rPr>
              <a:t> </a:t>
            </a:r>
            <a:endParaRPr i="1" sz="11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g35dc2885bd6_0_28"/>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076" name="Google Shape;1076;g35dc2885bd6_0_28"/>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ABM environment</a:t>
            </a:r>
            <a:endParaRPr/>
          </a:p>
        </p:txBody>
      </p:sp>
      <p:pic>
        <p:nvPicPr>
          <p:cNvPr id="1077" name="Google Shape;1077;g35dc2885bd6_0_28"/>
          <p:cNvPicPr preferRelativeResize="0"/>
          <p:nvPr/>
        </p:nvPicPr>
        <p:blipFill rotWithShape="1">
          <a:blip r:embed="rId3">
            <a:alphaModFix/>
          </a:blip>
          <a:srcRect b="24562" l="79731" r="0" t="0"/>
          <a:stretch/>
        </p:blipFill>
        <p:spPr>
          <a:xfrm>
            <a:off x="11146087" y="70347"/>
            <a:ext cx="834225" cy="873100"/>
          </a:xfrm>
          <a:prstGeom prst="rect">
            <a:avLst/>
          </a:prstGeom>
          <a:noFill/>
          <a:ln>
            <a:noFill/>
          </a:ln>
        </p:spPr>
      </p:pic>
      <p:pic>
        <p:nvPicPr>
          <p:cNvPr id="1078" name="Google Shape;1078;g35dc2885bd6_0_28" title="ezgif-7fd3efb6e1f1a8.gif"/>
          <p:cNvPicPr preferRelativeResize="0"/>
          <p:nvPr/>
        </p:nvPicPr>
        <p:blipFill rotWithShape="1">
          <a:blip r:embed="rId4">
            <a:alphaModFix/>
          </a:blip>
          <a:srcRect b="0" l="1165" r="6327" t="19041"/>
          <a:stretch/>
        </p:blipFill>
        <p:spPr>
          <a:xfrm>
            <a:off x="5521275" y="1306425"/>
            <a:ext cx="5850624" cy="4701676"/>
          </a:xfrm>
          <a:prstGeom prst="rect">
            <a:avLst/>
          </a:prstGeom>
          <a:noFill/>
          <a:ln>
            <a:noFill/>
          </a:ln>
        </p:spPr>
      </p:pic>
      <p:sp>
        <p:nvSpPr>
          <p:cNvPr id="1079" name="Google Shape;1079;g35dc2885bd6_0_28"/>
          <p:cNvSpPr/>
          <p:nvPr/>
        </p:nvSpPr>
        <p:spPr>
          <a:xfrm>
            <a:off x="10383875" y="920221"/>
            <a:ext cx="1664400" cy="60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80" name="Google Shape;1080;g35dc2885bd6_0_28"/>
          <p:cNvSpPr txBox="1"/>
          <p:nvPr/>
        </p:nvSpPr>
        <p:spPr>
          <a:xfrm>
            <a:off x="5928075" y="849900"/>
            <a:ext cx="503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2400">
                <a:solidFill>
                  <a:schemeClr val="dk1"/>
                </a:solidFill>
                <a:latin typeface="Calibri"/>
                <a:ea typeface="Calibri"/>
                <a:cs typeface="Calibri"/>
                <a:sym typeface="Calibri"/>
              </a:rPr>
              <a:t>Traffic Grid</a:t>
            </a:r>
            <a:endParaRPr sz="2400">
              <a:solidFill>
                <a:schemeClr val="dk1"/>
              </a:solidFill>
              <a:latin typeface="Calibri"/>
              <a:ea typeface="Calibri"/>
              <a:cs typeface="Calibri"/>
              <a:sym typeface="Calibri"/>
            </a:endParaRPr>
          </a:p>
        </p:txBody>
      </p:sp>
      <p:sp>
        <p:nvSpPr>
          <p:cNvPr id="1081" name="Google Shape;1081;g35dc2885bd6_0_28"/>
          <p:cNvSpPr txBox="1"/>
          <p:nvPr/>
        </p:nvSpPr>
        <p:spPr>
          <a:xfrm>
            <a:off x="76200" y="6205625"/>
            <a:ext cx="4611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Wilensky, U. (1999). NetLogo. Center for Connected Learning and Computer-Based Modeling, Northwestern University, Evanston, IL.</a:t>
            </a:r>
            <a:endParaRPr i="1" sz="1100">
              <a:solidFill>
                <a:schemeClr val="dk1"/>
              </a:solidFill>
              <a:latin typeface="Calibri"/>
              <a:ea typeface="Calibri"/>
              <a:cs typeface="Calibri"/>
              <a:sym typeface="Calibri"/>
            </a:endParaRPr>
          </a:p>
        </p:txBody>
      </p:sp>
      <p:sp>
        <p:nvSpPr>
          <p:cNvPr id="1082" name="Google Shape;1082;g35dc2885bd6_0_28"/>
          <p:cNvSpPr txBox="1"/>
          <p:nvPr/>
        </p:nvSpPr>
        <p:spPr>
          <a:xfrm>
            <a:off x="5268425" y="5895211"/>
            <a:ext cx="67119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From </a:t>
            </a:r>
            <a:r>
              <a:rPr i="1" lang="it-IT" sz="1100" u="sng">
                <a:solidFill>
                  <a:schemeClr val="hlink"/>
                </a:solidFill>
                <a:highlight>
                  <a:srgbClr val="FFFFFF"/>
                </a:highlight>
                <a:latin typeface="Calibri"/>
                <a:ea typeface="Calibri"/>
                <a:cs typeface="Calibri"/>
                <a:sym typeface="Calibri"/>
                <a:hlinkClick r:id="rId5"/>
              </a:rPr>
              <a:t>https://ccl.northwestern.edu/netlogo/models/</a:t>
            </a:r>
            <a:r>
              <a:rPr i="1" lang="it-IT" sz="1100">
                <a:solidFill>
                  <a:schemeClr val="dk1"/>
                </a:solidFill>
                <a:highlight>
                  <a:srgbClr val="FFFFFF"/>
                </a:highlight>
                <a:latin typeface="Calibri"/>
                <a:ea typeface="Calibri"/>
                <a:cs typeface="Calibri"/>
                <a:sym typeface="Calibri"/>
              </a:rPr>
              <a:t> </a:t>
            </a:r>
            <a:endParaRPr i="1" sz="1100">
              <a:solidFill>
                <a:schemeClr val="dk1"/>
              </a:solidFill>
              <a:latin typeface="Calibri"/>
              <a:ea typeface="Calibri"/>
              <a:cs typeface="Calibri"/>
              <a:sym typeface="Calibri"/>
            </a:endParaRPr>
          </a:p>
        </p:txBody>
      </p:sp>
      <p:sp>
        <p:nvSpPr>
          <p:cNvPr id="1083" name="Google Shape;1083;g35dc2885bd6_0_28"/>
          <p:cNvSpPr txBox="1"/>
          <p:nvPr>
            <p:ph idx="1" type="body"/>
          </p:nvPr>
        </p:nvSpPr>
        <p:spPr>
          <a:xfrm>
            <a:off x="76200" y="2425653"/>
            <a:ext cx="4534200" cy="2006700"/>
          </a:xfrm>
          <a:prstGeom prst="rect">
            <a:avLst/>
          </a:prstGeom>
        </p:spPr>
        <p:txBody>
          <a:bodyPr anchorCtr="0" anchor="t" bIns="121900" lIns="121900" spcFirstLastPara="1" rIns="121900" wrap="square" tIns="121900">
            <a:noAutofit/>
          </a:bodyPr>
          <a:lstStyle/>
          <a:p>
            <a:pPr indent="0" lvl="0" marL="0" marR="381000" rtl="0" algn="l">
              <a:lnSpc>
                <a:spcPct val="115000"/>
              </a:lnSpc>
              <a:spcBef>
                <a:spcPts val="1200"/>
              </a:spcBef>
              <a:spcAft>
                <a:spcPts val="0"/>
              </a:spcAft>
              <a:buNone/>
            </a:pPr>
            <a:r>
              <a:rPr b="1" lang="it-IT" sz="1600"/>
              <a:t>Spatial (grid or continuous space):</a:t>
            </a:r>
            <a:endParaRPr b="1" sz="1600"/>
          </a:p>
          <a:p>
            <a:pPr indent="-330200" lvl="0" marL="457200" marR="381000" rtl="0" algn="l">
              <a:lnSpc>
                <a:spcPct val="115000"/>
              </a:lnSpc>
              <a:spcBef>
                <a:spcPts val="1200"/>
              </a:spcBef>
              <a:spcAft>
                <a:spcPts val="0"/>
              </a:spcAft>
              <a:buClr>
                <a:schemeClr val="dk1"/>
              </a:buClr>
              <a:buSzPts val="1600"/>
              <a:buFont typeface="Arial"/>
              <a:buChar char="●"/>
            </a:pPr>
            <a:r>
              <a:rPr lang="it-IT" sz="1600"/>
              <a:t>Agents move across physical spaces (e.g., cities, maps).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Supports location-based interactions.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Examples: predator-prey models, traffic flow, school.</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35c91957716_6_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2"/>
                </a:solidFill>
              </a:rPr>
              <a:t>‹#›</a:t>
            </a:fld>
            <a:endParaRPr>
              <a:solidFill>
                <a:schemeClr val="dk2"/>
              </a:solidFill>
            </a:endParaRPr>
          </a:p>
        </p:txBody>
      </p:sp>
      <p:pic>
        <p:nvPicPr>
          <p:cNvPr id="139" name="Google Shape;139;g35c91957716_6_0" title="unitoDipInfo.png"/>
          <p:cNvPicPr preferRelativeResize="0"/>
          <p:nvPr/>
        </p:nvPicPr>
        <p:blipFill>
          <a:blip r:embed="rId3">
            <a:alphaModFix/>
          </a:blip>
          <a:stretch>
            <a:fillRect/>
          </a:stretch>
        </p:blipFill>
        <p:spPr>
          <a:xfrm>
            <a:off x="80050" y="182000"/>
            <a:ext cx="2458587" cy="679375"/>
          </a:xfrm>
          <a:prstGeom prst="rect">
            <a:avLst/>
          </a:prstGeom>
          <a:noFill/>
          <a:ln>
            <a:noFill/>
          </a:ln>
        </p:spPr>
      </p:pic>
      <p:pic>
        <p:nvPicPr>
          <p:cNvPr id="140" name="Google Shape;140;g35c91957716_6_0" title="Logo_QBio_sfondochiaro_conscritta.png"/>
          <p:cNvPicPr preferRelativeResize="0"/>
          <p:nvPr/>
        </p:nvPicPr>
        <p:blipFill>
          <a:blip r:embed="rId4">
            <a:alphaModFix/>
          </a:blip>
          <a:stretch>
            <a:fillRect/>
          </a:stretch>
        </p:blipFill>
        <p:spPr>
          <a:xfrm>
            <a:off x="3355611" y="97829"/>
            <a:ext cx="1588071" cy="926375"/>
          </a:xfrm>
          <a:prstGeom prst="rect">
            <a:avLst/>
          </a:prstGeom>
          <a:noFill/>
          <a:ln>
            <a:noFill/>
          </a:ln>
        </p:spPr>
      </p:pic>
      <p:pic>
        <p:nvPicPr>
          <p:cNvPr id="141" name="Google Shape;141;g35c91957716_6_0"/>
          <p:cNvPicPr preferRelativeResize="0"/>
          <p:nvPr/>
        </p:nvPicPr>
        <p:blipFill>
          <a:blip r:embed="rId5">
            <a:alphaModFix/>
          </a:blip>
          <a:stretch>
            <a:fillRect/>
          </a:stretch>
        </p:blipFill>
        <p:spPr>
          <a:xfrm>
            <a:off x="8218300" y="97833"/>
            <a:ext cx="3810000" cy="847725"/>
          </a:xfrm>
          <a:prstGeom prst="rect">
            <a:avLst/>
          </a:prstGeom>
          <a:noFill/>
          <a:ln>
            <a:noFill/>
          </a:ln>
        </p:spPr>
      </p:pic>
      <p:sp>
        <p:nvSpPr>
          <p:cNvPr id="142" name="Google Shape;142;g35c91957716_6_0"/>
          <p:cNvSpPr txBox="1"/>
          <p:nvPr/>
        </p:nvSpPr>
        <p:spPr>
          <a:xfrm>
            <a:off x="997350" y="2521475"/>
            <a:ext cx="101973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it-IT" sz="4000">
                <a:solidFill>
                  <a:schemeClr val="dk1"/>
                </a:solidFill>
                <a:latin typeface="Calibri"/>
                <a:ea typeface="Calibri"/>
                <a:cs typeface="Calibri"/>
                <a:sym typeface="Calibri"/>
              </a:rPr>
              <a:t>Introduction</a:t>
            </a:r>
            <a:endParaRPr sz="4000">
              <a:solidFill>
                <a:schemeClr val="dk1"/>
              </a:solidFill>
              <a:latin typeface="Calibri"/>
              <a:ea typeface="Calibri"/>
              <a:cs typeface="Calibri"/>
              <a:sym typeface="Calibri"/>
            </a:endParaRPr>
          </a:p>
        </p:txBody>
      </p:sp>
      <p:pic>
        <p:nvPicPr>
          <p:cNvPr id="143" name="Google Shape;143;g35c91957716_6_0"/>
          <p:cNvPicPr preferRelativeResize="0"/>
          <p:nvPr/>
        </p:nvPicPr>
        <p:blipFill>
          <a:blip r:embed="rId6">
            <a:alphaModFix/>
          </a:blip>
          <a:stretch>
            <a:fillRect/>
          </a:stretch>
        </p:blipFill>
        <p:spPr>
          <a:xfrm>
            <a:off x="5555994" y="3256498"/>
            <a:ext cx="1080000" cy="1080000"/>
          </a:xfrm>
          <a:prstGeom prst="rect">
            <a:avLst/>
          </a:prstGeom>
          <a:noFill/>
          <a:ln>
            <a:noFill/>
          </a:ln>
        </p:spPr>
      </p:pic>
      <p:sp>
        <p:nvSpPr>
          <p:cNvPr id="144" name="Google Shape;144;g35c91957716_6_0"/>
          <p:cNvSpPr/>
          <p:nvPr/>
        </p:nvSpPr>
        <p:spPr>
          <a:xfrm rot="10800000">
            <a:off x="703919" y="2150512"/>
            <a:ext cx="1461350"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sp>
        <p:nvSpPr>
          <p:cNvPr id="145" name="Google Shape;145;g35c91957716_6_0"/>
          <p:cNvSpPr/>
          <p:nvPr/>
        </p:nvSpPr>
        <p:spPr>
          <a:xfrm rot="59">
            <a:off x="10258272" y="2964035"/>
            <a:ext cx="1461375"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grpSp>
        <p:nvGrpSpPr>
          <p:cNvPr id="146" name="Google Shape;146;g35c91957716_6_0"/>
          <p:cNvGrpSpPr/>
          <p:nvPr/>
        </p:nvGrpSpPr>
        <p:grpSpPr>
          <a:xfrm>
            <a:off x="5760656" y="97825"/>
            <a:ext cx="1835819" cy="844963"/>
            <a:chOff x="5760656" y="97825"/>
            <a:chExt cx="1835819" cy="844963"/>
          </a:xfrm>
        </p:grpSpPr>
        <p:pic>
          <p:nvPicPr>
            <p:cNvPr id="147" name="Google Shape;147;g35c91957716_6_0" title="young-infolife.png"/>
            <p:cNvPicPr preferRelativeResize="0"/>
            <p:nvPr/>
          </p:nvPicPr>
          <p:blipFill>
            <a:blip r:embed="rId7">
              <a:alphaModFix/>
            </a:blip>
            <a:stretch>
              <a:fillRect/>
            </a:stretch>
          </p:blipFill>
          <p:spPr>
            <a:xfrm>
              <a:off x="5760656" y="179238"/>
              <a:ext cx="1640670" cy="763550"/>
            </a:xfrm>
            <a:prstGeom prst="rect">
              <a:avLst/>
            </a:prstGeom>
            <a:noFill/>
            <a:ln>
              <a:noFill/>
            </a:ln>
          </p:spPr>
        </p:pic>
        <p:sp>
          <p:nvSpPr>
            <p:cNvPr id="148" name="Google Shape;148;g35c91957716_6_0"/>
            <p:cNvSpPr/>
            <p:nvPr/>
          </p:nvSpPr>
          <p:spPr>
            <a:xfrm>
              <a:off x="6135175" y="97825"/>
              <a:ext cx="1461300" cy="32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9" name="Google Shape;149;g35c91957716_6_0"/>
            <p:cNvSpPr/>
            <p:nvPr/>
          </p:nvSpPr>
          <p:spPr>
            <a:xfrm>
              <a:off x="6818825" y="227975"/>
              <a:ext cx="124800" cy="32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g36868a4b424_0_369"/>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089" name="Google Shape;1089;g36868a4b424_0_369"/>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ABM environment</a:t>
            </a:r>
            <a:endParaRPr/>
          </a:p>
        </p:txBody>
      </p:sp>
      <p:pic>
        <p:nvPicPr>
          <p:cNvPr id="1090" name="Google Shape;1090;g36868a4b424_0_369"/>
          <p:cNvPicPr preferRelativeResize="0"/>
          <p:nvPr/>
        </p:nvPicPr>
        <p:blipFill rotWithShape="1">
          <a:blip r:embed="rId3">
            <a:alphaModFix/>
          </a:blip>
          <a:srcRect b="24562" l="79731" r="0" t="0"/>
          <a:stretch/>
        </p:blipFill>
        <p:spPr>
          <a:xfrm>
            <a:off x="11146087" y="70347"/>
            <a:ext cx="834225" cy="873100"/>
          </a:xfrm>
          <a:prstGeom prst="rect">
            <a:avLst/>
          </a:prstGeom>
          <a:noFill/>
          <a:ln>
            <a:noFill/>
          </a:ln>
        </p:spPr>
      </p:pic>
      <p:sp>
        <p:nvSpPr>
          <p:cNvPr id="1091" name="Google Shape;1091;g36868a4b424_0_369"/>
          <p:cNvSpPr/>
          <p:nvPr/>
        </p:nvSpPr>
        <p:spPr>
          <a:xfrm>
            <a:off x="10383875" y="920221"/>
            <a:ext cx="1664400" cy="60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092" name="Google Shape;1092;g36868a4b424_0_369"/>
          <p:cNvSpPr txBox="1"/>
          <p:nvPr/>
        </p:nvSpPr>
        <p:spPr>
          <a:xfrm>
            <a:off x="5928075" y="849900"/>
            <a:ext cx="503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2400">
                <a:solidFill>
                  <a:schemeClr val="dk1"/>
                </a:solidFill>
                <a:latin typeface="Calibri"/>
                <a:ea typeface="Calibri"/>
                <a:cs typeface="Calibri"/>
                <a:sym typeface="Calibri"/>
              </a:rPr>
              <a:t>School model</a:t>
            </a:r>
            <a:endParaRPr sz="2400">
              <a:solidFill>
                <a:schemeClr val="dk1"/>
              </a:solidFill>
              <a:latin typeface="Calibri"/>
              <a:ea typeface="Calibri"/>
              <a:cs typeface="Calibri"/>
              <a:sym typeface="Calibri"/>
            </a:endParaRPr>
          </a:p>
        </p:txBody>
      </p:sp>
      <p:sp>
        <p:nvSpPr>
          <p:cNvPr id="1093" name="Google Shape;1093;g36868a4b424_0_369"/>
          <p:cNvSpPr txBox="1"/>
          <p:nvPr/>
        </p:nvSpPr>
        <p:spPr>
          <a:xfrm>
            <a:off x="76200" y="6205625"/>
            <a:ext cx="4611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Wilensky, U. (1999). NetLogo. Center for Connected Learning and Computer-Based Modeling, Northwestern University, Evanston, IL.</a:t>
            </a:r>
            <a:endParaRPr i="1" sz="1100">
              <a:solidFill>
                <a:schemeClr val="dk1"/>
              </a:solidFill>
              <a:latin typeface="Calibri"/>
              <a:ea typeface="Calibri"/>
              <a:cs typeface="Calibri"/>
              <a:sym typeface="Calibri"/>
            </a:endParaRPr>
          </a:p>
        </p:txBody>
      </p:sp>
      <p:pic>
        <p:nvPicPr>
          <p:cNvPr id="1094" name="Google Shape;1094;g36868a4b424_0_369" title="Screencast From 2025-05-28 13-48-20 (1).gif"/>
          <p:cNvPicPr preferRelativeResize="0"/>
          <p:nvPr/>
        </p:nvPicPr>
        <p:blipFill rotWithShape="1">
          <a:blip r:embed="rId4">
            <a:alphaModFix/>
          </a:blip>
          <a:srcRect b="2928" l="0" r="0" t="2918"/>
          <a:stretch/>
        </p:blipFill>
        <p:spPr>
          <a:xfrm>
            <a:off x="5331075" y="1333263"/>
            <a:ext cx="6230876" cy="4191475"/>
          </a:xfrm>
          <a:prstGeom prst="rect">
            <a:avLst/>
          </a:prstGeom>
          <a:noFill/>
          <a:ln>
            <a:noFill/>
          </a:ln>
        </p:spPr>
      </p:pic>
      <p:sp>
        <p:nvSpPr>
          <p:cNvPr id="1095" name="Google Shape;1095;g36868a4b424_0_369"/>
          <p:cNvSpPr txBox="1"/>
          <p:nvPr/>
        </p:nvSpPr>
        <p:spPr>
          <a:xfrm>
            <a:off x="5331075" y="5504950"/>
            <a:ext cx="6231000" cy="64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it-IT" sz="900">
                <a:solidFill>
                  <a:schemeClr val="dk1"/>
                </a:solidFill>
                <a:latin typeface="Calibri"/>
                <a:ea typeface="Calibri"/>
                <a:cs typeface="Calibri"/>
                <a:sym typeface="Calibri"/>
              </a:rPr>
              <a:t>Baccega, Daniele, et al. "An agent-based model to support infection control strategies at school." JASSS 25.3 (2022): 1-15.</a:t>
            </a:r>
            <a:endParaRPr i="1" sz="9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i="1" lang="it-IT" sz="900">
                <a:solidFill>
                  <a:schemeClr val="dk1"/>
                </a:solidFill>
                <a:latin typeface="Calibri"/>
                <a:ea typeface="Calibri"/>
                <a:cs typeface="Calibri"/>
                <a:sym typeface="Calibri"/>
              </a:rPr>
              <a:t>Baccega, Daniele, et al. "Living along COVID-19: assessing contention policies through Agent-Based Models." International Meeting on Computational Intelligence Methods for Bioinformatics and Biostatistics. Springer, Cham, 2025.</a:t>
            </a:r>
            <a:endParaRPr i="1" sz="900">
              <a:solidFill>
                <a:schemeClr val="dk1"/>
              </a:solidFill>
              <a:latin typeface="Calibri"/>
              <a:ea typeface="Calibri"/>
              <a:cs typeface="Calibri"/>
              <a:sym typeface="Calibri"/>
            </a:endParaRPr>
          </a:p>
        </p:txBody>
      </p:sp>
      <p:sp>
        <p:nvSpPr>
          <p:cNvPr id="1096" name="Google Shape;1096;g36868a4b424_0_369"/>
          <p:cNvSpPr txBox="1"/>
          <p:nvPr>
            <p:ph idx="1" type="body"/>
          </p:nvPr>
        </p:nvSpPr>
        <p:spPr>
          <a:xfrm>
            <a:off x="76200" y="2425653"/>
            <a:ext cx="4534200" cy="2006700"/>
          </a:xfrm>
          <a:prstGeom prst="rect">
            <a:avLst/>
          </a:prstGeom>
        </p:spPr>
        <p:txBody>
          <a:bodyPr anchorCtr="0" anchor="t" bIns="121900" lIns="121900" spcFirstLastPara="1" rIns="121900" wrap="square" tIns="121900">
            <a:noAutofit/>
          </a:bodyPr>
          <a:lstStyle/>
          <a:p>
            <a:pPr indent="0" lvl="0" marL="0" marR="381000" rtl="0" algn="l">
              <a:lnSpc>
                <a:spcPct val="115000"/>
              </a:lnSpc>
              <a:spcBef>
                <a:spcPts val="1200"/>
              </a:spcBef>
              <a:spcAft>
                <a:spcPts val="0"/>
              </a:spcAft>
              <a:buNone/>
            </a:pPr>
            <a:r>
              <a:rPr b="1" lang="it-IT" sz="1600"/>
              <a:t>Spatial (grid or continuous space):</a:t>
            </a:r>
            <a:endParaRPr b="1" sz="1600"/>
          </a:p>
          <a:p>
            <a:pPr indent="-330200" lvl="0" marL="457200" marR="381000" rtl="0" algn="l">
              <a:lnSpc>
                <a:spcPct val="115000"/>
              </a:lnSpc>
              <a:spcBef>
                <a:spcPts val="1200"/>
              </a:spcBef>
              <a:spcAft>
                <a:spcPts val="0"/>
              </a:spcAft>
              <a:buClr>
                <a:schemeClr val="dk1"/>
              </a:buClr>
              <a:buSzPts val="1600"/>
              <a:buFont typeface="Arial"/>
              <a:buChar char="●"/>
            </a:pPr>
            <a:r>
              <a:rPr lang="it-IT" sz="1600"/>
              <a:t>Agents move across physical spaces (e.g., cities, maps).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Supports location-based interactions.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Examples: predator-prey models, traffic flow, school.</a:t>
            </a:r>
            <a:endParaRPr sz="16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g35e9fec77d8_0_1"/>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102" name="Google Shape;1102;g35e9fec77d8_0_1"/>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ABM environment</a:t>
            </a:r>
            <a:endParaRPr/>
          </a:p>
        </p:txBody>
      </p:sp>
      <p:pic>
        <p:nvPicPr>
          <p:cNvPr id="1103" name="Google Shape;1103;g35e9fec77d8_0_1"/>
          <p:cNvPicPr preferRelativeResize="0"/>
          <p:nvPr/>
        </p:nvPicPr>
        <p:blipFill rotWithShape="1">
          <a:blip r:embed="rId3">
            <a:alphaModFix/>
          </a:blip>
          <a:srcRect b="24562" l="79731" r="0" t="0"/>
          <a:stretch/>
        </p:blipFill>
        <p:spPr>
          <a:xfrm>
            <a:off x="11146087" y="70347"/>
            <a:ext cx="834225" cy="873100"/>
          </a:xfrm>
          <a:prstGeom prst="rect">
            <a:avLst/>
          </a:prstGeom>
          <a:noFill/>
          <a:ln>
            <a:noFill/>
          </a:ln>
        </p:spPr>
      </p:pic>
      <p:sp>
        <p:nvSpPr>
          <p:cNvPr id="1104" name="Google Shape;1104;g35e9fec77d8_0_1"/>
          <p:cNvSpPr/>
          <p:nvPr/>
        </p:nvSpPr>
        <p:spPr>
          <a:xfrm>
            <a:off x="10383875" y="920221"/>
            <a:ext cx="1664400" cy="60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105" name="Google Shape;1105;g35e9fec77d8_0_1"/>
          <p:cNvPicPr preferRelativeResize="0"/>
          <p:nvPr/>
        </p:nvPicPr>
        <p:blipFill rotWithShape="1">
          <a:blip r:embed="rId4">
            <a:alphaModFix/>
          </a:blip>
          <a:srcRect b="0" l="0" r="0" t="2334"/>
          <a:stretch/>
        </p:blipFill>
        <p:spPr>
          <a:xfrm>
            <a:off x="5519125" y="1622175"/>
            <a:ext cx="6071551" cy="4062476"/>
          </a:xfrm>
          <a:prstGeom prst="rect">
            <a:avLst/>
          </a:prstGeom>
          <a:noFill/>
          <a:ln>
            <a:noFill/>
          </a:ln>
        </p:spPr>
      </p:pic>
      <p:sp>
        <p:nvSpPr>
          <p:cNvPr id="1106" name="Google Shape;1106;g35e9fec77d8_0_1"/>
          <p:cNvSpPr txBox="1"/>
          <p:nvPr/>
        </p:nvSpPr>
        <p:spPr>
          <a:xfrm>
            <a:off x="6036400" y="1173325"/>
            <a:ext cx="503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2400">
                <a:solidFill>
                  <a:schemeClr val="dk1"/>
                </a:solidFill>
                <a:latin typeface="Calibri"/>
                <a:ea typeface="Calibri"/>
                <a:cs typeface="Calibri"/>
                <a:sym typeface="Calibri"/>
              </a:rPr>
              <a:t>Virus on a Network</a:t>
            </a:r>
            <a:endParaRPr sz="2400">
              <a:solidFill>
                <a:schemeClr val="dk1"/>
              </a:solidFill>
              <a:latin typeface="Calibri"/>
              <a:ea typeface="Calibri"/>
              <a:cs typeface="Calibri"/>
              <a:sym typeface="Calibri"/>
            </a:endParaRPr>
          </a:p>
        </p:txBody>
      </p:sp>
      <p:sp>
        <p:nvSpPr>
          <p:cNvPr id="1107" name="Google Shape;1107;g35e9fec77d8_0_1"/>
          <p:cNvSpPr txBox="1"/>
          <p:nvPr/>
        </p:nvSpPr>
        <p:spPr>
          <a:xfrm>
            <a:off x="76200" y="6205625"/>
            <a:ext cx="4611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Wilensky, U. (1999). NetLogo. Center for Connected Learning and Computer-Based Modeling, Northwestern University, Evanston, IL.</a:t>
            </a:r>
            <a:endParaRPr i="1" sz="1100">
              <a:solidFill>
                <a:schemeClr val="dk1"/>
              </a:solidFill>
              <a:latin typeface="Calibri"/>
              <a:ea typeface="Calibri"/>
              <a:cs typeface="Calibri"/>
              <a:sym typeface="Calibri"/>
            </a:endParaRPr>
          </a:p>
        </p:txBody>
      </p:sp>
      <p:sp>
        <p:nvSpPr>
          <p:cNvPr id="1108" name="Google Shape;1108;g35e9fec77d8_0_1"/>
          <p:cNvSpPr txBox="1"/>
          <p:nvPr>
            <p:ph idx="1" type="body"/>
          </p:nvPr>
        </p:nvSpPr>
        <p:spPr>
          <a:xfrm>
            <a:off x="76200" y="2364000"/>
            <a:ext cx="4534200" cy="2130000"/>
          </a:xfrm>
          <a:prstGeom prst="rect">
            <a:avLst/>
          </a:prstGeom>
        </p:spPr>
        <p:txBody>
          <a:bodyPr anchorCtr="0" anchor="t" bIns="121900" lIns="121900" spcFirstLastPara="1" rIns="121900" wrap="square" tIns="121900">
            <a:noAutofit/>
          </a:bodyPr>
          <a:lstStyle/>
          <a:p>
            <a:pPr indent="0" lvl="0" marL="0" marR="381000" rtl="0" algn="l">
              <a:lnSpc>
                <a:spcPct val="115000"/>
              </a:lnSpc>
              <a:spcBef>
                <a:spcPts val="1200"/>
              </a:spcBef>
              <a:spcAft>
                <a:spcPts val="0"/>
              </a:spcAft>
              <a:buNone/>
            </a:pPr>
            <a:r>
              <a:rPr b="1" lang="it-IT" sz="1600"/>
              <a:t>Network-based:</a:t>
            </a:r>
            <a:endParaRPr b="1" sz="1600"/>
          </a:p>
          <a:p>
            <a:pPr indent="-330200" lvl="0" marL="457200" marR="381000" rtl="0" algn="l">
              <a:lnSpc>
                <a:spcPct val="115000"/>
              </a:lnSpc>
              <a:spcBef>
                <a:spcPts val="1200"/>
              </a:spcBef>
              <a:spcAft>
                <a:spcPts val="0"/>
              </a:spcAft>
              <a:buClr>
                <a:schemeClr val="dk1"/>
              </a:buClr>
              <a:buSzPts val="1600"/>
              <a:buFont typeface="Arial"/>
              <a:buChar char="●"/>
            </a:pPr>
            <a:r>
              <a:rPr lang="it-IT" sz="1600"/>
              <a:t>Agents are nodes connected by relationships (edges).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Useful for modeling social influence, disease spread, communication.</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Examples: social networks, power grids.</a:t>
            </a:r>
            <a:endParaRPr sz="1600"/>
          </a:p>
        </p:txBody>
      </p:sp>
      <p:sp>
        <p:nvSpPr>
          <p:cNvPr id="1109" name="Google Shape;1109;g35e9fec77d8_0_1"/>
          <p:cNvSpPr txBox="1"/>
          <p:nvPr/>
        </p:nvSpPr>
        <p:spPr>
          <a:xfrm>
            <a:off x="5268425" y="5656925"/>
            <a:ext cx="67119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From </a:t>
            </a:r>
            <a:r>
              <a:rPr i="1" lang="it-IT" sz="1100" u="sng">
                <a:solidFill>
                  <a:schemeClr val="hlink"/>
                </a:solidFill>
                <a:highlight>
                  <a:srgbClr val="FFFFFF"/>
                </a:highlight>
                <a:latin typeface="Calibri"/>
                <a:ea typeface="Calibri"/>
                <a:cs typeface="Calibri"/>
                <a:sym typeface="Calibri"/>
                <a:hlinkClick r:id="rId5"/>
              </a:rPr>
              <a:t>https://ccl.northwestern.edu/netlogo/models/</a:t>
            </a:r>
            <a:r>
              <a:rPr i="1" lang="it-IT" sz="1100">
                <a:solidFill>
                  <a:schemeClr val="dk1"/>
                </a:solidFill>
                <a:highlight>
                  <a:srgbClr val="FFFFFF"/>
                </a:highlight>
                <a:latin typeface="Calibri"/>
                <a:ea typeface="Calibri"/>
                <a:cs typeface="Calibri"/>
                <a:sym typeface="Calibri"/>
              </a:rPr>
              <a:t> </a:t>
            </a:r>
            <a:endParaRPr i="1" sz="11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g35dc2885bd6_0_42"/>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115" name="Google Shape;1115;g35dc2885bd6_0_42"/>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ABM environment</a:t>
            </a:r>
            <a:endParaRPr/>
          </a:p>
        </p:txBody>
      </p:sp>
      <p:pic>
        <p:nvPicPr>
          <p:cNvPr id="1116" name="Google Shape;1116;g35dc2885bd6_0_42"/>
          <p:cNvPicPr preferRelativeResize="0"/>
          <p:nvPr/>
        </p:nvPicPr>
        <p:blipFill rotWithShape="1">
          <a:blip r:embed="rId3">
            <a:alphaModFix/>
          </a:blip>
          <a:srcRect b="24562" l="79731" r="0" t="0"/>
          <a:stretch/>
        </p:blipFill>
        <p:spPr>
          <a:xfrm>
            <a:off x="11146087" y="70347"/>
            <a:ext cx="834225" cy="873100"/>
          </a:xfrm>
          <a:prstGeom prst="rect">
            <a:avLst/>
          </a:prstGeom>
          <a:noFill/>
          <a:ln>
            <a:noFill/>
          </a:ln>
        </p:spPr>
      </p:pic>
      <p:sp>
        <p:nvSpPr>
          <p:cNvPr id="1117" name="Google Shape;1117;g35dc2885bd6_0_42"/>
          <p:cNvSpPr/>
          <p:nvPr/>
        </p:nvSpPr>
        <p:spPr>
          <a:xfrm>
            <a:off x="10383875" y="920221"/>
            <a:ext cx="1664400" cy="60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118" name="Google Shape;1118;g35dc2885bd6_0_42"/>
          <p:cNvPicPr preferRelativeResize="0"/>
          <p:nvPr/>
        </p:nvPicPr>
        <p:blipFill>
          <a:blip r:embed="rId4">
            <a:alphaModFix/>
          </a:blip>
          <a:stretch>
            <a:fillRect/>
          </a:stretch>
        </p:blipFill>
        <p:spPr>
          <a:xfrm>
            <a:off x="5001250" y="1986213"/>
            <a:ext cx="7047024" cy="3364950"/>
          </a:xfrm>
          <a:prstGeom prst="rect">
            <a:avLst/>
          </a:prstGeom>
          <a:noFill/>
          <a:ln>
            <a:noFill/>
          </a:ln>
        </p:spPr>
      </p:pic>
      <p:sp>
        <p:nvSpPr>
          <p:cNvPr id="1119" name="Google Shape;1119;g35dc2885bd6_0_42"/>
          <p:cNvSpPr txBox="1"/>
          <p:nvPr/>
        </p:nvSpPr>
        <p:spPr>
          <a:xfrm>
            <a:off x="6006250" y="1506825"/>
            <a:ext cx="5037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2400">
                <a:solidFill>
                  <a:schemeClr val="dk1"/>
                </a:solidFill>
                <a:latin typeface="Calibri"/>
                <a:ea typeface="Calibri"/>
                <a:cs typeface="Calibri"/>
                <a:sym typeface="Calibri"/>
              </a:rPr>
              <a:t>Bidding market</a:t>
            </a:r>
            <a:endParaRPr sz="2400">
              <a:solidFill>
                <a:schemeClr val="dk1"/>
              </a:solidFill>
              <a:latin typeface="Calibri"/>
              <a:ea typeface="Calibri"/>
              <a:cs typeface="Calibri"/>
              <a:sym typeface="Calibri"/>
            </a:endParaRPr>
          </a:p>
        </p:txBody>
      </p:sp>
      <p:sp>
        <p:nvSpPr>
          <p:cNvPr id="1120" name="Google Shape;1120;g35dc2885bd6_0_42"/>
          <p:cNvSpPr txBox="1"/>
          <p:nvPr/>
        </p:nvSpPr>
        <p:spPr>
          <a:xfrm>
            <a:off x="76200" y="6205625"/>
            <a:ext cx="4611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Wilensky, U. (1999). NetLogo. Center for Connected Learning and Computer-Based Modeling, Northwestern University, Evanston, IL.</a:t>
            </a:r>
            <a:endParaRPr i="1" sz="1100">
              <a:solidFill>
                <a:schemeClr val="dk1"/>
              </a:solidFill>
              <a:latin typeface="Calibri"/>
              <a:ea typeface="Calibri"/>
              <a:cs typeface="Calibri"/>
              <a:sym typeface="Calibri"/>
            </a:endParaRPr>
          </a:p>
        </p:txBody>
      </p:sp>
      <p:sp>
        <p:nvSpPr>
          <p:cNvPr id="1121" name="Google Shape;1121;g35dc2885bd6_0_42"/>
          <p:cNvSpPr txBox="1"/>
          <p:nvPr>
            <p:ph idx="1" type="body"/>
          </p:nvPr>
        </p:nvSpPr>
        <p:spPr>
          <a:xfrm>
            <a:off x="76200" y="2396704"/>
            <a:ext cx="4834200" cy="2064600"/>
          </a:xfrm>
          <a:prstGeom prst="rect">
            <a:avLst/>
          </a:prstGeom>
        </p:spPr>
        <p:txBody>
          <a:bodyPr anchorCtr="0" anchor="t" bIns="121900" lIns="121900" spcFirstLastPara="1" rIns="121900" wrap="square" tIns="121900">
            <a:noAutofit/>
          </a:bodyPr>
          <a:lstStyle/>
          <a:p>
            <a:pPr indent="0" lvl="0" marL="0" marR="381000" rtl="0" algn="l">
              <a:lnSpc>
                <a:spcPct val="115000"/>
              </a:lnSpc>
              <a:spcBef>
                <a:spcPts val="1200"/>
              </a:spcBef>
              <a:spcAft>
                <a:spcPts val="0"/>
              </a:spcAft>
              <a:buNone/>
            </a:pPr>
            <a:r>
              <a:rPr b="1" lang="it-IT" sz="1600"/>
              <a:t>Abstract or conceptual:</a:t>
            </a:r>
            <a:endParaRPr b="1" sz="1600"/>
          </a:p>
          <a:p>
            <a:pPr indent="-330200" lvl="0" marL="457200" marR="381000" rtl="0" algn="l">
              <a:lnSpc>
                <a:spcPct val="115000"/>
              </a:lnSpc>
              <a:spcBef>
                <a:spcPts val="1200"/>
              </a:spcBef>
              <a:spcAft>
                <a:spcPts val="0"/>
              </a:spcAft>
              <a:buClr>
                <a:schemeClr val="dk1"/>
              </a:buClr>
              <a:buSzPts val="1600"/>
              <a:buFont typeface="Arial"/>
              <a:buChar char="●"/>
            </a:pPr>
            <a:r>
              <a:rPr lang="it-IT" sz="1600"/>
              <a:t>Represents non-physical dimensions (e.g., markets, belief systems).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Agents interact based on logical conditions or data.</a:t>
            </a:r>
            <a:endParaRPr sz="1600"/>
          </a:p>
          <a:p>
            <a:pPr indent="-330200" lvl="0" marL="457200" marR="381000" rtl="0" algn="l">
              <a:lnSpc>
                <a:spcPct val="115000"/>
              </a:lnSpc>
              <a:spcBef>
                <a:spcPts val="0"/>
              </a:spcBef>
              <a:spcAft>
                <a:spcPts val="0"/>
              </a:spcAft>
              <a:buClr>
                <a:srgbClr val="000000"/>
              </a:buClr>
              <a:buSzPts val="1600"/>
              <a:buFont typeface="Arial"/>
              <a:buChar char="●"/>
            </a:pPr>
            <a:r>
              <a:rPr lang="it-IT" sz="1600"/>
              <a:t>Examples: bidding market, voting.</a:t>
            </a:r>
            <a:endParaRPr sz="1600"/>
          </a:p>
        </p:txBody>
      </p:sp>
      <p:sp>
        <p:nvSpPr>
          <p:cNvPr id="1122" name="Google Shape;1122;g35dc2885bd6_0_42"/>
          <p:cNvSpPr txBox="1"/>
          <p:nvPr/>
        </p:nvSpPr>
        <p:spPr>
          <a:xfrm>
            <a:off x="5268425" y="5656925"/>
            <a:ext cx="67119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From </a:t>
            </a:r>
            <a:r>
              <a:rPr i="1" lang="it-IT" sz="1100" u="sng">
                <a:solidFill>
                  <a:schemeClr val="hlink"/>
                </a:solidFill>
                <a:highlight>
                  <a:srgbClr val="FFFFFF"/>
                </a:highlight>
                <a:latin typeface="Calibri"/>
                <a:ea typeface="Calibri"/>
                <a:cs typeface="Calibri"/>
                <a:sym typeface="Calibri"/>
                <a:hlinkClick r:id="rId5"/>
              </a:rPr>
              <a:t>https://ccl.northwestern.edu/netlogo/models/</a:t>
            </a:r>
            <a:r>
              <a:rPr i="1" lang="it-IT" sz="1100">
                <a:solidFill>
                  <a:schemeClr val="dk1"/>
                </a:solidFill>
                <a:highlight>
                  <a:srgbClr val="FFFFFF"/>
                </a:highlight>
                <a:latin typeface="Calibri"/>
                <a:ea typeface="Calibri"/>
                <a:cs typeface="Calibri"/>
                <a:sym typeface="Calibri"/>
              </a:rPr>
              <a:t> </a:t>
            </a:r>
            <a:endParaRPr i="1" sz="11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g35a4bedfb1a_0_149"/>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128" name="Google Shape;1128;g35a4bedfb1a_0_149"/>
          <p:cNvSpPr txBox="1"/>
          <p:nvPr/>
        </p:nvSpPr>
        <p:spPr>
          <a:xfrm>
            <a:off x="812050" y="3100000"/>
            <a:ext cx="4454100" cy="306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lang="it-IT" sz="1700" u="sng">
                <a:solidFill>
                  <a:schemeClr val="hlink"/>
                </a:solidFill>
                <a:latin typeface="Calibri"/>
                <a:ea typeface="Calibri"/>
                <a:cs typeface="Calibri"/>
                <a:sym typeface="Calibri"/>
                <a:hlinkClick r:id="rId3"/>
              </a:rPr>
              <a:t>NetLogo</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rPr lang="it-IT" sz="1700" u="sng">
                <a:solidFill>
                  <a:schemeClr val="hlink"/>
                </a:solidFill>
                <a:latin typeface="Calibri"/>
                <a:ea typeface="Calibri"/>
                <a:cs typeface="Calibri"/>
                <a:sym typeface="Calibri"/>
                <a:hlinkClick r:id="rId4"/>
              </a:rPr>
              <a:t>Repast Simphony</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rPr lang="it-IT" sz="1700" u="sng">
                <a:solidFill>
                  <a:schemeClr val="hlink"/>
                </a:solidFill>
                <a:latin typeface="Calibri"/>
                <a:ea typeface="Calibri"/>
                <a:cs typeface="Calibri"/>
                <a:sym typeface="Calibri"/>
                <a:hlinkClick r:id="rId5"/>
              </a:rPr>
              <a:t>Repast HPC</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rPr lang="it-IT" sz="1700" u="sng">
                <a:solidFill>
                  <a:schemeClr val="hlink"/>
                </a:solidFill>
                <a:latin typeface="Calibri"/>
                <a:ea typeface="Calibri"/>
                <a:cs typeface="Calibri"/>
                <a:sym typeface="Calibri"/>
                <a:hlinkClick r:id="rId6"/>
              </a:rPr>
              <a:t>Mason</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rPr lang="it-IT" sz="1700" u="sng">
                <a:solidFill>
                  <a:schemeClr val="hlink"/>
                </a:solidFill>
                <a:latin typeface="Calibri"/>
                <a:ea typeface="Calibri"/>
                <a:cs typeface="Calibri"/>
                <a:sym typeface="Calibri"/>
                <a:hlinkClick r:id="rId7"/>
              </a:rPr>
              <a:t>FLAME</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rPr lang="it-IT" sz="1700">
                <a:latin typeface="Calibri"/>
                <a:ea typeface="Calibri"/>
                <a:cs typeface="Calibri"/>
                <a:sym typeface="Calibri"/>
              </a:rPr>
              <a:t>…</a:t>
            </a:r>
            <a:endParaRPr sz="1700">
              <a:latin typeface="Calibri"/>
              <a:ea typeface="Calibri"/>
              <a:cs typeface="Calibri"/>
              <a:sym typeface="Calibri"/>
            </a:endParaRPr>
          </a:p>
        </p:txBody>
      </p:sp>
      <p:pic>
        <p:nvPicPr>
          <p:cNvPr id="1129" name="Google Shape;1129;g35a4bedfb1a_0_149" title="cpu-tower.png"/>
          <p:cNvPicPr preferRelativeResize="0"/>
          <p:nvPr/>
        </p:nvPicPr>
        <p:blipFill rotWithShape="1">
          <a:blip r:embed="rId8">
            <a:alphaModFix/>
          </a:blip>
          <a:srcRect b="0" l="0" r="0" t="0"/>
          <a:stretch/>
        </p:blipFill>
        <p:spPr>
          <a:xfrm>
            <a:off x="2451950" y="1767100"/>
            <a:ext cx="1174300" cy="1174300"/>
          </a:xfrm>
          <a:prstGeom prst="rect">
            <a:avLst/>
          </a:prstGeom>
          <a:noFill/>
          <a:ln>
            <a:noFill/>
          </a:ln>
        </p:spPr>
      </p:pic>
      <p:pic>
        <p:nvPicPr>
          <p:cNvPr id="1130" name="Google Shape;1130;g35a4bedfb1a_0_149" title="gpu (1).png"/>
          <p:cNvPicPr preferRelativeResize="0"/>
          <p:nvPr/>
        </p:nvPicPr>
        <p:blipFill rotWithShape="1">
          <a:blip r:embed="rId9">
            <a:alphaModFix/>
          </a:blip>
          <a:srcRect b="0" l="0" r="0" t="0"/>
          <a:stretch/>
        </p:blipFill>
        <p:spPr>
          <a:xfrm>
            <a:off x="8034375" y="1767100"/>
            <a:ext cx="1174300" cy="1174300"/>
          </a:xfrm>
          <a:prstGeom prst="rect">
            <a:avLst/>
          </a:prstGeom>
          <a:noFill/>
          <a:ln>
            <a:noFill/>
          </a:ln>
        </p:spPr>
      </p:pic>
      <p:sp>
        <p:nvSpPr>
          <p:cNvPr id="1131" name="Google Shape;1131;g35a4bedfb1a_0_149"/>
          <p:cNvSpPr txBox="1"/>
          <p:nvPr/>
        </p:nvSpPr>
        <p:spPr>
          <a:xfrm>
            <a:off x="6394475" y="3230800"/>
            <a:ext cx="4454100" cy="2539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lang="it-IT" sz="1700" u="sng">
                <a:solidFill>
                  <a:schemeClr val="hlink"/>
                </a:solidFill>
                <a:latin typeface="Calibri"/>
                <a:ea typeface="Calibri"/>
                <a:cs typeface="Calibri"/>
                <a:sym typeface="Calibri"/>
                <a:hlinkClick r:id="rId10"/>
              </a:rPr>
              <a:t>FLAME GPU</a:t>
            </a:r>
            <a:r>
              <a:rPr lang="it-IT" sz="1700" u="sng">
                <a:solidFill>
                  <a:schemeClr val="hlink"/>
                </a:solidFill>
                <a:latin typeface="Calibri"/>
                <a:ea typeface="Calibri"/>
                <a:cs typeface="Calibri"/>
                <a:sym typeface="Calibri"/>
              </a:rPr>
              <a:t> 2</a:t>
            </a:r>
            <a:endParaRPr sz="1700" u="sng">
              <a:solidFill>
                <a:schemeClr val="hlink"/>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t/>
            </a:r>
            <a:endParaRPr sz="1700" u="sng">
              <a:solidFill>
                <a:schemeClr val="hlink"/>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rPr lang="it-IT" sz="1700" u="sng">
                <a:solidFill>
                  <a:schemeClr val="hlink"/>
                </a:solidFill>
                <a:latin typeface="Calibri"/>
                <a:ea typeface="Calibri"/>
                <a:cs typeface="Calibri"/>
                <a:sym typeface="Calibri"/>
                <a:hlinkClick r:id="rId11"/>
              </a:rPr>
              <a:t>BioDynaMo</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rPr lang="it-IT" sz="1700" u="sng">
                <a:solidFill>
                  <a:schemeClr val="hlink"/>
                </a:solidFill>
                <a:latin typeface="Calibri"/>
                <a:ea typeface="Calibri"/>
                <a:cs typeface="Calibri"/>
                <a:sym typeface="Calibri"/>
                <a:hlinkClick r:id="rId12"/>
              </a:rPr>
              <a:t>GEMSim</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rPr lang="it-IT" sz="1700" u="sng">
                <a:solidFill>
                  <a:schemeClr val="hlink"/>
                </a:solidFill>
                <a:latin typeface="Calibri"/>
                <a:ea typeface="Calibri"/>
                <a:cs typeface="Calibri"/>
                <a:sym typeface="Calibri"/>
                <a:hlinkClick r:id="rId13"/>
              </a:rPr>
              <a:t>SIMCoV-GPU</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t/>
            </a:r>
            <a:endParaRPr sz="17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00"/>
              <a:buFont typeface="Arial"/>
              <a:buNone/>
            </a:pPr>
            <a:r>
              <a:rPr lang="it-IT" sz="1700">
                <a:latin typeface="Calibri"/>
                <a:ea typeface="Calibri"/>
                <a:cs typeface="Calibri"/>
                <a:sym typeface="Calibri"/>
              </a:rPr>
              <a:t>…</a:t>
            </a:r>
            <a:endParaRPr sz="1700">
              <a:latin typeface="Calibri"/>
              <a:ea typeface="Calibri"/>
              <a:cs typeface="Calibri"/>
              <a:sym typeface="Calibri"/>
            </a:endParaRPr>
          </a:p>
        </p:txBody>
      </p:sp>
      <p:sp>
        <p:nvSpPr>
          <p:cNvPr id="1132" name="Google Shape;1132;g35a4bedfb1a_0_149"/>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extLst>
                  <a:ext uri="http://customooxmlschemas.google.com/">
                    <go:slidesCustomData xmlns:go="http://customooxmlschemas.google.com/" textRoundtripDataId="11"/>
                  </a:ext>
                </a:extLst>
              </a:rPr>
              <a:t>ABM tools</a:t>
            </a:r>
            <a:endParaRPr/>
          </a:p>
        </p:txBody>
      </p:sp>
      <p:pic>
        <p:nvPicPr>
          <p:cNvPr id="1133" name="Google Shape;1133;g35a4bedfb1a_0_149"/>
          <p:cNvPicPr preferRelativeResize="0"/>
          <p:nvPr/>
        </p:nvPicPr>
        <p:blipFill rotWithShape="1">
          <a:blip r:embed="rId14">
            <a:alphaModFix/>
          </a:blip>
          <a:srcRect b="24562" l="79731" r="0" t="0"/>
          <a:stretch/>
        </p:blipFill>
        <p:spPr>
          <a:xfrm>
            <a:off x="11146087" y="70347"/>
            <a:ext cx="834225" cy="873100"/>
          </a:xfrm>
          <a:prstGeom prst="rect">
            <a:avLst/>
          </a:prstGeom>
          <a:noFill/>
          <a:ln>
            <a:noFill/>
          </a:ln>
        </p:spPr>
      </p:pic>
      <p:pic>
        <p:nvPicPr>
          <p:cNvPr id="1134" name="Google Shape;1134;g35a4bedfb1a_0_149"/>
          <p:cNvPicPr preferRelativeResize="0"/>
          <p:nvPr/>
        </p:nvPicPr>
        <p:blipFill>
          <a:blip r:embed="rId15">
            <a:alphaModFix/>
          </a:blip>
          <a:stretch>
            <a:fillRect/>
          </a:stretch>
        </p:blipFill>
        <p:spPr>
          <a:xfrm>
            <a:off x="2209029" y="3174791"/>
            <a:ext cx="360000" cy="360000"/>
          </a:xfrm>
          <a:prstGeom prst="rect">
            <a:avLst/>
          </a:prstGeom>
          <a:noFill/>
          <a:ln>
            <a:noFill/>
          </a:ln>
        </p:spPr>
      </p:pic>
      <p:pic>
        <p:nvPicPr>
          <p:cNvPr id="1135" name="Google Shape;1135;g35a4bedfb1a_0_149"/>
          <p:cNvPicPr preferRelativeResize="0"/>
          <p:nvPr/>
        </p:nvPicPr>
        <p:blipFill>
          <a:blip r:embed="rId16">
            <a:alphaModFix/>
          </a:blip>
          <a:stretch>
            <a:fillRect/>
          </a:stretch>
        </p:blipFill>
        <p:spPr>
          <a:xfrm>
            <a:off x="1092784" y="3936692"/>
            <a:ext cx="834250" cy="329743"/>
          </a:xfrm>
          <a:prstGeom prst="rect">
            <a:avLst/>
          </a:prstGeom>
          <a:noFill/>
          <a:ln>
            <a:noFill/>
          </a:ln>
        </p:spPr>
      </p:pic>
      <p:pic>
        <p:nvPicPr>
          <p:cNvPr id="1136" name="Google Shape;1136;g35a4bedfb1a_0_149"/>
          <p:cNvPicPr preferRelativeResize="0"/>
          <p:nvPr/>
        </p:nvPicPr>
        <p:blipFill>
          <a:blip r:embed="rId17">
            <a:alphaModFix/>
          </a:blip>
          <a:stretch>
            <a:fillRect/>
          </a:stretch>
        </p:blipFill>
        <p:spPr>
          <a:xfrm>
            <a:off x="1489025" y="5225350"/>
            <a:ext cx="1080000" cy="360000"/>
          </a:xfrm>
          <a:prstGeom prst="rect">
            <a:avLst/>
          </a:prstGeom>
          <a:noFill/>
          <a:ln>
            <a:noFill/>
          </a:ln>
        </p:spPr>
      </p:pic>
      <p:sp>
        <p:nvSpPr>
          <p:cNvPr id="1137" name="Google Shape;1137;g35a4bedfb1a_0_149"/>
          <p:cNvSpPr/>
          <p:nvPr/>
        </p:nvSpPr>
        <p:spPr>
          <a:xfrm>
            <a:off x="2009525" y="3690009"/>
            <a:ext cx="199500" cy="8730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138" name="Google Shape;1138;g35a4bedfb1a_0_149"/>
          <p:cNvPicPr preferRelativeResize="0"/>
          <p:nvPr/>
        </p:nvPicPr>
        <p:blipFill>
          <a:blip r:embed="rId18">
            <a:alphaModFix/>
          </a:blip>
          <a:stretch>
            <a:fillRect/>
          </a:stretch>
        </p:blipFill>
        <p:spPr>
          <a:xfrm>
            <a:off x="7543449" y="3273933"/>
            <a:ext cx="360000" cy="360000"/>
          </a:xfrm>
          <a:prstGeom prst="rect">
            <a:avLst/>
          </a:prstGeom>
          <a:noFill/>
          <a:ln>
            <a:noFill/>
          </a:ln>
        </p:spPr>
      </p:pic>
      <p:pic>
        <p:nvPicPr>
          <p:cNvPr id="1139" name="Google Shape;1139;g35a4bedfb1a_0_149"/>
          <p:cNvPicPr preferRelativeResize="0"/>
          <p:nvPr/>
        </p:nvPicPr>
        <p:blipFill>
          <a:blip r:embed="rId19">
            <a:alphaModFix/>
          </a:blip>
          <a:stretch>
            <a:fillRect/>
          </a:stretch>
        </p:blipFill>
        <p:spPr>
          <a:xfrm>
            <a:off x="7618248" y="3796092"/>
            <a:ext cx="360000" cy="360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g35a4bedfb1a_0_164"/>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145" name="Google Shape;1145;g35a4bedfb1a_0_16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extLst>
                  <a:ext uri="http://customooxmlschemas.google.com/">
                    <go:slidesCustomData xmlns:go="http://customooxmlschemas.google.com/" textRoundtripDataId="12"/>
                  </a:ext>
                </a:extLst>
              </a:rPr>
              <a:t>NetLogo</a:t>
            </a:r>
            <a:endParaRPr/>
          </a:p>
        </p:txBody>
      </p:sp>
      <p:sp>
        <p:nvSpPr>
          <p:cNvPr id="1146" name="Google Shape;1146;g35a4bedfb1a_0_164"/>
          <p:cNvSpPr txBox="1"/>
          <p:nvPr/>
        </p:nvSpPr>
        <p:spPr>
          <a:xfrm>
            <a:off x="76200" y="6205625"/>
            <a:ext cx="4611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Wilensky, U. (1999). NetLogo. Center for Connected Learning and Computer-Based Modeling, Northwestern University, Evanston, IL.</a:t>
            </a:r>
            <a:endParaRPr i="1" sz="1100">
              <a:solidFill>
                <a:schemeClr val="dk1"/>
              </a:solidFill>
              <a:latin typeface="Calibri"/>
              <a:ea typeface="Calibri"/>
              <a:cs typeface="Calibri"/>
              <a:sym typeface="Calibri"/>
            </a:endParaRPr>
          </a:p>
        </p:txBody>
      </p:sp>
      <p:pic>
        <p:nvPicPr>
          <p:cNvPr id="1147" name="Google Shape;1147;g35a4bedfb1a_0_164"/>
          <p:cNvPicPr preferRelativeResize="0"/>
          <p:nvPr/>
        </p:nvPicPr>
        <p:blipFill rotWithShape="1">
          <a:blip r:embed="rId3">
            <a:alphaModFix/>
          </a:blip>
          <a:srcRect b="24562" l="79731" r="0" t="0"/>
          <a:stretch/>
        </p:blipFill>
        <p:spPr>
          <a:xfrm>
            <a:off x="11146087" y="70347"/>
            <a:ext cx="834225" cy="873100"/>
          </a:xfrm>
          <a:prstGeom prst="rect">
            <a:avLst/>
          </a:prstGeom>
          <a:noFill/>
          <a:ln>
            <a:noFill/>
          </a:ln>
        </p:spPr>
      </p:pic>
      <p:sp>
        <p:nvSpPr>
          <p:cNvPr id="1148" name="Google Shape;1148;g35a4bedfb1a_0_164"/>
          <p:cNvSpPr txBox="1"/>
          <p:nvPr>
            <p:ph idx="1" type="body"/>
          </p:nvPr>
        </p:nvSpPr>
        <p:spPr>
          <a:xfrm>
            <a:off x="193875" y="1791467"/>
            <a:ext cx="5671800" cy="3275100"/>
          </a:xfrm>
          <a:prstGeom prst="rect">
            <a:avLst/>
          </a:prstGeom>
        </p:spPr>
        <p:txBody>
          <a:bodyPr anchorCtr="0" anchor="t" bIns="121900" lIns="121900" spcFirstLastPara="1" rIns="121900" wrap="square" tIns="121900">
            <a:noAutofit/>
          </a:bodyPr>
          <a:lstStyle/>
          <a:p>
            <a:pPr indent="0" lvl="0" marL="0" marR="381000" rtl="0" algn="l">
              <a:lnSpc>
                <a:spcPct val="115000"/>
              </a:lnSpc>
              <a:spcBef>
                <a:spcPts val="1200"/>
              </a:spcBef>
              <a:spcAft>
                <a:spcPts val="0"/>
              </a:spcAft>
              <a:buNone/>
            </a:pPr>
            <a:r>
              <a:rPr b="1" lang="it-IT" sz="1600"/>
              <a:t>What is NetLogo?</a:t>
            </a:r>
            <a:endParaRPr b="1" sz="1600"/>
          </a:p>
          <a:p>
            <a:pPr indent="0" lvl="0" marL="0" marR="381000" rtl="0" algn="l">
              <a:lnSpc>
                <a:spcPct val="115000"/>
              </a:lnSpc>
              <a:spcBef>
                <a:spcPts val="1200"/>
              </a:spcBef>
              <a:spcAft>
                <a:spcPts val="0"/>
              </a:spcAft>
              <a:buNone/>
            </a:pPr>
            <a:r>
              <a:rPr lang="it-IT" sz="1600"/>
              <a:t>NetLogo is a simulation environment for building and exploring agent-based models, designed to run on the CPU.</a:t>
            </a:r>
            <a:endParaRPr sz="1600"/>
          </a:p>
          <a:p>
            <a:pPr indent="0" lvl="0" marL="0" marR="381000" rtl="0" algn="l">
              <a:lnSpc>
                <a:spcPct val="115000"/>
              </a:lnSpc>
              <a:spcBef>
                <a:spcPts val="1200"/>
              </a:spcBef>
              <a:spcAft>
                <a:spcPts val="0"/>
              </a:spcAft>
              <a:buNone/>
            </a:pPr>
            <a:r>
              <a:rPr b="1" lang="it-IT" sz="1600"/>
              <a:t>Why use it?</a:t>
            </a:r>
            <a:endParaRPr b="1" sz="1600"/>
          </a:p>
          <a:p>
            <a:pPr indent="-330200" lvl="0" marL="457200" marR="381000" rtl="0" algn="l">
              <a:lnSpc>
                <a:spcPct val="115000"/>
              </a:lnSpc>
              <a:spcBef>
                <a:spcPts val="1200"/>
              </a:spcBef>
              <a:spcAft>
                <a:spcPts val="0"/>
              </a:spcAft>
              <a:buClr>
                <a:schemeClr val="dk1"/>
              </a:buClr>
              <a:buSzPts val="1600"/>
              <a:buFont typeface="Arial"/>
              <a:buChar char="●"/>
            </a:pPr>
            <a:r>
              <a:rPr lang="it-IT" sz="1600"/>
              <a:t>Simulate real-world systems (e.g., ecosystems, traffic, markets).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Visual + interactive = great for learning &amp; experimentation.</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Easy to start, powerful to scale up.</a:t>
            </a:r>
            <a:endParaRPr sz="1600"/>
          </a:p>
        </p:txBody>
      </p:sp>
      <p:pic>
        <p:nvPicPr>
          <p:cNvPr id="1149" name="Google Shape;1149;g35a4bedfb1a_0_164" title="Screencast From 2025-05-28 13-48-20 (1).gif"/>
          <p:cNvPicPr preferRelativeResize="0"/>
          <p:nvPr/>
        </p:nvPicPr>
        <p:blipFill rotWithShape="1">
          <a:blip r:embed="rId4">
            <a:alphaModFix/>
          </a:blip>
          <a:srcRect b="2928" l="0" r="0" t="2918"/>
          <a:stretch/>
        </p:blipFill>
        <p:spPr>
          <a:xfrm>
            <a:off x="5865675" y="1333263"/>
            <a:ext cx="6230876" cy="4191475"/>
          </a:xfrm>
          <a:prstGeom prst="rect">
            <a:avLst/>
          </a:prstGeom>
          <a:noFill/>
          <a:ln>
            <a:noFill/>
          </a:ln>
        </p:spPr>
      </p:pic>
      <p:sp>
        <p:nvSpPr>
          <p:cNvPr id="1150" name="Google Shape;1150;g35a4bedfb1a_0_164"/>
          <p:cNvSpPr txBox="1"/>
          <p:nvPr/>
        </p:nvSpPr>
        <p:spPr>
          <a:xfrm>
            <a:off x="5712900" y="5524750"/>
            <a:ext cx="64791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it-IT" sz="1000">
                <a:solidFill>
                  <a:schemeClr val="dk1"/>
                </a:solidFill>
                <a:latin typeface="Calibri"/>
                <a:ea typeface="Calibri"/>
                <a:cs typeface="Calibri"/>
                <a:sym typeface="Calibri"/>
              </a:rPr>
              <a:t>Baccega, Daniele, et al. "An agent-based model to support infection control strategies at school." JASSS 25.3 (2022): 1-15.</a:t>
            </a:r>
            <a:endParaRPr i="1" sz="10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i="1" lang="it-IT" sz="1000">
                <a:solidFill>
                  <a:schemeClr val="dk1"/>
                </a:solidFill>
                <a:latin typeface="Calibri"/>
                <a:ea typeface="Calibri"/>
                <a:cs typeface="Calibri"/>
                <a:sym typeface="Calibri"/>
              </a:rPr>
              <a:t>Baccega, Daniele, et al. "Living along COVID-19: assessing contention policies through Agent-Based Models." International Meeting aon Computational Intelligence Methods for Bioinformatics and Biostatistics. Springer, Cham, 2025.</a:t>
            </a:r>
            <a:endParaRPr i="1" sz="10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g35dc2885bd6_0_102"/>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156" name="Google Shape;1156;g35dc2885bd6_0_102"/>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extLst>
                  <a:ext uri="http://customooxmlschemas.google.com/">
                    <go:slidesCustomData xmlns:go="http://customooxmlschemas.google.com/" textRoundtripDataId="13"/>
                  </a:ext>
                </a:extLst>
              </a:rPr>
              <a:t>NetLogo</a:t>
            </a:r>
            <a:endParaRPr/>
          </a:p>
        </p:txBody>
      </p:sp>
      <p:sp>
        <p:nvSpPr>
          <p:cNvPr id="1157" name="Google Shape;1157;g35dc2885bd6_0_102"/>
          <p:cNvSpPr txBox="1"/>
          <p:nvPr/>
        </p:nvSpPr>
        <p:spPr>
          <a:xfrm>
            <a:off x="76200" y="6205625"/>
            <a:ext cx="46119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Wilensky, U. (1999). NetLogo. Center for Connected Learning and Computer-Based Modeling, Northwestern University, Evanston, IL.</a:t>
            </a:r>
            <a:endParaRPr i="1" sz="1100">
              <a:solidFill>
                <a:schemeClr val="dk1"/>
              </a:solidFill>
              <a:latin typeface="Calibri"/>
              <a:ea typeface="Calibri"/>
              <a:cs typeface="Calibri"/>
              <a:sym typeface="Calibri"/>
            </a:endParaRPr>
          </a:p>
        </p:txBody>
      </p:sp>
      <p:pic>
        <p:nvPicPr>
          <p:cNvPr id="1158" name="Google Shape;1158;g35dc2885bd6_0_102"/>
          <p:cNvPicPr preferRelativeResize="0"/>
          <p:nvPr/>
        </p:nvPicPr>
        <p:blipFill rotWithShape="1">
          <a:blip r:embed="rId3">
            <a:alphaModFix/>
          </a:blip>
          <a:srcRect b="24562" l="79731" r="0" t="0"/>
          <a:stretch/>
        </p:blipFill>
        <p:spPr>
          <a:xfrm>
            <a:off x="11146087" y="70347"/>
            <a:ext cx="834225" cy="873100"/>
          </a:xfrm>
          <a:prstGeom prst="rect">
            <a:avLst/>
          </a:prstGeom>
          <a:noFill/>
          <a:ln>
            <a:noFill/>
          </a:ln>
        </p:spPr>
      </p:pic>
      <p:sp>
        <p:nvSpPr>
          <p:cNvPr id="1159" name="Google Shape;1159;g35dc2885bd6_0_102"/>
          <p:cNvSpPr txBox="1"/>
          <p:nvPr/>
        </p:nvSpPr>
        <p:spPr>
          <a:xfrm>
            <a:off x="5865675" y="5504950"/>
            <a:ext cx="6231000" cy="64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it-IT" sz="900">
                <a:solidFill>
                  <a:schemeClr val="dk1"/>
                </a:solidFill>
                <a:latin typeface="Calibri"/>
                <a:ea typeface="Calibri"/>
                <a:cs typeface="Calibri"/>
                <a:sym typeface="Calibri"/>
              </a:rPr>
              <a:t>Baccega, Daniele, et al. "An agent-based model to support infection control strategies at school." JASSS 25.3 (2022): 1-15.</a:t>
            </a:r>
            <a:endParaRPr i="1" sz="9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i="1" lang="it-IT" sz="900">
                <a:solidFill>
                  <a:schemeClr val="dk1"/>
                </a:solidFill>
                <a:latin typeface="Calibri"/>
                <a:ea typeface="Calibri"/>
                <a:cs typeface="Calibri"/>
                <a:sym typeface="Calibri"/>
              </a:rPr>
              <a:t>Baccega, Daniele, et al. "Living along COVID-19: assessing contention policies through Agent-Based Models." International Meeting on Computational Intelligence Methods for Bioinformatics and Biostatistics. Springer, Cham, 2025.</a:t>
            </a:r>
            <a:endParaRPr i="1" sz="900">
              <a:solidFill>
                <a:schemeClr val="dk1"/>
              </a:solidFill>
              <a:latin typeface="Calibri"/>
              <a:ea typeface="Calibri"/>
              <a:cs typeface="Calibri"/>
              <a:sym typeface="Calibri"/>
            </a:endParaRPr>
          </a:p>
        </p:txBody>
      </p:sp>
      <p:pic>
        <p:nvPicPr>
          <p:cNvPr id="1160" name="Google Shape;1160;g35dc2885bd6_0_102" title="Screencast From 2025-05-28 13-48-20 (1).gif"/>
          <p:cNvPicPr preferRelativeResize="0"/>
          <p:nvPr/>
        </p:nvPicPr>
        <p:blipFill rotWithShape="1">
          <a:blip r:embed="rId4">
            <a:alphaModFix/>
          </a:blip>
          <a:srcRect b="2928" l="0" r="0" t="2918"/>
          <a:stretch/>
        </p:blipFill>
        <p:spPr>
          <a:xfrm>
            <a:off x="5865675" y="1333263"/>
            <a:ext cx="6230876" cy="4191475"/>
          </a:xfrm>
          <a:prstGeom prst="rect">
            <a:avLst/>
          </a:prstGeom>
          <a:noFill/>
          <a:ln>
            <a:noFill/>
          </a:ln>
        </p:spPr>
      </p:pic>
      <p:sp>
        <p:nvSpPr>
          <p:cNvPr id="1161" name="Google Shape;1161;g35dc2885bd6_0_102"/>
          <p:cNvSpPr txBox="1"/>
          <p:nvPr>
            <p:ph idx="1" type="body"/>
          </p:nvPr>
        </p:nvSpPr>
        <p:spPr>
          <a:xfrm>
            <a:off x="123825" y="1401311"/>
            <a:ext cx="5357400" cy="4055400"/>
          </a:xfrm>
          <a:prstGeom prst="rect">
            <a:avLst/>
          </a:prstGeom>
        </p:spPr>
        <p:txBody>
          <a:bodyPr anchorCtr="0" anchor="t" bIns="121900" lIns="121900" spcFirstLastPara="1" rIns="121900" wrap="square" tIns="121900">
            <a:noAutofit/>
          </a:bodyPr>
          <a:lstStyle/>
          <a:p>
            <a:pPr indent="0" lvl="0" marL="0" marR="381000" rtl="0" algn="l">
              <a:lnSpc>
                <a:spcPct val="115000"/>
              </a:lnSpc>
              <a:spcBef>
                <a:spcPts val="1200"/>
              </a:spcBef>
              <a:spcAft>
                <a:spcPts val="0"/>
              </a:spcAft>
              <a:buNone/>
            </a:pPr>
            <a:r>
              <a:rPr b="1" lang="it-IT" sz="1600"/>
              <a:t>✅ Pros</a:t>
            </a:r>
            <a:endParaRPr b="1" sz="1600"/>
          </a:p>
          <a:p>
            <a:pPr indent="-330200" lvl="0" marL="457200" marR="381000" rtl="0" algn="l">
              <a:lnSpc>
                <a:spcPct val="115000"/>
              </a:lnSpc>
              <a:spcBef>
                <a:spcPts val="1200"/>
              </a:spcBef>
              <a:spcAft>
                <a:spcPts val="0"/>
              </a:spcAft>
              <a:buClr>
                <a:schemeClr val="dk1"/>
              </a:buClr>
              <a:buSzPts val="1600"/>
              <a:buFont typeface="Arial"/>
              <a:buChar char="●"/>
            </a:pPr>
            <a:r>
              <a:rPr lang="it-IT" sz="1600"/>
              <a:t>Easy to learn, beginner-friendly.</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Visual feedback for real-time learning.</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Huge built-in model library.</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Supports complex behavior with simple code.</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Cross-platform and free.</a:t>
            </a:r>
            <a:endParaRPr sz="1600"/>
          </a:p>
          <a:p>
            <a:pPr indent="0" lvl="0" marL="0" marR="381000" rtl="0" algn="l">
              <a:lnSpc>
                <a:spcPct val="115000"/>
              </a:lnSpc>
              <a:spcBef>
                <a:spcPts val="1200"/>
              </a:spcBef>
              <a:spcAft>
                <a:spcPts val="0"/>
              </a:spcAft>
              <a:buNone/>
            </a:pPr>
            <a:r>
              <a:rPr b="1" lang="it-IT" sz="1600"/>
              <a:t>❌ Cons</a:t>
            </a:r>
            <a:endParaRPr b="1" sz="1600"/>
          </a:p>
          <a:p>
            <a:pPr indent="-330200" lvl="0" marL="457200" marR="381000" rtl="0" algn="l">
              <a:lnSpc>
                <a:spcPct val="115000"/>
              </a:lnSpc>
              <a:spcBef>
                <a:spcPts val="1200"/>
              </a:spcBef>
              <a:spcAft>
                <a:spcPts val="0"/>
              </a:spcAft>
              <a:buClr>
                <a:schemeClr val="dk1"/>
              </a:buClr>
              <a:buSzPts val="1600"/>
              <a:buFont typeface="Arial"/>
              <a:buChar char="●"/>
            </a:pPr>
            <a:r>
              <a:rPr lang="it-IT" sz="1600"/>
              <a:t>Slower with very large agent counts</a:t>
            </a:r>
            <a:r>
              <a:rPr lang="it-IT" sz="1600"/>
              <a:t>.</a:t>
            </a:r>
            <a:endParaRPr sz="1600"/>
          </a:p>
          <a:p>
            <a:pPr indent="-330200" lvl="0" marL="457200" marR="381000" rtl="0" algn="l">
              <a:lnSpc>
                <a:spcPct val="115000"/>
              </a:lnSpc>
              <a:spcBef>
                <a:spcPts val="0"/>
              </a:spcBef>
              <a:spcAft>
                <a:spcPts val="0"/>
              </a:spcAft>
              <a:buClr>
                <a:srgbClr val="000000"/>
              </a:buClr>
              <a:buSzPts val="1600"/>
              <a:buFont typeface="Arial"/>
              <a:buChar char="●"/>
            </a:pPr>
            <a:r>
              <a:rPr lang="it-IT" sz="1600"/>
              <a:t>No parallelization.</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Not ideal for heavy numerical computations.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Scripting language unique to NetLogo (not general-purpose).</a:t>
            </a:r>
            <a:endParaRPr b="1" sz="1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g35c91957716_0_4"/>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167" name="Google Shape;1167;g35c91957716_0_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extLst>
                  <a:ext uri="http://customooxmlschemas.google.com/">
                    <go:slidesCustomData xmlns:go="http://customooxmlschemas.google.com/" textRoundtripDataId="14"/>
                  </a:ext>
                </a:extLst>
              </a:rPr>
              <a:t>FLAME GPU 2</a:t>
            </a:r>
            <a:endParaRPr/>
          </a:p>
        </p:txBody>
      </p:sp>
      <p:sp>
        <p:nvSpPr>
          <p:cNvPr id="1168" name="Google Shape;1168;g35c91957716_0_4"/>
          <p:cNvSpPr txBox="1"/>
          <p:nvPr/>
        </p:nvSpPr>
        <p:spPr>
          <a:xfrm>
            <a:off x="76200" y="6205625"/>
            <a:ext cx="42501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P. Richmond, R. Chisholm, P. Heywood, M. Leach, and M. Kabiri Chimeh, FLAME GPU. Zenodo, 2021. doi:</a:t>
            </a:r>
            <a:r>
              <a:rPr i="1" lang="it-IT" sz="1100" u="sng">
                <a:solidFill>
                  <a:schemeClr val="hlink"/>
                </a:solidFill>
                <a:highlight>
                  <a:srgbClr val="FFFFFF"/>
                </a:highlight>
                <a:latin typeface="Calibri"/>
                <a:ea typeface="Calibri"/>
                <a:cs typeface="Calibri"/>
                <a:sym typeface="Calibri"/>
              </a:rPr>
              <a:t> 10.5281/ZENODO.5428984</a:t>
            </a:r>
            <a:r>
              <a:rPr i="1" lang="it-IT" sz="1100">
                <a:solidFill>
                  <a:schemeClr val="dk1"/>
                </a:solidFill>
                <a:highlight>
                  <a:srgbClr val="FFFFFF"/>
                </a:highlight>
                <a:latin typeface="Calibri"/>
                <a:ea typeface="Calibri"/>
                <a:cs typeface="Calibri"/>
                <a:sym typeface="Calibri"/>
              </a:rPr>
              <a:t>.</a:t>
            </a:r>
            <a:endParaRPr i="1" sz="1100">
              <a:solidFill>
                <a:schemeClr val="dk1"/>
              </a:solidFill>
              <a:latin typeface="Calibri"/>
              <a:ea typeface="Calibri"/>
              <a:cs typeface="Calibri"/>
              <a:sym typeface="Calibri"/>
            </a:endParaRPr>
          </a:p>
        </p:txBody>
      </p:sp>
      <p:pic>
        <p:nvPicPr>
          <p:cNvPr id="1169" name="Google Shape;1169;g35c91957716_0_4"/>
          <p:cNvPicPr preferRelativeResize="0"/>
          <p:nvPr/>
        </p:nvPicPr>
        <p:blipFill rotWithShape="1">
          <a:blip r:embed="rId3">
            <a:alphaModFix/>
          </a:blip>
          <a:srcRect b="24562" l="79731" r="0" t="0"/>
          <a:stretch/>
        </p:blipFill>
        <p:spPr>
          <a:xfrm>
            <a:off x="11146087" y="70347"/>
            <a:ext cx="834225" cy="873100"/>
          </a:xfrm>
          <a:prstGeom prst="rect">
            <a:avLst/>
          </a:prstGeom>
          <a:noFill/>
          <a:ln>
            <a:noFill/>
          </a:ln>
        </p:spPr>
      </p:pic>
      <p:sp>
        <p:nvSpPr>
          <p:cNvPr id="1170" name="Google Shape;1170;g35c91957716_0_4"/>
          <p:cNvSpPr txBox="1"/>
          <p:nvPr/>
        </p:nvSpPr>
        <p:spPr>
          <a:xfrm>
            <a:off x="5776313" y="5197750"/>
            <a:ext cx="5772900" cy="548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it-IT" sz="1100">
                <a:solidFill>
                  <a:schemeClr val="dk1"/>
                </a:solidFill>
                <a:latin typeface="Calibri"/>
                <a:ea typeface="Calibri"/>
                <a:cs typeface="Calibri"/>
                <a:sym typeface="Calibri"/>
              </a:rPr>
              <a:t>Baccega, D., et al. "Forge4Flame: An Intuitive Dashboard for Designing GPU Agent-Based Models to Simulate Infectious Disease Spread." Available at SSRN 5194584.</a:t>
            </a:r>
            <a:endParaRPr i="1" sz="1100">
              <a:solidFill>
                <a:schemeClr val="dk1"/>
              </a:solidFill>
              <a:latin typeface="Calibri"/>
              <a:ea typeface="Calibri"/>
              <a:cs typeface="Calibri"/>
              <a:sym typeface="Calibri"/>
            </a:endParaRPr>
          </a:p>
        </p:txBody>
      </p:sp>
      <p:sp>
        <p:nvSpPr>
          <p:cNvPr id="1171" name="Google Shape;1171;g35c91957716_0_4"/>
          <p:cNvSpPr txBox="1"/>
          <p:nvPr>
            <p:ph idx="1" type="body"/>
          </p:nvPr>
        </p:nvSpPr>
        <p:spPr>
          <a:xfrm>
            <a:off x="76200" y="1660650"/>
            <a:ext cx="5124000" cy="3536700"/>
          </a:xfrm>
          <a:prstGeom prst="rect">
            <a:avLst/>
          </a:prstGeom>
        </p:spPr>
        <p:txBody>
          <a:bodyPr anchorCtr="0" anchor="t" bIns="121900" lIns="121900" spcFirstLastPara="1" rIns="121900" wrap="square" tIns="121900">
            <a:noAutofit/>
          </a:bodyPr>
          <a:lstStyle/>
          <a:p>
            <a:pPr indent="0" lvl="0" marL="0" marR="381000" rtl="0" algn="l">
              <a:lnSpc>
                <a:spcPct val="105000"/>
              </a:lnSpc>
              <a:spcBef>
                <a:spcPts val="1200"/>
              </a:spcBef>
              <a:spcAft>
                <a:spcPts val="0"/>
              </a:spcAft>
              <a:buNone/>
            </a:pPr>
            <a:r>
              <a:rPr b="1" lang="it-IT" sz="1600"/>
              <a:t>What is FLAME GPU 2?</a:t>
            </a:r>
            <a:endParaRPr b="1" sz="1600"/>
          </a:p>
          <a:p>
            <a:pPr indent="0" lvl="0" marL="0" marR="381000" rtl="0" algn="l">
              <a:lnSpc>
                <a:spcPct val="105000"/>
              </a:lnSpc>
              <a:spcBef>
                <a:spcPts val="1200"/>
              </a:spcBef>
              <a:spcAft>
                <a:spcPts val="0"/>
              </a:spcAft>
              <a:buNone/>
            </a:pPr>
            <a:r>
              <a:rPr lang="it-IT" sz="1600"/>
              <a:t>FLAME GPU 2 is a high-performance agent-based modeling framework designed for GPU acceleration using NVIDIA CUDA.</a:t>
            </a:r>
            <a:endParaRPr b="1" sz="1600"/>
          </a:p>
          <a:p>
            <a:pPr indent="0" lvl="0" marL="0" marR="381000" rtl="0" algn="l">
              <a:lnSpc>
                <a:spcPct val="105000"/>
              </a:lnSpc>
              <a:spcBef>
                <a:spcPts val="1200"/>
              </a:spcBef>
              <a:spcAft>
                <a:spcPts val="0"/>
              </a:spcAft>
              <a:buNone/>
            </a:pPr>
            <a:r>
              <a:rPr b="1" lang="it-IT" sz="1600"/>
              <a:t>Why use it?</a:t>
            </a:r>
            <a:endParaRPr b="1" sz="1600"/>
          </a:p>
          <a:p>
            <a:pPr indent="-330200" lvl="0" marL="457200" marR="381000" rtl="0" algn="l">
              <a:lnSpc>
                <a:spcPct val="105000"/>
              </a:lnSpc>
              <a:spcBef>
                <a:spcPts val="1200"/>
              </a:spcBef>
              <a:spcAft>
                <a:spcPts val="0"/>
              </a:spcAft>
              <a:buClr>
                <a:schemeClr val="dk1"/>
              </a:buClr>
              <a:buSzPts val="1600"/>
              <a:buFont typeface="Arial"/>
              <a:buChar char="●"/>
            </a:pPr>
            <a:r>
              <a:rPr lang="it-IT" sz="1600"/>
              <a:t>Ideal for large-scale, computationally intensive models.</a:t>
            </a:r>
            <a:endParaRPr sz="1600"/>
          </a:p>
          <a:p>
            <a:pPr indent="-330200" lvl="0" marL="457200" marR="381000" rtl="0" algn="l">
              <a:lnSpc>
                <a:spcPct val="105000"/>
              </a:lnSpc>
              <a:spcBef>
                <a:spcPts val="0"/>
              </a:spcBef>
              <a:spcAft>
                <a:spcPts val="0"/>
              </a:spcAft>
              <a:buClr>
                <a:schemeClr val="dk1"/>
              </a:buClr>
              <a:buSzPts val="1600"/>
              <a:buFont typeface="Arial"/>
              <a:buChar char="●"/>
            </a:pPr>
            <a:r>
              <a:rPr lang="it-IT" sz="1600"/>
              <a:t>Massively parallel: leverages the GPU to simulate millions of agents.</a:t>
            </a:r>
            <a:endParaRPr sz="1600"/>
          </a:p>
          <a:p>
            <a:pPr indent="-330200" lvl="0" marL="457200" marR="381000" rtl="0" algn="l">
              <a:lnSpc>
                <a:spcPct val="105000"/>
              </a:lnSpc>
              <a:spcBef>
                <a:spcPts val="0"/>
              </a:spcBef>
              <a:spcAft>
                <a:spcPts val="0"/>
              </a:spcAft>
              <a:buClr>
                <a:schemeClr val="dk1"/>
              </a:buClr>
              <a:buSzPts val="1600"/>
              <a:buFont typeface="Arial"/>
              <a:buChar char="●"/>
            </a:pPr>
            <a:r>
              <a:rPr lang="it-IT" sz="1600"/>
              <a:t>Great for fields like biology, transportation, crowd simulation, and epidemiology.</a:t>
            </a:r>
            <a:endParaRPr b="1" sz="1600"/>
          </a:p>
        </p:txBody>
      </p:sp>
      <p:pic>
        <p:nvPicPr>
          <p:cNvPr id="1172" name="Google Shape;1172;g35c91957716_0_4" title="Video del 2025-06-10 17-17-58 (online-video-cutter.com)(1)(1).gif"/>
          <p:cNvPicPr preferRelativeResize="0"/>
          <p:nvPr/>
        </p:nvPicPr>
        <p:blipFill>
          <a:blip r:embed="rId4">
            <a:alphaModFix/>
          </a:blip>
          <a:stretch>
            <a:fillRect/>
          </a:stretch>
        </p:blipFill>
        <p:spPr>
          <a:xfrm>
            <a:off x="5345197" y="1418175"/>
            <a:ext cx="6635127" cy="37293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g35dc2885bd6_0_124"/>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178" name="Google Shape;1178;g35dc2885bd6_0_12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FLAME GPU 2</a:t>
            </a:r>
            <a:endParaRPr/>
          </a:p>
        </p:txBody>
      </p:sp>
      <p:sp>
        <p:nvSpPr>
          <p:cNvPr id="1179" name="Google Shape;1179;g35dc2885bd6_0_124"/>
          <p:cNvSpPr txBox="1"/>
          <p:nvPr/>
        </p:nvSpPr>
        <p:spPr>
          <a:xfrm>
            <a:off x="76200" y="6205625"/>
            <a:ext cx="42501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P. Richmond, R. Chisholm, P. Heywood, M. Leach, and M. Kabiri Chimeh, FLAME GPU. Zenodo, 2021. doi:</a:t>
            </a:r>
            <a:r>
              <a:rPr i="1" lang="it-IT" sz="1100" u="sng">
                <a:solidFill>
                  <a:schemeClr val="hlink"/>
                </a:solidFill>
                <a:highlight>
                  <a:srgbClr val="FFFFFF"/>
                </a:highlight>
                <a:latin typeface="Calibri"/>
                <a:ea typeface="Calibri"/>
                <a:cs typeface="Calibri"/>
                <a:sym typeface="Calibri"/>
              </a:rPr>
              <a:t> 10.5281/ZENODO.5428984</a:t>
            </a:r>
            <a:r>
              <a:rPr i="1" lang="it-IT" sz="1100">
                <a:solidFill>
                  <a:schemeClr val="dk1"/>
                </a:solidFill>
                <a:highlight>
                  <a:srgbClr val="FFFFFF"/>
                </a:highlight>
                <a:latin typeface="Calibri"/>
                <a:ea typeface="Calibri"/>
                <a:cs typeface="Calibri"/>
                <a:sym typeface="Calibri"/>
              </a:rPr>
              <a:t>.</a:t>
            </a:r>
            <a:endParaRPr i="1" sz="1100">
              <a:solidFill>
                <a:schemeClr val="dk1"/>
              </a:solidFill>
              <a:latin typeface="Calibri"/>
              <a:ea typeface="Calibri"/>
              <a:cs typeface="Calibri"/>
              <a:sym typeface="Calibri"/>
            </a:endParaRPr>
          </a:p>
        </p:txBody>
      </p:sp>
      <p:pic>
        <p:nvPicPr>
          <p:cNvPr id="1180" name="Google Shape;1180;g35dc2885bd6_0_124"/>
          <p:cNvPicPr preferRelativeResize="0"/>
          <p:nvPr/>
        </p:nvPicPr>
        <p:blipFill rotWithShape="1">
          <a:blip r:embed="rId3">
            <a:alphaModFix/>
          </a:blip>
          <a:srcRect b="24562" l="79731" r="0" t="0"/>
          <a:stretch/>
        </p:blipFill>
        <p:spPr>
          <a:xfrm>
            <a:off x="11146087" y="70347"/>
            <a:ext cx="834225" cy="873100"/>
          </a:xfrm>
          <a:prstGeom prst="rect">
            <a:avLst/>
          </a:prstGeom>
          <a:noFill/>
          <a:ln>
            <a:noFill/>
          </a:ln>
        </p:spPr>
      </p:pic>
      <p:sp>
        <p:nvSpPr>
          <p:cNvPr id="1181" name="Google Shape;1181;g35dc2885bd6_0_124"/>
          <p:cNvSpPr txBox="1"/>
          <p:nvPr>
            <p:ph idx="1" type="body"/>
          </p:nvPr>
        </p:nvSpPr>
        <p:spPr>
          <a:xfrm>
            <a:off x="76200" y="1459350"/>
            <a:ext cx="5154600" cy="3939300"/>
          </a:xfrm>
          <a:prstGeom prst="rect">
            <a:avLst/>
          </a:prstGeom>
        </p:spPr>
        <p:txBody>
          <a:bodyPr anchorCtr="0" anchor="t" bIns="121900" lIns="121900" spcFirstLastPara="1" rIns="121900" wrap="square" tIns="121900">
            <a:noAutofit/>
          </a:bodyPr>
          <a:lstStyle/>
          <a:p>
            <a:pPr indent="0" lvl="0" marL="0" marR="381000" rtl="0" algn="l">
              <a:lnSpc>
                <a:spcPct val="115000"/>
              </a:lnSpc>
              <a:spcBef>
                <a:spcPts val="1200"/>
              </a:spcBef>
              <a:spcAft>
                <a:spcPts val="0"/>
              </a:spcAft>
              <a:buNone/>
            </a:pPr>
            <a:r>
              <a:rPr b="1" lang="it-IT" sz="1600"/>
              <a:t>✅ Pros</a:t>
            </a:r>
            <a:endParaRPr b="1" sz="1600"/>
          </a:p>
          <a:p>
            <a:pPr indent="-330200" lvl="0" marL="457200" marR="381000" rtl="0" algn="l">
              <a:lnSpc>
                <a:spcPct val="115000"/>
              </a:lnSpc>
              <a:spcBef>
                <a:spcPts val="1200"/>
              </a:spcBef>
              <a:spcAft>
                <a:spcPts val="0"/>
              </a:spcAft>
              <a:buClr>
                <a:schemeClr val="dk1"/>
              </a:buClr>
              <a:buSzPts val="1600"/>
              <a:buFont typeface="Arial"/>
              <a:buChar char="●"/>
            </a:pPr>
            <a:r>
              <a:rPr lang="it-IT" sz="1600"/>
              <a:t>Extreme scalability: handles millions of agents.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GPU acceleration = faster simulations.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Custom C++ agent logic.</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Integration with Python.</a:t>
            </a:r>
            <a:endParaRPr sz="1600"/>
          </a:p>
          <a:p>
            <a:pPr indent="0" lvl="0" marL="0" marR="381000" rtl="0" algn="l">
              <a:lnSpc>
                <a:spcPct val="115000"/>
              </a:lnSpc>
              <a:spcBef>
                <a:spcPts val="1200"/>
              </a:spcBef>
              <a:spcAft>
                <a:spcPts val="0"/>
              </a:spcAft>
              <a:buNone/>
            </a:pPr>
            <a:r>
              <a:rPr b="1" lang="it-IT" sz="1600"/>
              <a:t>❌ Cons</a:t>
            </a:r>
            <a:endParaRPr b="1" sz="1600"/>
          </a:p>
          <a:p>
            <a:pPr indent="-330200" lvl="0" marL="457200" marR="381000" rtl="0" algn="l">
              <a:lnSpc>
                <a:spcPct val="115000"/>
              </a:lnSpc>
              <a:spcBef>
                <a:spcPts val="1200"/>
              </a:spcBef>
              <a:spcAft>
                <a:spcPts val="0"/>
              </a:spcAft>
              <a:buClr>
                <a:schemeClr val="dk1"/>
              </a:buClr>
              <a:buSzPts val="1600"/>
              <a:buFont typeface="Arial"/>
              <a:buChar char="●"/>
            </a:pPr>
            <a:r>
              <a:rPr lang="it-IT" sz="1600"/>
              <a:t>Steeper learning curve than GUI-based tools.</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Requires CUDA-capable GPU and some C++ knowledge.</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Less beginner-friendly for quick prototyping.</a:t>
            </a:r>
            <a:endParaRPr sz="1600"/>
          </a:p>
          <a:p>
            <a:pPr indent="-330200" lvl="0" marL="457200" marR="381000" rtl="0" algn="l">
              <a:lnSpc>
                <a:spcPct val="115000"/>
              </a:lnSpc>
              <a:spcBef>
                <a:spcPts val="0"/>
              </a:spcBef>
              <a:spcAft>
                <a:spcPts val="0"/>
              </a:spcAft>
              <a:buClr>
                <a:schemeClr val="dk1"/>
              </a:buClr>
              <a:buSzPts val="1600"/>
              <a:buFont typeface="Arial"/>
              <a:buChar char="●"/>
            </a:pPr>
            <a:r>
              <a:rPr lang="it-IT" sz="1600"/>
              <a:t>Limited built-in visualization (compared to NetLogo).</a:t>
            </a:r>
            <a:endParaRPr b="1" sz="1600"/>
          </a:p>
        </p:txBody>
      </p:sp>
      <p:pic>
        <p:nvPicPr>
          <p:cNvPr id="1182" name="Google Shape;1182;g35dc2885bd6_0_124" title="Video del 2025-06-10 17-17-58 (online-video-cutter.com)(1)(1).gif"/>
          <p:cNvPicPr preferRelativeResize="0"/>
          <p:nvPr/>
        </p:nvPicPr>
        <p:blipFill>
          <a:blip r:embed="rId4">
            <a:alphaModFix/>
          </a:blip>
          <a:stretch>
            <a:fillRect/>
          </a:stretch>
        </p:blipFill>
        <p:spPr>
          <a:xfrm>
            <a:off x="5345197" y="1418175"/>
            <a:ext cx="6635127" cy="3729350"/>
          </a:xfrm>
          <a:prstGeom prst="rect">
            <a:avLst/>
          </a:prstGeom>
          <a:noFill/>
          <a:ln>
            <a:noFill/>
          </a:ln>
        </p:spPr>
      </p:pic>
      <p:sp>
        <p:nvSpPr>
          <p:cNvPr id="1183" name="Google Shape;1183;g35dc2885bd6_0_124"/>
          <p:cNvSpPr txBox="1"/>
          <p:nvPr/>
        </p:nvSpPr>
        <p:spPr>
          <a:xfrm>
            <a:off x="5776313" y="5197750"/>
            <a:ext cx="5772900" cy="548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it-IT" sz="1100">
                <a:solidFill>
                  <a:schemeClr val="dk1"/>
                </a:solidFill>
                <a:latin typeface="Calibri"/>
                <a:ea typeface="Calibri"/>
                <a:cs typeface="Calibri"/>
                <a:sym typeface="Calibri"/>
              </a:rPr>
              <a:t>Baccega, D., et al. "Forge4Flame: An Intuitive Dashboard for Designing GPU Agent-Based Models to Simulate Infectious Disease Spread." Available at SSRN 5194584.</a:t>
            </a:r>
            <a:endParaRPr i="1" sz="11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g36868a4b424_0_389"/>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189" name="Google Shape;1189;g36868a4b424_0_389"/>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Well-defined closed environment</a:t>
            </a:r>
            <a:endParaRPr/>
          </a:p>
        </p:txBody>
      </p:sp>
      <p:pic>
        <p:nvPicPr>
          <p:cNvPr id="1190" name="Google Shape;1190;g36868a4b424_0_389"/>
          <p:cNvPicPr preferRelativeResize="0"/>
          <p:nvPr/>
        </p:nvPicPr>
        <p:blipFill rotWithShape="1">
          <a:blip r:embed="rId3">
            <a:alphaModFix/>
          </a:blip>
          <a:srcRect b="24562" l="79731" r="0" t="0"/>
          <a:stretch/>
        </p:blipFill>
        <p:spPr>
          <a:xfrm>
            <a:off x="11146087" y="70347"/>
            <a:ext cx="834225" cy="873100"/>
          </a:xfrm>
          <a:prstGeom prst="rect">
            <a:avLst/>
          </a:prstGeom>
          <a:noFill/>
          <a:ln>
            <a:noFill/>
          </a:ln>
        </p:spPr>
      </p:pic>
      <p:sp>
        <p:nvSpPr>
          <p:cNvPr id="1191" name="Google Shape;1191;g36868a4b424_0_389"/>
          <p:cNvSpPr/>
          <p:nvPr/>
        </p:nvSpPr>
        <p:spPr>
          <a:xfrm>
            <a:off x="10383875" y="920221"/>
            <a:ext cx="1664400" cy="60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192" name="Google Shape;1192;g36868a4b424_0_389"/>
          <p:cNvSpPr txBox="1"/>
          <p:nvPr>
            <p:ph idx="1" type="body"/>
          </p:nvPr>
        </p:nvSpPr>
        <p:spPr>
          <a:xfrm>
            <a:off x="193825" y="2185350"/>
            <a:ext cx="3421500" cy="2487300"/>
          </a:xfrm>
          <a:prstGeom prst="rect">
            <a:avLst/>
          </a:prstGeom>
        </p:spPr>
        <p:txBody>
          <a:bodyPr anchorCtr="0" anchor="t" bIns="121900" lIns="121900" spcFirstLastPara="1" rIns="121900" wrap="square" tIns="121900">
            <a:noAutofit/>
          </a:bodyPr>
          <a:lstStyle/>
          <a:p>
            <a:pPr indent="-330200" lvl="0" marL="457200" marR="381000" rtl="0" algn="l">
              <a:lnSpc>
                <a:spcPct val="115000"/>
              </a:lnSpc>
              <a:spcBef>
                <a:spcPts val="1200"/>
              </a:spcBef>
              <a:spcAft>
                <a:spcPts val="0"/>
              </a:spcAft>
              <a:buSzPts val="1600"/>
              <a:buChar char="●"/>
            </a:pPr>
            <a:r>
              <a:rPr lang="it-IT" sz="1600"/>
              <a:t>These scenarios feature detailed simulation of agents’ movements within a confined and structured space.</a:t>
            </a:r>
            <a:endParaRPr sz="1600"/>
          </a:p>
          <a:p>
            <a:pPr indent="-330200" lvl="0" marL="457200" marR="381000" rtl="0" algn="l">
              <a:lnSpc>
                <a:spcPct val="115000"/>
              </a:lnSpc>
              <a:spcBef>
                <a:spcPts val="0"/>
              </a:spcBef>
              <a:spcAft>
                <a:spcPts val="0"/>
              </a:spcAft>
              <a:buSzPts val="1600"/>
              <a:buChar char="●"/>
            </a:pPr>
            <a:r>
              <a:rPr b="1" lang="it-IT" sz="1600"/>
              <a:t>Very</a:t>
            </a:r>
            <a:r>
              <a:rPr lang="it-IT" sz="1600"/>
              <a:t> </a:t>
            </a:r>
            <a:r>
              <a:rPr b="1" lang="it-IT" sz="1600"/>
              <a:t>complex</a:t>
            </a:r>
            <a:r>
              <a:rPr lang="it-IT" sz="1600"/>
              <a:t> to define.</a:t>
            </a:r>
            <a:endParaRPr sz="1600"/>
          </a:p>
          <a:p>
            <a:pPr indent="-330200" lvl="0" marL="457200" marR="381000" rtl="0" algn="l">
              <a:lnSpc>
                <a:spcPct val="115000"/>
              </a:lnSpc>
              <a:spcBef>
                <a:spcPts val="0"/>
              </a:spcBef>
              <a:spcAft>
                <a:spcPts val="0"/>
              </a:spcAft>
              <a:buSzPts val="1600"/>
              <a:buChar char="●"/>
            </a:pPr>
            <a:r>
              <a:rPr lang="it-IT" sz="1600"/>
              <a:t>Examples: school, hospital, supermarket, office.</a:t>
            </a:r>
            <a:endParaRPr sz="1600"/>
          </a:p>
        </p:txBody>
      </p:sp>
      <p:sp>
        <p:nvSpPr>
          <p:cNvPr id="1193" name="Google Shape;1193;g36868a4b424_0_389"/>
          <p:cNvSpPr txBox="1"/>
          <p:nvPr/>
        </p:nvSpPr>
        <p:spPr>
          <a:xfrm>
            <a:off x="86275" y="6108275"/>
            <a:ext cx="45441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Baccega, D., et al. "Forge4Flame: An Intuitive Dashboard for Designing GPU Agent-Based Models to Simulate Infectious Disease Spread." Available at SSRN 5194584.</a:t>
            </a:r>
            <a:endParaRPr i="1" sz="1100">
              <a:solidFill>
                <a:schemeClr val="dk1"/>
              </a:solidFill>
              <a:latin typeface="Calibri"/>
              <a:ea typeface="Calibri"/>
              <a:cs typeface="Calibri"/>
              <a:sym typeface="Calibri"/>
            </a:endParaRPr>
          </a:p>
        </p:txBody>
      </p:sp>
      <p:pic>
        <p:nvPicPr>
          <p:cNvPr id="1194" name="Google Shape;1194;g36868a4b424_0_389" title="Video del 2025-06-10 17-17-58 (online-video-cutter.com)(1)(1).gif"/>
          <p:cNvPicPr preferRelativeResize="0"/>
          <p:nvPr/>
        </p:nvPicPr>
        <p:blipFill>
          <a:blip r:embed="rId4">
            <a:alphaModFix/>
          </a:blip>
          <a:stretch>
            <a:fillRect/>
          </a:stretch>
        </p:blipFill>
        <p:spPr>
          <a:xfrm>
            <a:off x="7338000" y="2899500"/>
            <a:ext cx="4770049" cy="3208770"/>
          </a:xfrm>
          <a:prstGeom prst="rect">
            <a:avLst/>
          </a:prstGeom>
          <a:noFill/>
          <a:ln>
            <a:noFill/>
          </a:ln>
        </p:spPr>
      </p:pic>
      <p:pic>
        <p:nvPicPr>
          <p:cNvPr id="1195" name="Google Shape;1195;g36868a4b424_0_389" title="Screencast From 2025-05-28 13-48-20 (1).gif"/>
          <p:cNvPicPr preferRelativeResize="0"/>
          <p:nvPr/>
        </p:nvPicPr>
        <p:blipFill rotWithShape="1">
          <a:blip r:embed="rId5">
            <a:alphaModFix/>
          </a:blip>
          <a:srcRect b="2928" l="0" r="0" t="2918"/>
          <a:stretch/>
        </p:blipFill>
        <p:spPr>
          <a:xfrm>
            <a:off x="3366557" y="819751"/>
            <a:ext cx="4770043" cy="3208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g35a4bedfb1a_0_7"/>
          <p:cNvSpPr txBox="1"/>
          <p:nvPr/>
        </p:nvSpPr>
        <p:spPr>
          <a:xfrm>
            <a:off x="997350" y="2339863"/>
            <a:ext cx="101973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it-IT" sz="3000">
                <a:solidFill>
                  <a:schemeClr val="dk1"/>
                </a:solidFill>
                <a:latin typeface="Calibri"/>
                <a:ea typeface="Calibri"/>
                <a:cs typeface="Calibri"/>
                <a:sym typeface="Calibri"/>
              </a:rPr>
              <a:t>Forge4Flame: An Intuitive Dashboard for Designing GPU Agent-Based Models to Simulate Infectious Disease Spread</a:t>
            </a:r>
            <a:endParaRPr sz="3000">
              <a:solidFill>
                <a:schemeClr val="dk1"/>
              </a:solidFill>
              <a:latin typeface="Calibri"/>
              <a:ea typeface="Calibri"/>
              <a:cs typeface="Calibri"/>
              <a:sym typeface="Calibri"/>
            </a:endParaRPr>
          </a:p>
        </p:txBody>
      </p:sp>
      <p:pic>
        <p:nvPicPr>
          <p:cNvPr id="1201" name="Google Shape;1201;g35a4bedfb1a_0_7"/>
          <p:cNvPicPr preferRelativeResize="0"/>
          <p:nvPr/>
        </p:nvPicPr>
        <p:blipFill>
          <a:blip r:embed="rId3">
            <a:alphaModFix/>
          </a:blip>
          <a:stretch>
            <a:fillRect/>
          </a:stretch>
        </p:blipFill>
        <p:spPr>
          <a:xfrm>
            <a:off x="5323313" y="3416782"/>
            <a:ext cx="1545376" cy="1695624"/>
          </a:xfrm>
          <a:prstGeom prst="rect">
            <a:avLst/>
          </a:prstGeom>
          <a:noFill/>
          <a:ln>
            <a:noFill/>
          </a:ln>
        </p:spPr>
      </p:pic>
      <p:sp>
        <p:nvSpPr>
          <p:cNvPr id="1202" name="Google Shape;1202;g35a4bedfb1a_0_7"/>
          <p:cNvSpPr txBox="1"/>
          <p:nvPr/>
        </p:nvSpPr>
        <p:spPr>
          <a:xfrm>
            <a:off x="1310863" y="5173825"/>
            <a:ext cx="9570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Baccega, D., et al. "Forge4Flame: An Intuitive Dashboard for Designing GPU Agent-Based Models to Simulate Infectious Disease Spread." Available at SSRN 5194584.</a:t>
            </a:r>
            <a:endParaRPr i="1" sz="1100">
              <a:solidFill>
                <a:schemeClr val="dk1"/>
              </a:solidFill>
              <a:latin typeface="Calibri"/>
              <a:ea typeface="Calibri"/>
              <a:cs typeface="Calibri"/>
              <a:sym typeface="Calibri"/>
            </a:endParaRPr>
          </a:p>
        </p:txBody>
      </p:sp>
      <p:sp>
        <p:nvSpPr>
          <p:cNvPr id="1203" name="Google Shape;1203;g35a4bedfb1a_0_7"/>
          <p:cNvSpPr/>
          <p:nvPr/>
        </p:nvSpPr>
        <p:spPr>
          <a:xfrm rot="10800000">
            <a:off x="703919" y="2150512"/>
            <a:ext cx="1461350"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sp>
        <p:nvSpPr>
          <p:cNvPr id="1204" name="Google Shape;1204;g35a4bedfb1a_0_7"/>
          <p:cNvSpPr/>
          <p:nvPr/>
        </p:nvSpPr>
        <p:spPr>
          <a:xfrm rot="59">
            <a:off x="10258272" y="2964035"/>
            <a:ext cx="1461375" cy="174345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rgbClr val="191B0E"/>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5b7ab17c1a_0_20"/>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55" name="Google Shape;155;g35b7ab17c1a_0_2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Computational modelling</a:t>
            </a:r>
            <a:endParaRPr/>
          </a:p>
        </p:txBody>
      </p:sp>
      <p:sp>
        <p:nvSpPr>
          <p:cNvPr id="156" name="Google Shape;156;g35b7ab17c1a_0_20"/>
          <p:cNvSpPr txBox="1"/>
          <p:nvPr/>
        </p:nvSpPr>
        <p:spPr>
          <a:xfrm>
            <a:off x="458625" y="1540450"/>
            <a:ext cx="5357400" cy="1281900"/>
          </a:xfrm>
          <a:prstGeom prst="rect">
            <a:avLst/>
          </a:prstGeom>
          <a:noFill/>
          <a:ln cap="flat" cmpd="sng" w="19050">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IT" sz="1800">
                <a:latin typeface="Calibri"/>
                <a:ea typeface="Calibri"/>
                <a:cs typeface="Calibri"/>
                <a:sym typeface="Calibri"/>
              </a:rPr>
              <a:t>The use of mathematics, statistics, physics and computer science to study the mechanism and behavior of complex systems by computer simulation.</a:t>
            </a:r>
            <a:endParaRPr sz="1800">
              <a:latin typeface="Calibri"/>
              <a:ea typeface="Calibri"/>
              <a:cs typeface="Calibri"/>
              <a:sym typeface="Calibri"/>
            </a:endParaRPr>
          </a:p>
        </p:txBody>
      </p:sp>
      <p:sp>
        <p:nvSpPr>
          <p:cNvPr id="157" name="Google Shape;157;g35b7ab17c1a_0_20"/>
          <p:cNvSpPr txBox="1"/>
          <p:nvPr/>
        </p:nvSpPr>
        <p:spPr>
          <a:xfrm>
            <a:off x="388075" y="1078750"/>
            <a:ext cx="1616700" cy="461700"/>
          </a:xfrm>
          <a:prstGeom prst="rect">
            <a:avLst/>
          </a:prstGeom>
          <a:solidFill>
            <a:srgbClr val="C9DAF8"/>
          </a:solidFill>
          <a:ln cap="flat" cmpd="sng" w="19050">
            <a:solidFill>
              <a:srgbClr val="C9DAF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IT" sz="1800"/>
              <a:t>Definition</a:t>
            </a:r>
            <a:endParaRPr sz="1800"/>
          </a:p>
        </p:txBody>
      </p:sp>
      <p:pic>
        <p:nvPicPr>
          <p:cNvPr id="158" name="Google Shape;158;g35b7ab17c1a_0_20"/>
          <p:cNvPicPr preferRelativeResize="0"/>
          <p:nvPr/>
        </p:nvPicPr>
        <p:blipFill rotWithShape="1">
          <a:blip r:embed="rId3">
            <a:alphaModFix/>
          </a:blip>
          <a:srcRect b="15620" l="0" r="0" t="16078"/>
          <a:stretch/>
        </p:blipFill>
        <p:spPr>
          <a:xfrm>
            <a:off x="6137775" y="1222550"/>
            <a:ext cx="5664550" cy="3868800"/>
          </a:xfrm>
          <a:prstGeom prst="rect">
            <a:avLst/>
          </a:prstGeom>
          <a:noFill/>
          <a:ln>
            <a:noFill/>
          </a:ln>
        </p:spPr>
      </p:pic>
      <p:sp>
        <p:nvSpPr>
          <p:cNvPr id="159" name="Google Shape;159;g35b7ab17c1a_0_20"/>
          <p:cNvSpPr txBox="1"/>
          <p:nvPr/>
        </p:nvSpPr>
        <p:spPr>
          <a:xfrm>
            <a:off x="270450" y="3715925"/>
            <a:ext cx="5769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IT" sz="1800" u="sng">
                <a:latin typeface="Calibri"/>
                <a:ea typeface="Calibri"/>
                <a:cs typeface="Calibri"/>
                <a:sym typeface="Calibri"/>
              </a:rPr>
              <a:t>Applications in different fields</a:t>
            </a:r>
            <a:r>
              <a:rPr lang="it-IT" sz="1800">
                <a:latin typeface="Calibri"/>
                <a:ea typeface="Calibri"/>
                <a:cs typeface="Calibri"/>
                <a:sym typeface="Calibri"/>
              </a:rPr>
              <a:t>: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it-IT" sz="1800">
                <a:latin typeface="Calibri"/>
                <a:ea typeface="Calibri"/>
                <a:cs typeface="Calibri"/>
                <a:sym typeface="Calibri"/>
              </a:rPr>
              <a:t>Network analysis, manufacturing systems, resource management, weather forecasting, clinical decision support, </a:t>
            </a:r>
            <a:r>
              <a:rPr lang="it-IT" sz="1800">
                <a:highlight>
                  <a:srgbClr val="C9DAF8"/>
                </a:highlight>
                <a:latin typeface="Calibri"/>
                <a:ea typeface="Calibri"/>
                <a:cs typeface="Calibri"/>
                <a:sym typeface="Calibri"/>
              </a:rPr>
              <a:t>tracking infectious diseases</a:t>
            </a:r>
            <a:r>
              <a:rPr lang="it-IT" sz="1800">
                <a:latin typeface="Calibri"/>
                <a:ea typeface="Calibri"/>
                <a:cs typeface="Calibri"/>
                <a:sym typeface="Calibri"/>
              </a:rPr>
              <a:t>, ...</a:t>
            </a:r>
            <a:endParaRPr sz="1800">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g300bc01c7c8_1_4"/>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pic>
        <p:nvPicPr>
          <p:cNvPr id="1210" name="Google Shape;1210;g300bc01c7c8_1_4"/>
          <p:cNvPicPr preferRelativeResize="0"/>
          <p:nvPr/>
        </p:nvPicPr>
        <p:blipFill rotWithShape="1">
          <a:blip r:embed="rId3">
            <a:alphaModFix/>
          </a:blip>
          <a:srcRect b="0" l="0" r="0" t="0"/>
          <a:stretch/>
        </p:blipFill>
        <p:spPr>
          <a:xfrm>
            <a:off x="5190775" y="1738425"/>
            <a:ext cx="2780625" cy="3058676"/>
          </a:xfrm>
          <a:prstGeom prst="rect">
            <a:avLst/>
          </a:prstGeom>
          <a:noFill/>
          <a:ln>
            <a:noFill/>
          </a:ln>
        </p:spPr>
      </p:pic>
      <p:sp>
        <p:nvSpPr>
          <p:cNvPr id="1211" name="Google Shape;1211;g300bc01c7c8_1_4"/>
          <p:cNvSpPr/>
          <p:nvPr/>
        </p:nvSpPr>
        <p:spPr>
          <a:xfrm>
            <a:off x="8850214" y="1195836"/>
            <a:ext cx="3038700" cy="1207800"/>
          </a:xfrm>
          <a:prstGeom prst="roundRect">
            <a:avLst>
              <a:gd fmla="val 16667" name="adj"/>
            </a:avLst>
          </a:prstGeom>
          <a:noFill/>
          <a:ln cap="flat" cmpd="sng" w="2857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300bc01c7c8_1_4"/>
          <p:cNvSpPr txBox="1"/>
          <p:nvPr/>
        </p:nvSpPr>
        <p:spPr>
          <a:xfrm>
            <a:off x="8783514" y="1890261"/>
            <a:ext cx="3225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i="1" lang="it-IT" sz="1300" u="none" cap="none" strike="noStrike">
                <a:solidFill>
                  <a:srgbClr val="000000"/>
                </a:solidFill>
                <a:latin typeface="Calibri"/>
                <a:ea typeface="Calibri"/>
                <a:cs typeface="Calibri"/>
                <a:sym typeface="Calibri"/>
              </a:rPr>
              <a:t>Approachable by scientists without specific computational knowledge</a:t>
            </a:r>
            <a:endParaRPr i="1" sz="1300" u="none" cap="none" strike="noStrike">
              <a:solidFill>
                <a:srgbClr val="000000"/>
              </a:solidFill>
              <a:latin typeface="Calibri"/>
              <a:ea typeface="Calibri"/>
              <a:cs typeface="Calibri"/>
              <a:sym typeface="Calibri"/>
            </a:endParaRPr>
          </a:p>
        </p:txBody>
      </p:sp>
      <p:pic>
        <p:nvPicPr>
          <p:cNvPr id="1213" name="Google Shape;1213;g300bc01c7c8_1_4"/>
          <p:cNvPicPr preferRelativeResize="0"/>
          <p:nvPr/>
        </p:nvPicPr>
        <p:blipFill rotWithShape="1">
          <a:blip r:embed="rId4">
            <a:alphaModFix/>
          </a:blip>
          <a:srcRect b="0" l="0" r="0" t="0"/>
          <a:stretch/>
        </p:blipFill>
        <p:spPr>
          <a:xfrm>
            <a:off x="9033439" y="1357759"/>
            <a:ext cx="731700" cy="598446"/>
          </a:xfrm>
          <a:prstGeom prst="rect">
            <a:avLst/>
          </a:prstGeom>
          <a:noFill/>
          <a:ln>
            <a:noFill/>
          </a:ln>
        </p:spPr>
      </p:pic>
      <p:sp>
        <p:nvSpPr>
          <p:cNvPr id="1214" name="Google Shape;1214;g300bc01c7c8_1_4"/>
          <p:cNvSpPr txBox="1"/>
          <p:nvPr/>
        </p:nvSpPr>
        <p:spPr>
          <a:xfrm>
            <a:off x="9900014" y="1410686"/>
            <a:ext cx="1921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it-IT" sz="2000" u="none" cap="none" strike="noStrike">
                <a:solidFill>
                  <a:srgbClr val="674EA7"/>
                </a:solidFill>
                <a:latin typeface="Calibri"/>
                <a:ea typeface="Calibri"/>
                <a:cs typeface="Calibri"/>
                <a:sym typeface="Calibri"/>
              </a:rPr>
              <a:t>User-friendly</a:t>
            </a:r>
            <a:endParaRPr b="1" i="0" sz="2000" u="none" cap="none" strike="noStrike">
              <a:solidFill>
                <a:srgbClr val="674EA7"/>
              </a:solidFill>
              <a:latin typeface="Calibri"/>
              <a:ea typeface="Calibri"/>
              <a:cs typeface="Calibri"/>
              <a:sym typeface="Calibri"/>
            </a:endParaRPr>
          </a:p>
        </p:txBody>
      </p:sp>
      <p:sp>
        <p:nvSpPr>
          <p:cNvPr id="1215" name="Google Shape;1215;g300bc01c7c8_1_4"/>
          <p:cNvSpPr/>
          <p:nvPr/>
        </p:nvSpPr>
        <p:spPr>
          <a:xfrm>
            <a:off x="8859714" y="2652438"/>
            <a:ext cx="3038700" cy="1207800"/>
          </a:xfrm>
          <a:prstGeom prst="roundRect">
            <a:avLst>
              <a:gd fmla="val 16667" name="adj"/>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300bc01c7c8_1_4"/>
          <p:cNvSpPr txBox="1"/>
          <p:nvPr/>
        </p:nvSpPr>
        <p:spPr>
          <a:xfrm>
            <a:off x="8783514" y="3359888"/>
            <a:ext cx="3225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i="1" lang="it-IT" sz="1300" u="none" cap="none" strike="noStrike">
                <a:solidFill>
                  <a:srgbClr val="000000"/>
                </a:solidFill>
                <a:latin typeface="Calibri"/>
                <a:ea typeface="Calibri"/>
                <a:cs typeface="Calibri"/>
                <a:sym typeface="Calibri"/>
              </a:rPr>
              <a:t>Automatic generation of 3D model environment for FLAME GPU 2 </a:t>
            </a:r>
            <a:endParaRPr i="1" sz="1300" u="none" cap="none" strike="noStrike">
              <a:solidFill>
                <a:srgbClr val="000000"/>
              </a:solidFill>
              <a:latin typeface="Calibri"/>
              <a:ea typeface="Calibri"/>
              <a:cs typeface="Calibri"/>
              <a:sym typeface="Calibri"/>
            </a:endParaRPr>
          </a:p>
        </p:txBody>
      </p:sp>
      <p:sp>
        <p:nvSpPr>
          <p:cNvPr id="1217" name="Google Shape;1217;g300bc01c7c8_1_4"/>
          <p:cNvSpPr txBox="1"/>
          <p:nvPr/>
        </p:nvSpPr>
        <p:spPr>
          <a:xfrm>
            <a:off x="9909514" y="2867288"/>
            <a:ext cx="1921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it-IT" sz="2000" u="none" cap="none" strike="noStrike">
                <a:solidFill>
                  <a:srgbClr val="BF9000"/>
                </a:solidFill>
                <a:latin typeface="Calibri"/>
                <a:ea typeface="Calibri"/>
                <a:cs typeface="Calibri"/>
                <a:sym typeface="Calibri"/>
              </a:rPr>
              <a:t>Automatic</a:t>
            </a:r>
            <a:endParaRPr b="1" i="0" sz="2000" u="none" cap="none" strike="noStrike">
              <a:solidFill>
                <a:srgbClr val="BF9000"/>
              </a:solidFill>
              <a:latin typeface="Calibri"/>
              <a:ea typeface="Calibri"/>
              <a:cs typeface="Calibri"/>
              <a:sym typeface="Calibri"/>
            </a:endParaRPr>
          </a:p>
        </p:txBody>
      </p:sp>
      <p:pic>
        <p:nvPicPr>
          <p:cNvPr id="1218" name="Google Shape;1218;g300bc01c7c8_1_4"/>
          <p:cNvPicPr preferRelativeResize="0"/>
          <p:nvPr/>
        </p:nvPicPr>
        <p:blipFill rotWithShape="1">
          <a:blip r:embed="rId5">
            <a:alphaModFix/>
          </a:blip>
          <a:srcRect b="0" l="0" r="0" t="0"/>
          <a:stretch/>
        </p:blipFill>
        <p:spPr>
          <a:xfrm>
            <a:off x="9016189" y="2692026"/>
            <a:ext cx="731700" cy="731700"/>
          </a:xfrm>
          <a:prstGeom prst="rect">
            <a:avLst/>
          </a:prstGeom>
          <a:noFill/>
          <a:ln>
            <a:noFill/>
          </a:ln>
        </p:spPr>
      </p:pic>
      <p:sp>
        <p:nvSpPr>
          <p:cNvPr id="1219" name="Google Shape;1219;g300bc01c7c8_1_4"/>
          <p:cNvSpPr/>
          <p:nvPr/>
        </p:nvSpPr>
        <p:spPr>
          <a:xfrm>
            <a:off x="8876964" y="4127250"/>
            <a:ext cx="3038700" cy="12078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300bc01c7c8_1_4"/>
          <p:cNvSpPr txBox="1"/>
          <p:nvPr/>
        </p:nvSpPr>
        <p:spPr>
          <a:xfrm>
            <a:off x="9661864" y="4131338"/>
            <a:ext cx="22098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it-IT" sz="2000" u="none" cap="none" strike="noStrike">
                <a:solidFill>
                  <a:srgbClr val="38761D"/>
                </a:solidFill>
                <a:latin typeface="Calibri"/>
                <a:ea typeface="Calibri"/>
                <a:cs typeface="Calibri"/>
                <a:sym typeface="Calibri"/>
              </a:rPr>
              <a:t>Reproducibility</a:t>
            </a:r>
            <a:endParaRPr b="1" i="0" sz="2000" u="none" cap="none" strike="noStrike">
              <a:solidFill>
                <a:srgbClr val="38761D"/>
              </a:solidFill>
              <a:latin typeface="Calibri"/>
              <a:ea typeface="Calibri"/>
              <a:cs typeface="Calibri"/>
              <a:sym typeface="Calibri"/>
            </a:endParaRPr>
          </a:p>
        </p:txBody>
      </p:sp>
      <p:sp>
        <p:nvSpPr>
          <p:cNvPr id="1221" name="Google Shape;1221;g300bc01c7c8_1_4"/>
          <p:cNvSpPr txBox="1"/>
          <p:nvPr/>
        </p:nvSpPr>
        <p:spPr>
          <a:xfrm>
            <a:off x="8920164" y="4628651"/>
            <a:ext cx="29178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i="1" lang="it-IT" sz="1300" u="none" cap="none" strike="noStrike">
                <a:solidFill>
                  <a:srgbClr val="000000"/>
                </a:solidFill>
                <a:latin typeface="Calibri"/>
                <a:ea typeface="Calibri"/>
                <a:cs typeface="Calibri"/>
                <a:sym typeface="Calibri"/>
              </a:rPr>
              <a:t>Scientific results can be consistently replicated by independent researchers using the same methodology and data</a:t>
            </a:r>
            <a:endParaRPr i="1" sz="1300" u="none" cap="none" strike="noStrike">
              <a:solidFill>
                <a:srgbClr val="000000"/>
              </a:solidFill>
              <a:latin typeface="Calibri"/>
              <a:ea typeface="Calibri"/>
              <a:cs typeface="Calibri"/>
              <a:sym typeface="Calibri"/>
            </a:endParaRPr>
          </a:p>
        </p:txBody>
      </p:sp>
      <p:pic>
        <p:nvPicPr>
          <p:cNvPr id="1222" name="Google Shape;1222;g300bc01c7c8_1_4"/>
          <p:cNvPicPr preferRelativeResize="0"/>
          <p:nvPr/>
        </p:nvPicPr>
        <p:blipFill rotWithShape="1">
          <a:blip r:embed="rId6">
            <a:alphaModFix/>
          </a:blip>
          <a:srcRect b="0" l="0" r="0" t="0"/>
          <a:stretch/>
        </p:blipFill>
        <p:spPr>
          <a:xfrm>
            <a:off x="9033439" y="4127262"/>
            <a:ext cx="598450" cy="598450"/>
          </a:xfrm>
          <a:prstGeom prst="rect">
            <a:avLst/>
          </a:prstGeom>
          <a:noFill/>
          <a:ln>
            <a:noFill/>
          </a:ln>
        </p:spPr>
      </p:pic>
      <p:sp>
        <p:nvSpPr>
          <p:cNvPr id="1223" name="Google Shape;1223;g300bc01c7c8_1_4"/>
          <p:cNvSpPr txBox="1"/>
          <p:nvPr/>
        </p:nvSpPr>
        <p:spPr>
          <a:xfrm>
            <a:off x="150650" y="1175075"/>
            <a:ext cx="47607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1" i="1" lang="it-IT" sz="1600" u="none" cap="none" strike="noStrike">
                <a:solidFill>
                  <a:srgbClr val="000000"/>
                </a:solidFill>
                <a:latin typeface="Calibri"/>
                <a:ea typeface="Calibri"/>
                <a:cs typeface="Calibri"/>
                <a:sym typeface="Calibri"/>
              </a:rPr>
              <a:t>User-friendly dashboard </a:t>
            </a:r>
            <a:r>
              <a:rPr i="0" lang="it-IT" sz="1600" u="none" cap="none" strike="noStrike">
                <a:solidFill>
                  <a:srgbClr val="000000"/>
                </a:solidFill>
                <a:latin typeface="Calibri"/>
                <a:ea typeface="Calibri"/>
                <a:cs typeface="Calibri"/>
                <a:sym typeface="Calibri"/>
              </a:rPr>
              <a:t>designed to simplify the definition of an </a:t>
            </a:r>
            <a:r>
              <a:rPr b="1" i="1" lang="it-IT" sz="1600" u="none" cap="none" strike="noStrike">
                <a:solidFill>
                  <a:srgbClr val="000000"/>
                </a:solidFill>
                <a:latin typeface="Calibri"/>
                <a:ea typeface="Calibri"/>
                <a:cs typeface="Calibri"/>
                <a:sym typeface="Calibri"/>
              </a:rPr>
              <a:t>Agent-Based Model environment </a:t>
            </a:r>
            <a:r>
              <a:rPr i="0" lang="it-IT" sz="1600" u="none" cap="none" strike="noStrike">
                <a:solidFill>
                  <a:srgbClr val="000000"/>
                </a:solidFill>
                <a:latin typeface="Calibri"/>
                <a:ea typeface="Calibri"/>
                <a:cs typeface="Calibri"/>
                <a:sym typeface="Calibri"/>
              </a:rPr>
              <a:t>without the need to write code.</a:t>
            </a:r>
            <a:endParaRPr i="0" sz="1600" u="none" cap="none" strike="noStrike">
              <a:solidFill>
                <a:srgbClr val="000000"/>
              </a:solidFill>
              <a:latin typeface="Calibri"/>
              <a:ea typeface="Calibri"/>
              <a:cs typeface="Calibri"/>
              <a:sym typeface="Calibri"/>
            </a:endParaRPr>
          </a:p>
        </p:txBody>
      </p:sp>
      <p:sp>
        <p:nvSpPr>
          <p:cNvPr id="1224" name="Google Shape;1224;g300bc01c7c8_1_4"/>
          <p:cNvSpPr txBox="1"/>
          <p:nvPr/>
        </p:nvSpPr>
        <p:spPr>
          <a:xfrm>
            <a:off x="86275" y="2125475"/>
            <a:ext cx="4644000" cy="3955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700"/>
              <a:buFont typeface="Arial"/>
              <a:buNone/>
            </a:pPr>
            <a:r>
              <a:rPr i="0" lang="it-IT" u="none" cap="none" strike="noStrike">
                <a:solidFill>
                  <a:schemeClr val="dk1"/>
                </a:solidFill>
                <a:latin typeface="Calibri"/>
                <a:ea typeface="Calibri"/>
                <a:cs typeface="Calibri"/>
                <a:sym typeface="Calibri"/>
              </a:rPr>
              <a:t>It enables to define:</a:t>
            </a:r>
            <a:endParaRPr i="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700"/>
              <a:buFont typeface="Arial"/>
              <a:buNone/>
            </a:pPr>
            <a:r>
              <a:t/>
            </a:r>
            <a:endParaRPr i="0" u="none" cap="none" strike="noStrike">
              <a:solidFill>
                <a:schemeClr val="dk1"/>
              </a:solidFill>
              <a:latin typeface="Calibri"/>
              <a:ea typeface="Calibri"/>
              <a:cs typeface="Calibri"/>
              <a:sym typeface="Calibri"/>
            </a:endParaRPr>
          </a:p>
          <a:p>
            <a:pPr indent="-317500" lvl="0" marL="457200" marR="0" rtl="0" algn="l">
              <a:lnSpc>
                <a:spcPct val="150000"/>
              </a:lnSpc>
              <a:spcBef>
                <a:spcPts val="0"/>
              </a:spcBef>
              <a:spcAft>
                <a:spcPts val="0"/>
              </a:spcAft>
              <a:buClr>
                <a:schemeClr val="dk1"/>
              </a:buClr>
              <a:buSzPts val="1400"/>
              <a:buFont typeface="Calibri"/>
              <a:buAutoNum type="arabicPeriod"/>
            </a:pPr>
            <a:r>
              <a:rPr i="0" lang="it-IT" u="none" cap="none" strike="noStrike">
                <a:solidFill>
                  <a:schemeClr val="dk1"/>
                </a:solidFill>
                <a:latin typeface="Calibri"/>
                <a:ea typeface="Calibri"/>
                <a:cs typeface="Calibri"/>
                <a:sym typeface="Calibri"/>
              </a:rPr>
              <a:t>model’s environment</a:t>
            </a:r>
            <a:endParaRPr i="0" u="none" cap="none" strike="noStrike">
              <a:solidFill>
                <a:schemeClr val="dk1"/>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1700"/>
              <a:buFont typeface="Arial"/>
              <a:buNone/>
            </a:pPr>
            <a:r>
              <a:t/>
            </a:r>
            <a:endParaRPr i="0" u="none" cap="none" strike="noStrike">
              <a:solidFill>
                <a:schemeClr val="dk1"/>
              </a:solidFill>
              <a:latin typeface="Calibri"/>
              <a:ea typeface="Calibri"/>
              <a:cs typeface="Calibri"/>
              <a:sym typeface="Calibri"/>
            </a:endParaRPr>
          </a:p>
          <a:p>
            <a:pPr indent="-317500" lvl="0" marL="457200" marR="0" rtl="0" algn="l">
              <a:lnSpc>
                <a:spcPct val="150000"/>
              </a:lnSpc>
              <a:spcBef>
                <a:spcPts val="0"/>
              </a:spcBef>
              <a:spcAft>
                <a:spcPts val="0"/>
              </a:spcAft>
              <a:buClr>
                <a:schemeClr val="dk1"/>
              </a:buClr>
              <a:buSzPts val="1400"/>
              <a:buFont typeface="Calibri"/>
              <a:buAutoNum type="arabicPeriod" startAt="2"/>
            </a:pPr>
            <a:r>
              <a:rPr i="0" lang="it-IT" u="none" cap="none" strike="noStrike">
                <a:solidFill>
                  <a:schemeClr val="dk1"/>
                </a:solidFill>
                <a:latin typeface="Calibri"/>
                <a:ea typeface="Calibri"/>
                <a:cs typeface="Calibri"/>
                <a:sym typeface="Calibri"/>
              </a:rPr>
              <a:t>the agents interacting within it </a:t>
            </a:r>
            <a:endParaRPr i="0" u="none" cap="none" strike="noStrike">
              <a:solidFill>
                <a:schemeClr val="dk1"/>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1700"/>
              <a:buFont typeface="Arial"/>
              <a:buNone/>
            </a:pPr>
            <a:r>
              <a:t/>
            </a:r>
            <a:endParaRPr i="0" u="none" cap="none" strike="noStrike">
              <a:solidFill>
                <a:schemeClr val="dk1"/>
              </a:solidFill>
              <a:latin typeface="Calibri"/>
              <a:ea typeface="Calibri"/>
              <a:cs typeface="Calibri"/>
              <a:sym typeface="Calibri"/>
            </a:endParaRPr>
          </a:p>
          <a:p>
            <a:pPr indent="-317500" lvl="0" marL="457200" marR="0" rtl="0" algn="l">
              <a:lnSpc>
                <a:spcPct val="150000"/>
              </a:lnSpc>
              <a:spcBef>
                <a:spcPts val="0"/>
              </a:spcBef>
              <a:spcAft>
                <a:spcPts val="0"/>
              </a:spcAft>
              <a:buClr>
                <a:schemeClr val="dk1"/>
              </a:buClr>
              <a:buSzPts val="1400"/>
              <a:buFont typeface="Calibri"/>
              <a:buAutoNum type="arabicPeriod" startAt="3"/>
            </a:pPr>
            <a:r>
              <a:rPr i="0" lang="it-IT" u="none" cap="none" strike="noStrike">
                <a:solidFill>
                  <a:schemeClr val="dk1"/>
                </a:solidFill>
                <a:latin typeface="Calibri"/>
                <a:ea typeface="Calibri"/>
                <a:cs typeface="Calibri"/>
                <a:sym typeface="Calibri"/>
              </a:rPr>
              <a:t>the disease model </a:t>
            </a:r>
            <a:endParaRPr i="0" u="none" cap="none" strike="noStrike">
              <a:solidFill>
                <a:schemeClr val="dk1"/>
              </a:solidFill>
              <a:latin typeface="Calibri"/>
              <a:ea typeface="Calibri"/>
              <a:cs typeface="Calibri"/>
              <a:sym typeface="Calibri"/>
            </a:endParaRPr>
          </a:p>
          <a:p>
            <a:pPr indent="0" lvl="0" marL="457200" marR="0" rtl="0" algn="l">
              <a:lnSpc>
                <a:spcPct val="150000"/>
              </a:lnSpc>
              <a:spcBef>
                <a:spcPts val="0"/>
              </a:spcBef>
              <a:spcAft>
                <a:spcPts val="0"/>
              </a:spcAft>
              <a:buClr>
                <a:srgbClr val="000000"/>
              </a:buClr>
              <a:buSzPts val="1700"/>
              <a:buFont typeface="Arial"/>
              <a:buNone/>
            </a:pPr>
            <a:r>
              <a:t/>
            </a:r>
            <a:endParaRPr i="0" u="none" cap="none" strike="noStrike">
              <a:solidFill>
                <a:schemeClr val="dk1"/>
              </a:solidFill>
              <a:latin typeface="Calibri"/>
              <a:ea typeface="Calibri"/>
              <a:cs typeface="Calibri"/>
              <a:sym typeface="Calibri"/>
            </a:endParaRPr>
          </a:p>
          <a:p>
            <a:pPr indent="-317500" lvl="0" marL="457200" marR="0" rtl="0" algn="l">
              <a:lnSpc>
                <a:spcPct val="150000"/>
              </a:lnSpc>
              <a:spcBef>
                <a:spcPts val="0"/>
              </a:spcBef>
              <a:spcAft>
                <a:spcPts val="0"/>
              </a:spcAft>
              <a:buClr>
                <a:schemeClr val="dk1"/>
              </a:buClr>
              <a:buSzPts val="1400"/>
              <a:buFont typeface="Calibri"/>
              <a:buAutoNum type="arabicPeriod" startAt="4"/>
            </a:pPr>
            <a:r>
              <a:rPr i="0" lang="it-IT" u="none" cap="none" strike="noStrike">
                <a:solidFill>
                  <a:schemeClr val="dk1"/>
                </a:solidFill>
                <a:latin typeface="Calibri"/>
                <a:ea typeface="Calibri"/>
                <a:cs typeface="Calibri"/>
                <a:sym typeface="Calibri"/>
              </a:rPr>
              <a:t>other components relevant to an agent-based simulation of disease spread</a:t>
            </a:r>
            <a:endParaRPr i="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rgbClr val="000000"/>
              </a:buClr>
              <a:buSzPts val="1700"/>
              <a:buFont typeface="Arial"/>
              <a:buNone/>
            </a:pPr>
            <a:r>
              <a:t/>
            </a:r>
            <a:endParaRPr i="0" u="none" cap="none" strike="noStrike">
              <a:solidFill>
                <a:schemeClr val="dk1"/>
              </a:solidFill>
              <a:latin typeface="Calibri"/>
              <a:ea typeface="Calibri"/>
              <a:cs typeface="Calibri"/>
              <a:sym typeface="Calibri"/>
            </a:endParaRPr>
          </a:p>
          <a:p>
            <a:pPr indent="-317500" lvl="0" marL="457200" marR="0" rtl="0" algn="l">
              <a:lnSpc>
                <a:spcPct val="150000"/>
              </a:lnSpc>
              <a:spcBef>
                <a:spcPts val="0"/>
              </a:spcBef>
              <a:spcAft>
                <a:spcPts val="0"/>
              </a:spcAft>
              <a:buClr>
                <a:schemeClr val="dk1"/>
              </a:buClr>
              <a:buSzPts val="1400"/>
              <a:buFont typeface="Calibri"/>
              <a:buAutoNum type="arabicPeriod" startAt="5"/>
            </a:pPr>
            <a:r>
              <a:rPr i="0" lang="it-IT" u="none" cap="none" strike="noStrike">
                <a:solidFill>
                  <a:schemeClr val="dk1"/>
                </a:solidFill>
                <a:latin typeface="Calibri"/>
                <a:ea typeface="Calibri"/>
                <a:cs typeface="Calibri"/>
                <a:sym typeface="Calibri"/>
              </a:rPr>
              <a:t>Simple visualisations</a:t>
            </a:r>
            <a:endParaRPr i="0" u="none" cap="none" strike="noStrike">
              <a:solidFill>
                <a:schemeClr val="dk1"/>
              </a:solidFill>
              <a:latin typeface="Calibri"/>
              <a:ea typeface="Calibri"/>
              <a:cs typeface="Calibri"/>
              <a:sym typeface="Calibri"/>
            </a:endParaRPr>
          </a:p>
        </p:txBody>
      </p:sp>
      <p:pic>
        <p:nvPicPr>
          <p:cNvPr id="1225" name="Google Shape;1225;g300bc01c7c8_1_4"/>
          <p:cNvPicPr preferRelativeResize="0"/>
          <p:nvPr/>
        </p:nvPicPr>
        <p:blipFill rotWithShape="1">
          <a:blip r:embed="rId7">
            <a:alphaModFix/>
          </a:blip>
          <a:srcRect b="0" l="0" r="0" t="0"/>
          <a:stretch/>
        </p:blipFill>
        <p:spPr>
          <a:xfrm>
            <a:off x="2018780" y="3810600"/>
            <a:ext cx="701700" cy="701700"/>
          </a:xfrm>
          <a:prstGeom prst="rect">
            <a:avLst/>
          </a:prstGeom>
          <a:noFill/>
          <a:ln>
            <a:noFill/>
          </a:ln>
        </p:spPr>
      </p:pic>
      <p:pic>
        <p:nvPicPr>
          <p:cNvPr id="1226" name="Google Shape;1226;g300bc01c7c8_1_4"/>
          <p:cNvPicPr preferRelativeResize="0"/>
          <p:nvPr/>
        </p:nvPicPr>
        <p:blipFill rotWithShape="1">
          <a:blip r:embed="rId8">
            <a:alphaModFix/>
          </a:blip>
          <a:srcRect b="0" l="0" r="0" t="0"/>
          <a:stretch/>
        </p:blipFill>
        <p:spPr>
          <a:xfrm>
            <a:off x="4034796" y="4433461"/>
            <a:ext cx="731700" cy="731700"/>
          </a:xfrm>
          <a:prstGeom prst="rect">
            <a:avLst/>
          </a:prstGeom>
          <a:noFill/>
          <a:ln>
            <a:noFill/>
          </a:ln>
        </p:spPr>
      </p:pic>
      <p:pic>
        <p:nvPicPr>
          <p:cNvPr id="1227" name="Google Shape;1227;g300bc01c7c8_1_4"/>
          <p:cNvPicPr preferRelativeResize="0"/>
          <p:nvPr/>
        </p:nvPicPr>
        <p:blipFill rotWithShape="1">
          <a:blip r:embed="rId9">
            <a:alphaModFix/>
          </a:blip>
          <a:srcRect b="0" l="0" r="0" t="0"/>
          <a:stretch/>
        </p:blipFill>
        <p:spPr>
          <a:xfrm>
            <a:off x="2984340" y="3227471"/>
            <a:ext cx="598450" cy="598431"/>
          </a:xfrm>
          <a:prstGeom prst="rect">
            <a:avLst/>
          </a:prstGeom>
          <a:noFill/>
          <a:ln>
            <a:noFill/>
          </a:ln>
        </p:spPr>
      </p:pic>
      <p:pic>
        <p:nvPicPr>
          <p:cNvPr id="1228" name="Google Shape;1228;g300bc01c7c8_1_4"/>
          <p:cNvPicPr preferRelativeResize="0"/>
          <p:nvPr/>
        </p:nvPicPr>
        <p:blipFill rotWithShape="1">
          <a:blip r:embed="rId10">
            <a:alphaModFix/>
          </a:blip>
          <a:srcRect b="0" l="0" r="0" t="0"/>
          <a:stretch/>
        </p:blipFill>
        <p:spPr>
          <a:xfrm>
            <a:off x="2288992" y="2648398"/>
            <a:ext cx="598450" cy="598450"/>
          </a:xfrm>
          <a:prstGeom prst="rect">
            <a:avLst/>
          </a:prstGeom>
          <a:noFill/>
          <a:ln>
            <a:noFill/>
          </a:ln>
        </p:spPr>
      </p:pic>
      <p:pic>
        <p:nvPicPr>
          <p:cNvPr id="1229" name="Google Shape;1229;g300bc01c7c8_1_4"/>
          <p:cNvPicPr preferRelativeResize="0"/>
          <p:nvPr/>
        </p:nvPicPr>
        <p:blipFill rotWithShape="1">
          <a:blip r:embed="rId11">
            <a:alphaModFix/>
          </a:blip>
          <a:srcRect b="0" l="0" r="0" t="0"/>
          <a:stretch/>
        </p:blipFill>
        <p:spPr>
          <a:xfrm>
            <a:off x="2180156" y="5419641"/>
            <a:ext cx="701700" cy="701679"/>
          </a:xfrm>
          <a:prstGeom prst="rect">
            <a:avLst/>
          </a:prstGeom>
          <a:noFill/>
          <a:ln>
            <a:noFill/>
          </a:ln>
        </p:spPr>
      </p:pic>
      <p:sp>
        <p:nvSpPr>
          <p:cNvPr id="1230" name="Google Shape;1230;g300bc01c7c8_1_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Forge4Flame: introduction</a:t>
            </a:r>
            <a:endParaRPr/>
          </a:p>
        </p:txBody>
      </p:sp>
      <p:pic>
        <p:nvPicPr>
          <p:cNvPr id="1231" name="Google Shape;1231;g300bc01c7c8_1_4"/>
          <p:cNvPicPr preferRelativeResize="0"/>
          <p:nvPr/>
        </p:nvPicPr>
        <p:blipFill>
          <a:blip r:embed="rId12">
            <a:alphaModFix/>
          </a:blip>
          <a:stretch>
            <a:fillRect/>
          </a:stretch>
        </p:blipFill>
        <p:spPr>
          <a:xfrm>
            <a:off x="11391098" y="183650"/>
            <a:ext cx="589237" cy="646500"/>
          </a:xfrm>
          <a:prstGeom prst="rect">
            <a:avLst/>
          </a:prstGeom>
          <a:noFill/>
          <a:ln>
            <a:noFill/>
          </a:ln>
        </p:spPr>
      </p:pic>
      <p:sp>
        <p:nvSpPr>
          <p:cNvPr id="1232" name="Google Shape;1232;g300bc01c7c8_1_4"/>
          <p:cNvSpPr txBox="1"/>
          <p:nvPr/>
        </p:nvSpPr>
        <p:spPr>
          <a:xfrm>
            <a:off x="86275" y="6108275"/>
            <a:ext cx="45441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Baccega, D., et al. "Forge4Flame: An Intuitive Dashboard for Designing GPU Agent-Based Models to Simulate Infectious Disease Spread." Available at SSRN 5194584.</a:t>
            </a:r>
            <a:endParaRPr i="1" sz="1100">
              <a:solidFill>
                <a:schemeClr val="dk1"/>
              </a:solidFill>
              <a:latin typeface="Calibri"/>
              <a:ea typeface="Calibri"/>
              <a:cs typeface="Calibri"/>
              <a:sym typeface="Calibri"/>
            </a:endParaRPr>
          </a:p>
        </p:txBody>
      </p:sp>
      <p:cxnSp>
        <p:nvCxnSpPr>
          <p:cNvPr id="1233" name="Google Shape;1233;g300bc01c7c8_1_4"/>
          <p:cNvCxnSpPr/>
          <p:nvPr/>
        </p:nvCxnSpPr>
        <p:spPr>
          <a:xfrm>
            <a:off x="8036206" y="3701386"/>
            <a:ext cx="701700" cy="1018500"/>
          </a:xfrm>
          <a:prstGeom prst="curvedConnector3">
            <a:avLst>
              <a:gd fmla="val 49996" name="adj1"/>
            </a:avLst>
          </a:prstGeom>
          <a:noFill/>
          <a:ln cap="flat" cmpd="sng" w="76200">
            <a:solidFill>
              <a:srgbClr val="B6D7A8"/>
            </a:solidFill>
            <a:prstDash val="solid"/>
            <a:round/>
            <a:headEnd len="med" w="med" type="none"/>
            <a:tailEnd len="med" w="med" type="none"/>
          </a:ln>
        </p:spPr>
      </p:cxnSp>
      <p:cxnSp>
        <p:nvCxnSpPr>
          <p:cNvPr id="1234" name="Google Shape;1234;g300bc01c7c8_1_4"/>
          <p:cNvCxnSpPr/>
          <p:nvPr/>
        </p:nvCxnSpPr>
        <p:spPr>
          <a:xfrm flipH="1">
            <a:off x="8036206" y="1847124"/>
            <a:ext cx="701700" cy="1018500"/>
          </a:xfrm>
          <a:prstGeom prst="curvedConnector3">
            <a:avLst>
              <a:gd fmla="val 49996" name="adj1"/>
            </a:avLst>
          </a:prstGeom>
          <a:noFill/>
          <a:ln cap="flat" cmpd="sng" w="76200">
            <a:solidFill>
              <a:srgbClr val="D9D2E9"/>
            </a:solidFill>
            <a:prstDash val="solid"/>
            <a:round/>
            <a:headEnd len="med" w="med" type="none"/>
            <a:tailEnd len="med" w="med" type="none"/>
          </a:ln>
        </p:spPr>
      </p:cxnSp>
      <p:cxnSp>
        <p:nvCxnSpPr>
          <p:cNvPr id="1235" name="Google Shape;1235;g300bc01c7c8_1_4"/>
          <p:cNvCxnSpPr/>
          <p:nvPr/>
        </p:nvCxnSpPr>
        <p:spPr>
          <a:xfrm>
            <a:off x="7971400" y="3267762"/>
            <a:ext cx="756000" cy="6300"/>
          </a:xfrm>
          <a:prstGeom prst="curvedConnector3">
            <a:avLst>
              <a:gd fmla="val 50000" name="adj1"/>
            </a:avLst>
          </a:prstGeom>
          <a:noFill/>
          <a:ln cap="flat" cmpd="sng" w="76200">
            <a:solidFill>
              <a:srgbClr val="FCE5CD"/>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g307862c71af_1_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grpSp>
        <p:nvGrpSpPr>
          <p:cNvPr id="1241" name="Google Shape;1241;g307862c71af_1_0"/>
          <p:cNvGrpSpPr/>
          <p:nvPr/>
        </p:nvGrpSpPr>
        <p:grpSpPr>
          <a:xfrm>
            <a:off x="1082825" y="1147186"/>
            <a:ext cx="4198556" cy="2551436"/>
            <a:chOff x="544680" y="915840"/>
            <a:chExt cx="7606079" cy="5094720"/>
          </a:xfrm>
        </p:grpSpPr>
        <p:pic>
          <p:nvPicPr>
            <p:cNvPr id="1242" name="Google Shape;1242;g307862c71af_1_0"/>
            <p:cNvPicPr preferRelativeResize="0"/>
            <p:nvPr/>
          </p:nvPicPr>
          <p:blipFill rotWithShape="1">
            <a:blip r:embed="rId3">
              <a:alphaModFix/>
            </a:blip>
            <a:srcRect b="0" l="0" r="0" t="0"/>
            <a:stretch/>
          </p:blipFill>
          <p:spPr>
            <a:xfrm>
              <a:off x="544680" y="915840"/>
              <a:ext cx="7606079" cy="4240800"/>
            </a:xfrm>
            <a:prstGeom prst="rect">
              <a:avLst/>
            </a:prstGeom>
            <a:noFill/>
            <a:ln>
              <a:noFill/>
            </a:ln>
          </p:spPr>
        </p:pic>
        <p:pic>
          <p:nvPicPr>
            <p:cNvPr id="1243" name="Google Shape;1243;g307862c71af_1_0"/>
            <p:cNvPicPr preferRelativeResize="0"/>
            <p:nvPr/>
          </p:nvPicPr>
          <p:blipFill rotWithShape="1">
            <a:blip r:embed="rId4">
              <a:alphaModFix/>
            </a:blip>
            <a:srcRect b="0" l="0" r="0" t="0"/>
            <a:stretch/>
          </p:blipFill>
          <p:spPr>
            <a:xfrm>
              <a:off x="544680" y="5219640"/>
              <a:ext cx="7606079" cy="790920"/>
            </a:xfrm>
            <a:prstGeom prst="rect">
              <a:avLst/>
            </a:prstGeom>
            <a:noFill/>
            <a:ln>
              <a:noFill/>
            </a:ln>
          </p:spPr>
        </p:pic>
      </p:grpSp>
      <p:sp>
        <p:nvSpPr>
          <p:cNvPr id="1244" name="Google Shape;1244;g307862c71af_1_0"/>
          <p:cNvSpPr txBox="1"/>
          <p:nvPr/>
        </p:nvSpPr>
        <p:spPr>
          <a:xfrm>
            <a:off x="5873188" y="1147175"/>
            <a:ext cx="2468400" cy="805800"/>
          </a:xfrm>
          <a:prstGeom prst="rect">
            <a:avLst/>
          </a:prstGeom>
          <a:noFill/>
          <a:ln>
            <a:noFill/>
          </a:ln>
        </p:spPr>
        <p:txBody>
          <a:bodyPr anchorCtr="0" anchor="ctr" bIns="0" lIns="0" spcFirstLastPara="1" rIns="0" wrap="square" tIns="0">
            <a:normAutofit/>
          </a:bodyPr>
          <a:lstStyle/>
          <a:p>
            <a:pPr indent="0" lvl="0" marL="0" marR="0" rtl="0" algn="ctr">
              <a:lnSpc>
                <a:spcPct val="90000"/>
              </a:lnSpc>
              <a:spcBef>
                <a:spcPts val="0"/>
              </a:spcBef>
              <a:spcAft>
                <a:spcPts val="0"/>
              </a:spcAft>
              <a:buClr>
                <a:srgbClr val="000000"/>
              </a:buClr>
              <a:buSzPts val="3700"/>
              <a:buFont typeface="Arial"/>
              <a:buNone/>
            </a:pPr>
            <a:r>
              <a:rPr b="1" i="1" lang="it-IT" sz="2200" u="none" cap="none" strike="noStrike">
                <a:solidFill>
                  <a:srgbClr val="1D6FA8"/>
                </a:solidFill>
                <a:latin typeface="Calibri"/>
                <a:ea typeface="Calibri"/>
                <a:cs typeface="Calibri"/>
                <a:sym typeface="Calibri"/>
              </a:rPr>
              <a:t>TrustAlert</a:t>
            </a:r>
            <a:endParaRPr b="1" i="1" sz="2200" u="none" cap="none" strike="noStrike">
              <a:solidFill>
                <a:srgbClr val="000000"/>
              </a:solidFill>
              <a:latin typeface="Calibri"/>
              <a:ea typeface="Calibri"/>
              <a:cs typeface="Calibri"/>
              <a:sym typeface="Calibri"/>
            </a:endParaRPr>
          </a:p>
        </p:txBody>
      </p:sp>
      <p:sp>
        <p:nvSpPr>
          <p:cNvPr id="1245" name="Google Shape;1245;g307862c71af_1_0"/>
          <p:cNvSpPr txBox="1"/>
          <p:nvPr/>
        </p:nvSpPr>
        <p:spPr>
          <a:xfrm>
            <a:off x="8370600" y="1318168"/>
            <a:ext cx="3199800" cy="463800"/>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rgbClr val="000000"/>
              </a:buClr>
              <a:buSzPts val="1600"/>
              <a:buFont typeface="Arial"/>
              <a:buNone/>
            </a:pPr>
            <a:r>
              <a:rPr i="0" lang="it-IT" sz="1600" u="none" cap="none" strike="noStrike">
                <a:solidFill>
                  <a:srgbClr val="000000"/>
                </a:solidFill>
                <a:latin typeface="Calibri"/>
                <a:ea typeface="Calibri"/>
                <a:cs typeface="Calibri"/>
                <a:sym typeface="Calibri"/>
              </a:rPr>
              <a:t>Platform for the analysis of near real-time stream of healthcare data</a:t>
            </a:r>
            <a:endParaRPr i="0" sz="1600" u="none" cap="none" strike="noStrike">
              <a:solidFill>
                <a:srgbClr val="000000"/>
              </a:solidFill>
              <a:latin typeface="Calibri"/>
              <a:ea typeface="Calibri"/>
              <a:cs typeface="Calibri"/>
              <a:sym typeface="Calibri"/>
            </a:endParaRPr>
          </a:p>
        </p:txBody>
      </p:sp>
      <p:sp>
        <p:nvSpPr>
          <p:cNvPr id="1246" name="Google Shape;1246;g307862c71af_1_0"/>
          <p:cNvSpPr txBox="1"/>
          <p:nvPr/>
        </p:nvSpPr>
        <p:spPr>
          <a:xfrm>
            <a:off x="75" y="3819550"/>
            <a:ext cx="12192000" cy="1324500"/>
          </a:xfrm>
          <a:prstGeom prst="rect">
            <a:avLst/>
          </a:prstGeom>
          <a:noFill/>
          <a:ln>
            <a:noFill/>
          </a:ln>
        </p:spPr>
        <p:txBody>
          <a:bodyPr anchorCtr="0" anchor="ctr" bIns="45000" lIns="90000" spcFirstLastPara="1" rIns="90000" wrap="square" tIns="45000">
            <a:normAutofit/>
          </a:bodyPr>
          <a:lstStyle/>
          <a:p>
            <a:pPr indent="0" lvl="0" marL="0" marR="0" rtl="0" algn="l">
              <a:lnSpc>
                <a:spcPct val="90000"/>
              </a:lnSpc>
              <a:spcBef>
                <a:spcPts val="0"/>
              </a:spcBef>
              <a:spcAft>
                <a:spcPts val="0"/>
              </a:spcAft>
              <a:buClr>
                <a:srgbClr val="000000"/>
              </a:buClr>
              <a:buSzPts val="2400"/>
              <a:buFont typeface="Arial"/>
              <a:buNone/>
            </a:pPr>
            <a:r>
              <a:rPr b="1" i="0" lang="it-IT" sz="2200" u="none" cap="none" strike="noStrike">
                <a:solidFill>
                  <a:srgbClr val="1D6FA8"/>
                </a:solidFill>
                <a:latin typeface="Calibri"/>
                <a:ea typeface="Calibri"/>
                <a:cs typeface="Calibri"/>
                <a:sym typeface="Calibri"/>
              </a:rPr>
              <a:t>Our objectives in this project:</a:t>
            </a:r>
            <a:endParaRPr b="1" i="0" sz="2200" u="none" cap="none" strike="noStrike">
              <a:solidFill>
                <a:srgbClr val="1D6FA8"/>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1700"/>
              <a:buFont typeface="Arial"/>
              <a:buNone/>
            </a:pPr>
            <a:r>
              <a:t/>
            </a:r>
            <a:endParaRPr sz="1200">
              <a:solidFill>
                <a:schemeClr val="dk1"/>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1700"/>
              <a:buFont typeface="Arial"/>
              <a:buNone/>
            </a:pPr>
            <a:r>
              <a:rPr lang="it-IT" sz="1600">
                <a:solidFill>
                  <a:schemeClr val="dk1"/>
                </a:solidFill>
                <a:latin typeface="Calibri"/>
                <a:ea typeface="Calibri"/>
                <a:cs typeface="Calibri"/>
                <a:sym typeface="Calibri"/>
              </a:rPr>
              <a:t>E</a:t>
            </a:r>
            <a:r>
              <a:rPr i="0" lang="it-IT" sz="1600" u="none" cap="none" strike="noStrike">
                <a:solidFill>
                  <a:schemeClr val="dk1"/>
                </a:solidFill>
                <a:latin typeface="Calibri"/>
                <a:ea typeface="Calibri"/>
                <a:cs typeface="Calibri"/>
                <a:sym typeface="Calibri"/>
              </a:rPr>
              <a:t>valuate the potential impacts of a health emergency in a real case scenario (Cottolengo Hospital in Turin) at different levels of detail, spanning from</a:t>
            </a:r>
            <a:r>
              <a:rPr b="1" i="0" lang="it-IT" sz="1600" u="none" cap="none" strike="noStrike">
                <a:solidFill>
                  <a:schemeClr val="dk1"/>
                </a:solidFill>
                <a:latin typeface="Calibri"/>
                <a:ea typeface="Calibri"/>
                <a:cs typeface="Calibri"/>
                <a:sym typeface="Calibri"/>
              </a:rPr>
              <a:t> different simulation paradigms</a:t>
            </a:r>
            <a:r>
              <a:rPr i="0" lang="it-IT" sz="1600" u="none" cap="none" strike="noStrike">
                <a:solidFill>
                  <a:schemeClr val="dk1"/>
                </a:solidFill>
                <a:latin typeface="Calibri"/>
                <a:ea typeface="Calibri"/>
                <a:cs typeface="Calibri"/>
                <a:sym typeface="Calibri"/>
              </a:rPr>
              <a:t> (e.g., ABM).</a:t>
            </a:r>
            <a:endParaRPr i="0" sz="2300" u="none" cap="none" strike="noStrike">
              <a:solidFill>
                <a:srgbClr val="000000"/>
              </a:solidFill>
              <a:latin typeface="Calibri"/>
              <a:ea typeface="Calibri"/>
              <a:cs typeface="Calibri"/>
              <a:sym typeface="Calibri"/>
            </a:endParaRPr>
          </a:p>
        </p:txBody>
      </p:sp>
      <p:sp>
        <p:nvSpPr>
          <p:cNvPr id="1247" name="Google Shape;1247;g307862c71af_1_0"/>
          <p:cNvSpPr txBox="1"/>
          <p:nvPr/>
        </p:nvSpPr>
        <p:spPr>
          <a:xfrm>
            <a:off x="25" y="4952975"/>
            <a:ext cx="12192000" cy="1324500"/>
          </a:xfrm>
          <a:prstGeom prst="rect">
            <a:avLst/>
          </a:prstGeom>
          <a:noFill/>
          <a:ln>
            <a:noFill/>
          </a:ln>
        </p:spPr>
        <p:txBody>
          <a:bodyPr anchorCtr="0" anchor="ctr" bIns="45000" lIns="90000" spcFirstLastPara="1" rIns="90000" wrap="square" tIns="45000">
            <a:normAutofit/>
          </a:bodyPr>
          <a:lstStyle/>
          <a:p>
            <a:pPr indent="0" lvl="0" marL="0" marR="0" rtl="0" algn="l">
              <a:lnSpc>
                <a:spcPct val="90000"/>
              </a:lnSpc>
              <a:spcBef>
                <a:spcPts val="0"/>
              </a:spcBef>
              <a:spcAft>
                <a:spcPts val="0"/>
              </a:spcAft>
              <a:buClr>
                <a:srgbClr val="000000"/>
              </a:buClr>
              <a:buSzPts val="2400"/>
              <a:buFont typeface="Arial"/>
              <a:buNone/>
            </a:pPr>
            <a:r>
              <a:rPr b="1" i="0" lang="it-IT" sz="2200" u="none" cap="none" strike="noStrike">
                <a:solidFill>
                  <a:srgbClr val="1D6FA8"/>
                </a:solidFill>
                <a:latin typeface="Calibri"/>
                <a:ea typeface="Calibri"/>
                <a:cs typeface="Calibri"/>
                <a:sym typeface="Calibri"/>
              </a:rPr>
              <a:t>Expected results: </a:t>
            </a:r>
            <a:endParaRPr b="1" i="0" sz="2200" u="none" cap="none" strike="noStrike">
              <a:solidFill>
                <a:srgbClr val="1D6FA8"/>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1700"/>
              <a:buFont typeface="Arial"/>
              <a:buNone/>
            </a:pPr>
            <a:r>
              <a:t/>
            </a:r>
            <a:endParaRPr sz="1200">
              <a:solidFill>
                <a:schemeClr val="dk1"/>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1700"/>
              <a:buFont typeface="Arial"/>
              <a:buNone/>
            </a:pPr>
            <a:r>
              <a:rPr i="0" lang="it-IT" sz="1600" u="none" cap="none" strike="noStrike">
                <a:solidFill>
                  <a:schemeClr val="dk1"/>
                </a:solidFill>
                <a:latin typeface="Calibri"/>
                <a:ea typeface="Calibri"/>
                <a:cs typeface="Calibri"/>
                <a:sym typeface="Calibri"/>
              </a:rPr>
              <a:t>Being able to simulate the behavior of the "Hospital" system, for what happens outside, will allow Cottolengo Hospital to be able, in the medium term, not only to be effective but to improve the efficiency (cost / result ratio) and response capacity to ensure the delivery of health services.</a:t>
            </a:r>
            <a:endParaRPr i="0" sz="1600" u="none" cap="none" strike="noStrike">
              <a:solidFill>
                <a:schemeClr val="dk1"/>
              </a:solidFill>
              <a:latin typeface="Calibri"/>
              <a:ea typeface="Calibri"/>
              <a:cs typeface="Calibri"/>
              <a:sym typeface="Calibri"/>
            </a:endParaRPr>
          </a:p>
        </p:txBody>
      </p:sp>
      <p:sp>
        <p:nvSpPr>
          <p:cNvPr id="1248" name="Google Shape;1248;g307862c71af_1_0"/>
          <p:cNvSpPr txBox="1"/>
          <p:nvPr/>
        </p:nvSpPr>
        <p:spPr>
          <a:xfrm>
            <a:off x="6014500" y="2361209"/>
            <a:ext cx="21858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i="0" lang="it-IT" sz="16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15"/>
                  </a:ext>
                </a:extLst>
              </a:rPr>
              <a:t>Founded by Compagnia San Paolo</a:t>
            </a:r>
            <a:endParaRPr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i="0" sz="1200" u="none" cap="none" strike="noStrike">
              <a:solidFill>
                <a:schemeClr val="dk1"/>
              </a:solidFill>
              <a:latin typeface="Calibri"/>
              <a:ea typeface="Calibri"/>
              <a:cs typeface="Calibri"/>
              <a:sym typeface="Calibri"/>
            </a:endParaRPr>
          </a:p>
        </p:txBody>
      </p:sp>
      <p:sp>
        <p:nvSpPr>
          <p:cNvPr id="1249" name="Google Shape;1249;g307862c71af_1_0"/>
          <p:cNvSpPr txBox="1"/>
          <p:nvPr/>
        </p:nvSpPr>
        <p:spPr>
          <a:xfrm>
            <a:off x="8370600" y="2402938"/>
            <a:ext cx="30000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i="0" lang="it-IT" sz="1600" u="none" cap="none" strike="noStrike">
                <a:solidFill>
                  <a:schemeClr val="dk1"/>
                </a:solidFill>
                <a:latin typeface="Calibri"/>
                <a:ea typeface="Calibri"/>
                <a:cs typeface="Calibri"/>
                <a:sym typeface="Calibri"/>
              </a:rPr>
              <a:t>1M Euro Project</a:t>
            </a:r>
            <a:endParaRPr i="0"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rPr i="0" lang="it-IT" sz="1600" u="none" cap="none" strike="noStrike">
                <a:solidFill>
                  <a:schemeClr val="dk1"/>
                </a:solidFill>
                <a:latin typeface="Calibri"/>
                <a:ea typeface="Calibri"/>
                <a:cs typeface="Calibri"/>
                <a:sym typeface="Calibri"/>
              </a:rPr>
              <a:t>7 Collaborators</a:t>
            </a:r>
            <a:endParaRPr i="0" sz="1600" u="none" cap="none" strike="noStrike">
              <a:solidFill>
                <a:srgbClr val="000000"/>
              </a:solidFill>
              <a:latin typeface="Calibri"/>
              <a:ea typeface="Calibri"/>
              <a:cs typeface="Calibri"/>
              <a:sym typeface="Calibri"/>
            </a:endParaRPr>
          </a:p>
        </p:txBody>
      </p:sp>
      <p:sp>
        <p:nvSpPr>
          <p:cNvPr id="1250" name="Google Shape;1250;g307862c71af_1_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How it started…</a:t>
            </a:r>
            <a:endParaRPr/>
          </a:p>
        </p:txBody>
      </p:sp>
      <p:pic>
        <p:nvPicPr>
          <p:cNvPr id="1251" name="Google Shape;1251;g307862c71af_1_0"/>
          <p:cNvPicPr preferRelativeResize="0"/>
          <p:nvPr/>
        </p:nvPicPr>
        <p:blipFill>
          <a:blip r:embed="rId5">
            <a:alphaModFix/>
          </a:blip>
          <a:stretch>
            <a:fillRect/>
          </a:stretch>
        </p:blipFill>
        <p:spPr>
          <a:xfrm>
            <a:off x="11391098" y="183650"/>
            <a:ext cx="589237" cy="646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g3055cd8e2bb_1_52"/>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pic>
        <p:nvPicPr>
          <p:cNvPr id="1257" name="Google Shape;1257;g3055cd8e2bb_1_52"/>
          <p:cNvPicPr preferRelativeResize="0"/>
          <p:nvPr/>
        </p:nvPicPr>
        <p:blipFill rotWithShape="1">
          <a:blip r:embed="rId3">
            <a:alphaModFix/>
          </a:blip>
          <a:srcRect b="0" l="0" r="0" t="0"/>
          <a:stretch/>
        </p:blipFill>
        <p:spPr>
          <a:xfrm>
            <a:off x="4673169" y="3634660"/>
            <a:ext cx="1812109" cy="2070154"/>
          </a:xfrm>
          <a:prstGeom prst="rect">
            <a:avLst/>
          </a:prstGeom>
          <a:noFill/>
          <a:ln>
            <a:noFill/>
          </a:ln>
        </p:spPr>
      </p:pic>
      <p:sp>
        <p:nvSpPr>
          <p:cNvPr id="1258" name="Google Shape;1258;g3055cd8e2bb_1_52"/>
          <p:cNvSpPr txBox="1"/>
          <p:nvPr/>
        </p:nvSpPr>
        <p:spPr>
          <a:xfrm>
            <a:off x="6485276" y="4442650"/>
            <a:ext cx="1297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i="1" lang="it-IT" sz="1800" u="none" cap="none" strike="noStrike">
                <a:solidFill>
                  <a:srgbClr val="000000"/>
                </a:solidFill>
                <a:latin typeface="Calibri"/>
                <a:ea typeface="Calibri"/>
                <a:cs typeface="Calibri"/>
                <a:sym typeface="Calibri"/>
              </a:rPr>
              <a:t>Epidemic Evolution</a:t>
            </a:r>
            <a:endParaRPr i="1" sz="1800" u="none" cap="none" strike="noStrike">
              <a:solidFill>
                <a:srgbClr val="000000"/>
              </a:solidFill>
              <a:latin typeface="Calibri"/>
              <a:ea typeface="Calibri"/>
              <a:cs typeface="Calibri"/>
              <a:sym typeface="Calibri"/>
            </a:endParaRPr>
          </a:p>
        </p:txBody>
      </p:sp>
      <p:sp>
        <p:nvSpPr>
          <p:cNvPr id="1259" name="Google Shape;1259;g3055cd8e2bb_1_52"/>
          <p:cNvSpPr txBox="1"/>
          <p:nvPr/>
        </p:nvSpPr>
        <p:spPr>
          <a:xfrm>
            <a:off x="5618053" y="2552655"/>
            <a:ext cx="1576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i="1" lang="it-IT" sz="1800" u="none" cap="none" strike="noStrike">
                <a:solidFill>
                  <a:srgbClr val="000000"/>
                </a:solidFill>
                <a:latin typeface="Calibri"/>
                <a:ea typeface="Calibri"/>
                <a:cs typeface="Calibri"/>
                <a:sym typeface="Calibri"/>
              </a:rPr>
              <a:t>3D ABM Visualisation</a:t>
            </a:r>
            <a:endParaRPr i="1" sz="1800" u="none" cap="none" strike="noStrike">
              <a:solidFill>
                <a:srgbClr val="000000"/>
              </a:solidFill>
              <a:latin typeface="Calibri"/>
              <a:ea typeface="Calibri"/>
              <a:cs typeface="Calibri"/>
              <a:sym typeface="Calibri"/>
            </a:endParaRPr>
          </a:p>
        </p:txBody>
      </p:sp>
      <p:sp>
        <p:nvSpPr>
          <p:cNvPr id="1260" name="Google Shape;1260;g3055cd8e2bb_1_52"/>
          <p:cNvSpPr txBox="1"/>
          <p:nvPr/>
        </p:nvSpPr>
        <p:spPr>
          <a:xfrm>
            <a:off x="2846869" y="4510258"/>
            <a:ext cx="14979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i="1" lang="it-IT" sz="1800" u="none" cap="none" strike="noStrike">
                <a:solidFill>
                  <a:srgbClr val="000000"/>
                </a:solidFill>
                <a:latin typeface="Calibri"/>
                <a:ea typeface="Calibri"/>
                <a:cs typeface="Calibri"/>
                <a:sym typeface="Calibri"/>
              </a:rPr>
              <a:t>ABM Environment</a:t>
            </a:r>
            <a:endParaRPr i="1" sz="1800" u="none" cap="none" strike="noStrike">
              <a:solidFill>
                <a:srgbClr val="000000"/>
              </a:solidFill>
              <a:latin typeface="Calibri"/>
              <a:ea typeface="Calibri"/>
              <a:cs typeface="Calibri"/>
              <a:sym typeface="Calibri"/>
            </a:endParaRPr>
          </a:p>
        </p:txBody>
      </p:sp>
      <p:sp>
        <p:nvSpPr>
          <p:cNvPr id="1261" name="Google Shape;1261;g3055cd8e2bb_1_52"/>
          <p:cNvSpPr txBox="1"/>
          <p:nvPr/>
        </p:nvSpPr>
        <p:spPr>
          <a:xfrm>
            <a:off x="7080244" y="3894190"/>
            <a:ext cx="901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262" name="Google Shape;1262;g3055cd8e2bb_1_52"/>
          <p:cNvPicPr preferRelativeResize="0"/>
          <p:nvPr/>
        </p:nvPicPr>
        <p:blipFill rotWithShape="1">
          <a:blip r:embed="rId4">
            <a:alphaModFix/>
          </a:blip>
          <a:srcRect b="0" l="0" r="0" t="0"/>
          <a:stretch/>
        </p:blipFill>
        <p:spPr>
          <a:xfrm>
            <a:off x="7743300" y="3381475"/>
            <a:ext cx="3767875" cy="1795895"/>
          </a:xfrm>
          <a:prstGeom prst="rect">
            <a:avLst/>
          </a:prstGeom>
          <a:noFill/>
          <a:ln>
            <a:noFill/>
          </a:ln>
        </p:spPr>
      </p:pic>
      <p:sp>
        <p:nvSpPr>
          <p:cNvPr id="1263" name="Google Shape;1263;g3055cd8e2bb_1_52"/>
          <p:cNvSpPr txBox="1"/>
          <p:nvPr/>
        </p:nvSpPr>
        <p:spPr>
          <a:xfrm>
            <a:off x="3693713" y="4048567"/>
            <a:ext cx="901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1264" name="Google Shape;1264;g3055cd8e2bb_1_52"/>
          <p:cNvCxnSpPr>
            <a:endCxn id="1265" idx="2"/>
          </p:cNvCxnSpPr>
          <p:nvPr/>
        </p:nvCxnSpPr>
        <p:spPr>
          <a:xfrm rot="10800000">
            <a:off x="5552781" y="2184291"/>
            <a:ext cx="9600" cy="1358100"/>
          </a:xfrm>
          <a:prstGeom prst="straightConnector1">
            <a:avLst/>
          </a:prstGeom>
          <a:noFill/>
          <a:ln cap="flat" cmpd="sng" w="28575">
            <a:solidFill>
              <a:srgbClr val="0097A7"/>
            </a:solidFill>
            <a:prstDash val="dash"/>
            <a:round/>
            <a:headEnd len="sm" w="sm" type="none"/>
            <a:tailEnd len="med" w="med" type="triangle"/>
          </a:ln>
        </p:spPr>
      </p:cxnSp>
      <p:cxnSp>
        <p:nvCxnSpPr>
          <p:cNvPr id="1266" name="Google Shape;1266;g3055cd8e2bb_1_52"/>
          <p:cNvCxnSpPr/>
          <p:nvPr/>
        </p:nvCxnSpPr>
        <p:spPr>
          <a:xfrm>
            <a:off x="6614498" y="4396427"/>
            <a:ext cx="912000" cy="5700"/>
          </a:xfrm>
          <a:prstGeom prst="straightConnector1">
            <a:avLst/>
          </a:prstGeom>
          <a:noFill/>
          <a:ln cap="flat" cmpd="sng" w="28575">
            <a:solidFill>
              <a:srgbClr val="4285F4"/>
            </a:solidFill>
            <a:prstDash val="solid"/>
            <a:round/>
            <a:headEnd len="sm" w="sm" type="none"/>
            <a:tailEnd len="med" w="med" type="triangle"/>
          </a:ln>
        </p:spPr>
      </p:cxnSp>
      <p:pic>
        <p:nvPicPr>
          <p:cNvPr id="1267" name="Google Shape;1267;g3055cd8e2bb_1_52"/>
          <p:cNvPicPr preferRelativeResize="0"/>
          <p:nvPr/>
        </p:nvPicPr>
        <p:blipFill rotWithShape="1">
          <a:blip r:embed="rId5">
            <a:alphaModFix/>
          </a:blip>
          <a:srcRect b="0" l="0" r="0" t="0"/>
          <a:stretch/>
        </p:blipFill>
        <p:spPr>
          <a:xfrm>
            <a:off x="6836666" y="3618787"/>
            <a:ext cx="472194" cy="611086"/>
          </a:xfrm>
          <a:prstGeom prst="rect">
            <a:avLst/>
          </a:prstGeom>
          <a:noFill/>
          <a:ln>
            <a:noFill/>
          </a:ln>
        </p:spPr>
      </p:pic>
      <p:pic>
        <p:nvPicPr>
          <p:cNvPr id="1268" name="Google Shape;1268;g3055cd8e2bb_1_52"/>
          <p:cNvPicPr preferRelativeResize="0"/>
          <p:nvPr/>
        </p:nvPicPr>
        <p:blipFill rotWithShape="1">
          <a:blip r:embed="rId6">
            <a:alphaModFix/>
          </a:blip>
          <a:srcRect b="0" l="0" r="0" t="0"/>
          <a:stretch/>
        </p:blipFill>
        <p:spPr>
          <a:xfrm>
            <a:off x="4595504" y="2593914"/>
            <a:ext cx="901702" cy="656392"/>
          </a:xfrm>
          <a:prstGeom prst="rect">
            <a:avLst/>
          </a:prstGeom>
          <a:noFill/>
          <a:ln>
            <a:noFill/>
          </a:ln>
        </p:spPr>
      </p:pic>
      <p:cxnSp>
        <p:nvCxnSpPr>
          <p:cNvPr id="1269" name="Google Shape;1269;g3055cd8e2bb_1_52"/>
          <p:cNvCxnSpPr/>
          <p:nvPr/>
        </p:nvCxnSpPr>
        <p:spPr>
          <a:xfrm flipH="1" rot="10800000">
            <a:off x="2734525" y="4510250"/>
            <a:ext cx="1722600" cy="15900"/>
          </a:xfrm>
          <a:prstGeom prst="straightConnector1">
            <a:avLst/>
          </a:prstGeom>
          <a:noFill/>
          <a:ln cap="flat" cmpd="sng" w="28575">
            <a:solidFill>
              <a:srgbClr val="FFAB40"/>
            </a:solidFill>
            <a:prstDash val="solid"/>
            <a:round/>
            <a:headEnd len="sm" w="sm" type="none"/>
            <a:tailEnd len="med" w="med" type="triangle"/>
          </a:ln>
        </p:spPr>
      </p:cxnSp>
      <p:pic>
        <p:nvPicPr>
          <p:cNvPr id="1270" name="Google Shape;1270;g3055cd8e2bb_1_52"/>
          <p:cNvPicPr preferRelativeResize="0"/>
          <p:nvPr/>
        </p:nvPicPr>
        <p:blipFill rotWithShape="1">
          <a:blip r:embed="rId7">
            <a:alphaModFix/>
          </a:blip>
          <a:srcRect b="0" l="0" r="0" t="0"/>
          <a:stretch/>
        </p:blipFill>
        <p:spPr>
          <a:xfrm>
            <a:off x="3581238" y="3559277"/>
            <a:ext cx="707512" cy="776925"/>
          </a:xfrm>
          <a:prstGeom prst="rect">
            <a:avLst/>
          </a:prstGeom>
          <a:noFill/>
          <a:ln>
            <a:noFill/>
          </a:ln>
        </p:spPr>
      </p:pic>
      <p:pic>
        <p:nvPicPr>
          <p:cNvPr id="1271" name="Google Shape;1271;g3055cd8e2bb_1_52"/>
          <p:cNvPicPr preferRelativeResize="0"/>
          <p:nvPr/>
        </p:nvPicPr>
        <p:blipFill rotWithShape="1">
          <a:blip r:embed="rId8">
            <a:alphaModFix/>
          </a:blip>
          <a:srcRect b="0" l="0" r="0" t="0"/>
          <a:stretch/>
        </p:blipFill>
        <p:spPr>
          <a:xfrm>
            <a:off x="2675633" y="3484986"/>
            <a:ext cx="758140" cy="878700"/>
          </a:xfrm>
          <a:prstGeom prst="rect">
            <a:avLst/>
          </a:prstGeom>
          <a:noFill/>
          <a:ln>
            <a:noFill/>
          </a:ln>
        </p:spPr>
      </p:pic>
      <p:pic>
        <p:nvPicPr>
          <p:cNvPr id="1272" name="Google Shape;1272;g3055cd8e2bb_1_52"/>
          <p:cNvPicPr preferRelativeResize="0"/>
          <p:nvPr/>
        </p:nvPicPr>
        <p:blipFill rotWithShape="1">
          <a:blip r:embed="rId9">
            <a:alphaModFix/>
          </a:blip>
          <a:srcRect b="0" l="0" r="0" t="0"/>
          <a:stretch/>
        </p:blipFill>
        <p:spPr>
          <a:xfrm>
            <a:off x="680824" y="3193850"/>
            <a:ext cx="1693100" cy="1862401"/>
          </a:xfrm>
          <a:prstGeom prst="rect">
            <a:avLst/>
          </a:prstGeom>
          <a:noFill/>
          <a:ln>
            <a:noFill/>
          </a:ln>
        </p:spPr>
      </p:pic>
      <p:pic>
        <p:nvPicPr>
          <p:cNvPr id="1273" name="Google Shape;1273;g3055cd8e2bb_1_52"/>
          <p:cNvPicPr preferRelativeResize="0"/>
          <p:nvPr/>
        </p:nvPicPr>
        <p:blipFill rotWithShape="1">
          <a:blip r:embed="rId10">
            <a:alphaModFix/>
          </a:blip>
          <a:srcRect b="0" l="0" r="0" t="0"/>
          <a:stretch/>
        </p:blipFill>
        <p:spPr>
          <a:xfrm>
            <a:off x="9337588" y="141038"/>
            <a:ext cx="731700" cy="731700"/>
          </a:xfrm>
          <a:prstGeom prst="rect">
            <a:avLst/>
          </a:prstGeom>
          <a:noFill/>
          <a:ln>
            <a:noFill/>
          </a:ln>
        </p:spPr>
      </p:pic>
      <p:pic>
        <p:nvPicPr>
          <p:cNvPr id="1274" name="Google Shape;1274;g3055cd8e2bb_1_52"/>
          <p:cNvPicPr preferRelativeResize="0"/>
          <p:nvPr/>
        </p:nvPicPr>
        <p:blipFill rotWithShape="1">
          <a:blip r:embed="rId11">
            <a:alphaModFix/>
          </a:blip>
          <a:srcRect b="0" l="0" r="0" t="0"/>
          <a:stretch/>
        </p:blipFill>
        <p:spPr>
          <a:xfrm>
            <a:off x="8504325" y="207686"/>
            <a:ext cx="731700" cy="598446"/>
          </a:xfrm>
          <a:prstGeom prst="rect">
            <a:avLst/>
          </a:prstGeom>
          <a:noFill/>
          <a:ln>
            <a:noFill/>
          </a:ln>
        </p:spPr>
      </p:pic>
      <p:sp>
        <p:nvSpPr>
          <p:cNvPr id="1275" name="Google Shape;1275;g3055cd8e2bb_1_52"/>
          <p:cNvSpPr txBox="1"/>
          <p:nvPr/>
        </p:nvSpPr>
        <p:spPr>
          <a:xfrm>
            <a:off x="2533300" y="3088117"/>
            <a:ext cx="23049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i="1" lang="it-IT" sz="1600" u="none" cap="none" strike="noStrike">
                <a:solidFill>
                  <a:srgbClr val="000000"/>
                </a:solidFill>
                <a:latin typeface="Calibri"/>
                <a:ea typeface="Calibri"/>
                <a:cs typeface="Calibri"/>
                <a:sym typeface="Calibri"/>
              </a:rPr>
              <a:t>WHOLEmodel.json</a:t>
            </a:r>
            <a:endParaRPr i="1" sz="1600" u="none" cap="none" strike="noStrike">
              <a:solidFill>
                <a:srgbClr val="000000"/>
              </a:solidFill>
              <a:latin typeface="Calibri"/>
              <a:ea typeface="Calibri"/>
              <a:cs typeface="Calibri"/>
              <a:sym typeface="Calibri"/>
            </a:endParaRPr>
          </a:p>
        </p:txBody>
      </p:sp>
      <p:pic>
        <p:nvPicPr>
          <p:cNvPr id="1276" name="Google Shape;1276;g3055cd8e2bb_1_52"/>
          <p:cNvPicPr preferRelativeResize="0"/>
          <p:nvPr/>
        </p:nvPicPr>
        <p:blipFill rotWithShape="1">
          <a:blip r:embed="rId5">
            <a:alphaModFix/>
          </a:blip>
          <a:srcRect b="0" l="0" r="0" t="0"/>
          <a:stretch/>
        </p:blipFill>
        <p:spPr>
          <a:xfrm>
            <a:off x="2457097" y="3088121"/>
            <a:ext cx="333095" cy="431100"/>
          </a:xfrm>
          <a:prstGeom prst="rect">
            <a:avLst/>
          </a:prstGeom>
          <a:noFill/>
          <a:ln>
            <a:noFill/>
          </a:ln>
        </p:spPr>
      </p:pic>
      <p:sp>
        <p:nvSpPr>
          <p:cNvPr id="1277" name="Google Shape;1277;g3055cd8e2bb_1_52"/>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Pipeline</a:t>
            </a:r>
            <a:endParaRPr/>
          </a:p>
        </p:txBody>
      </p:sp>
      <p:pic>
        <p:nvPicPr>
          <p:cNvPr id="1278" name="Google Shape;1278;g3055cd8e2bb_1_52"/>
          <p:cNvPicPr preferRelativeResize="0"/>
          <p:nvPr/>
        </p:nvPicPr>
        <p:blipFill>
          <a:blip r:embed="rId12">
            <a:alphaModFix/>
          </a:blip>
          <a:stretch>
            <a:fillRect/>
          </a:stretch>
        </p:blipFill>
        <p:spPr>
          <a:xfrm>
            <a:off x="11391098" y="183650"/>
            <a:ext cx="589237" cy="646500"/>
          </a:xfrm>
          <a:prstGeom prst="rect">
            <a:avLst/>
          </a:prstGeom>
          <a:noFill/>
          <a:ln>
            <a:noFill/>
          </a:ln>
        </p:spPr>
      </p:pic>
      <p:pic>
        <p:nvPicPr>
          <p:cNvPr id="1279" name="Google Shape;1279;g3055cd8e2bb_1_52"/>
          <p:cNvPicPr preferRelativeResize="0"/>
          <p:nvPr/>
        </p:nvPicPr>
        <p:blipFill>
          <a:blip r:embed="rId13">
            <a:alphaModFix/>
          </a:blip>
          <a:stretch>
            <a:fillRect/>
          </a:stretch>
        </p:blipFill>
        <p:spPr>
          <a:xfrm>
            <a:off x="4595671" y="806125"/>
            <a:ext cx="2260667" cy="13581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g3055cd8e2bb_1_156"/>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pic>
        <p:nvPicPr>
          <p:cNvPr id="1285" name="Google Shape;1285;g3055cd8e2bb_1_156"/>
          <p:cNvPicPr preferRelativeResize="0"/>
          <p:nvPr/>
        </p:nvPicPr>
        <p:blipFill rotWithShape="1">
          <a:blip r:embed="rId3">
            <a:alphaModFix/>
          </a:blip>
          <a:srcRect b="0" l="0" r="0" t="0"/>
          <a:stretch/>
        </p:blipFill>
        <p:spPr>
          <a:xfrm>
            <a:off x="8466975" y="207687"/>
            <a:ext cx="598450" cy="598450"/>
          </a:xfrm>
          <a:prstGeom prst="rect">
            <a:avLst/>
          </a:prstGeom>
          <a:noFill/>
          <a:ln>
            <a:noFill/>
          </a:ln>
        </p:spPr>
      </p:pic>
      <p:pic>
        <p:nvPicPr>
          <p:cNvPr id="1286" name="Google Shape;1286;g3055cd8e2bb_1_156" title="DockerImage.png"/>
          <p:cNvPicPr preferRelativeResize="0"/>
          <p:nvPr/>
        </p:nvPicPr>
        <p:blipFill>
          <a:blip r:embed="rId4">
            <a:alphaModFix/>
          </a:blip>
          <a:stretch>
            <a:fillRect/>
          </a:stretch>
        </p:blipFill>
        <p:spPr>
          <a:xfrm>
            <a:off x="152400" y="1307537"/>
            <a:ext cx="11887201" cy="4242941"/>
          </a:xfrm>
          <a:prstGeom prst="rect">
            <a:avLst/>
          </a:prstGeom>
          <a:noFill/>
          <a:ln>
            <a:noFill/>
          </a:ln>
        </p:spPr>
      </p:pic>
      <p:sp>
        <p:nvSpPr>
          <p:cNvPr id="1287" name="Google Shape;1287;g3055cd8e2bb_1_156"/>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Docker pipeline</a:t>
            </a:r>
            <a:endParaRPr/>
          </a:p>
        </p:txBody>
      </p:sp>
      <p:pic>
        <p:nvPicPr>
          <p:cNvPr id="1288" name="Google Shape;1288;g3055cd8e2bb_1_156"/>
          <p:cNvPicPr preferRelativeResize="0"/>
          <p:nvPr/>
        </p:nvPicPr>
        <p:blipFill>
          <a:blip r:embed="rId5">
            <a:alphaModFix/>
          </a:blip>
          <a:stretch>
            <a:fillRect/>
          </a:stretch>
        </p:blipFill>
        <p:spPr>
          <a:xfrm>
            <a:off x="11391098" y="183650"/>
            <a:ext cx="589237" cy="646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g3684c382f2c_0_6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pic>
        <p:nvPicPr>
          <p:cNvPr id="1294" name="Google Shape;1294;g3684c382f2c_0_60"/>
          <p:cNvPicPr preferRelativeResize="0"/>
          <p:nvPr/>
        </p:nvPicPr>
        <p:blipFill rotWithShape="1">
          <a:blip r:embed="rId3">
            <a:alphaModFix/>
          </a:blip>
          <a:srcRect b="0" l="0" r="0" t="0"/>
          <a:stretch/>
        </p:blipFill>
        <p:spPr>
          <a:xfrm>
            <a:off x="8466975" y="207687"/>
            <a:ext cx="598450" cy="598450"/>
          </a:xfrm>
          <a:prstGeom prst="rect">
            <a:avLst/>
          </a:prstGeom>
          <a:noFill/>
          <a:ln>
            <a:noFill/>
          </a:ln>
        </p:spPr>
      </p:pic>
      <p:pic>
        <p:nvPicPr>
          <p:cNvPr id="1295" name="Google Shape;1295;g3684c382f2c_0_60" title="DockerImage.png"/>
          <p:cNvPicPr preferRelativeResize="0"/>
          <p:nvPr/>
        </p:nvPicPr>
        <p:blipFill>
          <a:blip r:embed="rId4">
            <a:alphaModFix/>
          </a:blip>
          <a:stretch>
            <a:fillRect/>
          </a:stretch>
        </p:blipFill>
        <p:spPr>
          <a:xfrm>
            <a:off x="152400" y="1307537"/>
            <a:ext cx="11887201" cy="4242941"/>
          </a:xfrm>
          <a:prstGeom prst="rect">
            <a:avLst/>
          </a:prstGeom>
          <a:noFill/>
          <a:ln>
            <a:noFill/>
          </a:ln>
        </p:spPr>
      </p:pic>
      <p:sp>
        <p:nvSpPr>
          <p:cNvPr id="1296" name="Google Shape;1296;g3684c382f2c_0_6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Docker pipeline</a:t>
            </a:r>
            <a:endParaRPr/>
          </a:p>
        </p:txBody>
      </p:sp>
      <p:pic>
        <p:nvPicPr>
          <p:cNvPr id="1297" name="Google Shape;1297;g3684c382f2c_0_60"/>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298" name="Google Shape;1298;g3684c382f2c_0_60"/>
          <p:cNvSpPr/>
          <p:nvPr/>
        </p:nvSpPr>
        <p:spPr>
          <a:xfrm>
            <a:off x="116400" y="1193125"/>
            <a:ext cx="3249600" cy="4471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g35c91957716_0_16"/>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304" name="Google Shape;1304;g35c91957716_0_16"/>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Homepage</a:t>
            </a:r>
            <a:endParaRPr/>
          </a:p>
        </p:txBody>
      </p:sp>
      <p:pic>
        <p:nvPicPr>
          <p:cNvPr id="1305" name="Google Shape;1305;g35c91957716_0_16" title="Homepage.png"/>
          <p:cNvPicPr preferRelativeResize="0"/>
          <p:nvPr/>
        </p:nvPicPr>
        <p:blipFill rotWithShape="1">
          <a:blip r:embed="rId3">
            <a:alphaModFix/>
          </a:blip>
          <a:srcRect b="25716" l="0" r="0" t="0"/>
          <a:stretch/>
        </p:blipFill>
        <p:spPr>
          <a:xfrm>
            <a:off x="180000" y="1132050"/>
            <a:ext cx="11832003" cy="4815951"/>
          </a:xfrm>
          <a:prstGeom prst="rect">
            <a:avLst/>
          </a:prstGeom>
          <a:noFill/>
          <a:ln>
            <a:noFill/>
          </a:ln>
        </p:spPr>
      </p:pic>
      <p:pic>
        <p:nvPicPr>
          <p:cNvPr id="1306" name="Google Shape;1306;g35c91957716_0_16"/>
          <p:cNvPicPr preferRelativeResize="0"/>
          <p:nvPr/>
        </p:nvPicPr>
        <p:blipFill>
          <a:blip r:embed="rId4">
            <a:alphaModFix/>
          </a:blip>
          <a:stretch>
            <a:fillRect/>
          </a:stretch>
        </p:blipFill>
        <p:spPr>
          <a:xfrm>
            <a:off x="11391098" y="183650"/>
            <a:ext cx="589237" cy="646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grpSp>
        <p:nvGrpSpPr>
          <p:cNvPr id="1311" name="Google Shape;1311;g3055cd8e2bb_1_107"/>
          <p:cNvGrpSpPr/>
          <p:nvPr/>
        </p:nvGrpSpPr>
        <p:grpSpPr>
          <a:xfrm>
            <a:off x="6076178" y="3501178"/>
            <a:ext cx="3777736" cy="2276272"/>
            <a:chOff x="5637123" y="1901713"/>
            <a:chExt cx="5691076" cy="3825025"/>
          </a:xfrm>
        </p:grpSpPr>
        <p:pic>
          <p:nvPicPr>
            <p:cNvPr id="1312" name="Google Shape;1312;g3055cd8e2bb_1_107"/>
            <p:cNvPicPr preferRelativeResize="0"/>
            <p:nvPr/>
          </p:nvPicPr>
          <p:blipFill>
            <a:blip r:embed="rId3">
              <a:alphaModFix/>
            </a:blip>
            <a:stretch>
              <a:fillRect/>
            </a:stretch>
          </p:blipFill>
          <p:spPr>
            <a:xfrm>
              <a:off x="5637123" y="1901713"/>
              <a:ext cx="5691076" cy="3825025"/>
            </a:xfrm>
            <a:prstGeom prst="rect">
              <a:avLst/>
            </a:prstGeom>
            <a:noFill/>
            <a:ln>
              <a:noFill/>
            </a:ln>
          </p:spPr>
        </p:pic>
        <p:pic>
          <p:nvPicPr>
            <p:cNvPr id="1313" name="Google Shape;1313;g3055cd8e2bb_1_107"/>
            <p:cNvPicPr preferRelativeResize="0"/>
            <p:nvPr/>
          </p:nvPicPr>
          <p:blipFill>
            <a:blip r:embed="rId4">
              <a:alphaModFix/>
            </a:blip>
            <a:stretch>
              <a:fillRect/>
            </a:stretch>
          </p:blipFill>
          <p:spPr>
            <a:xfrm>
              <a:off x="8283107" y="2670762"/>
              <a:ext cx="2306299" cy="2306299"/>
            </a:xfrm>
            <a:prstGeom prst="rect">
              <a:avLst/>
            </a:prstGeom>
            <a:noFill/>
            <a:ln>
              <a:noFill/>
            </a:ln>
          </p:spPr>
        </p:pic>
      </p:grpSp>
      <p:sp>
        <p:nvSpPr>
          <p:cNvPr id="1314" name="Google Shape;1314;g3055cd8e2bb_1_107"/>
          <p:cNvSpPr txBox="1"/>
          <p:nvPr/>
        </p:nvSpPr>
        <p:spPr>
          <a:xfrm>
            <a:off x="6270188" y="5532165"/>
            <a:ext cx="359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u="sng">
                <a:solidFill>
                  <a:schemeClr val="hlink"/>
                </a:solidFill>
                <a:latin typeface="Calibri"/>
                <a:ea typeface="Calibri"/>
                <a:cs typeface="Calibri"/>
                <a:sym typeface="Calibri"/>
                <a:hlinkClick r:id="rId5"/>
              </a:rPr>
              <a:t>http://github.com/qBioTurin/IEEEICHI2025</a:t>
            </a:r>
            <a:r>
              <a:rPr lang="it-IT">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p:txBody>
      </p:sp>
      <p:sp>
        <p:nvSpPr>
          <p:cNvPr id="1315" name="Google Shape;1315;g3055cd8e2bb_1_107"/>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pic>
        <p:nvPicPr>
          <p:cNvPr id="1316" name="Google Shape;1316;g3055cd8e2bb_1_107"/>
          <p:cNvPicPr preferRelativeResize="0"/>
          <p:nvPr/>
        </p:nvPicPr>
        <p:blipFill rotWithShape="1">
          <a:blip r:embed="rId6">
            <a:alphaModFix/>
          </a:blip>
          <a:srcRect b="0" l="0" r="0" t="0"/>
          <a:stretch/>
        </p:blipFill>
        <p:spPr>
          <a:xfrm>
            <a:off x="8437875" y="178575"/>
            <a:ext cx="656650" cy="656650"/>
          </a:xfrm>
          <a:prstGeom prst="rect">
            <a:avLst/>
          </a:prstGeom>
          <a:noFill/>
          <a:ln>
            <a:noFill/>
          </a:ln>
        </p:spPr>
      </p:pic>
      <p:grpSp>
        <p:nvGrpSpPr>
          <p:cNvPr id="1317" name="Google Shape;1317;g3055cd8e2bb_1_107"/>
          <p:cNvGrpSpPr/>
          <p:nvPr/>
        </p:nvGrpSpPr>
        <p:grpSpPr>
          <a:xfrm>
            <a:off x="3335213" y="800432"/>
            <a:ext cx="705082" cy="895025"/>
            <a:chOff x="360500" y="3015300"/>
            <a:chExt cx="705082" cy="895025"/>
          </a:xfrm>
        </p:grpSpPr>
        <p:pic>
          <p:nvPicPr>
            <p:cNvPr id="1318" name="Google Shape;1318;g3055cd8e2bb_1_107"/>
            <p:cNvPicPr preferRelativeResize="0"/>
            <p:nvPr/>
          </p:nvPicPr>
          <p:blipFill rotWithShape="1">
            <a:blip r:embed="rId7">
              <a:alphaModFix/>
            </a:blip>
            <a:srcRect b="0" l="0" r="0" t="0"/>
            <a:stretch/>
          </p:blipFill>
          <p:spPr>
            <a:xfrm>
              <a:off x="360500" y="3253675"/>
              <a:ext cx="656650" cy="656650"/>
            </a:xfrm>
            <a:prstGeom prst="rect">
              <a:avLst/>
            </a:prstGeom>
            <a:noFill/>
            <a:ln>
              <a:noFill/>
            </a:ln>
          </p:spPr>
        </p:pic>
        <p:sp>
          <p:nvSpPr>
            <p:cNvPr id="1319" name="Google Shape;1319;g3055cd8e2bb_1_107"/>
            <p:cNvSpPr txBox="1"/>
            <p:nvPr/>
          </p:nvSpPr>
          <p:spPr>
            <a:xfrm>
              <a:off x="448782" y="3015300"/>
              <a:ext cx="616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1" lang="it-IT" sz="800" u="sng" cap="none" strike="noStrike">
                  <a:solidFill>
                    <a:srgbClr val="000000"/>
                  </a:solidFill>
                  <a:latin typeface="Calibri"/>
                  <a:ea typeface="Calibri"/>
                  <a:cs typeface="Calibri"/>
                  <a:sym typeface="Calibri"/>
                </a:rPr>
                <a:t>GitHub</a:t>
              </a:r>
              <a:endParaRPr b="1" i="1" sz="1400" u="sng" cap="none" strike="noStrike">
                <a:solidFill>
                  <a:srgbClr val="000000"/>
                </a:solidFill>
                <a:latin typeface="Calibri"/>
                <a:ea typeface="Calibri"/>
                <a:cs typeface="Calibri"/>
                <a:sym typeface="Calibri"/>
              </a:endParaRPr>
            </a:p>
          </p:txBody>
        </p:sp>
      </p:grpSp>
      <p:pic>
        <p:nvPicPr>
          <p:cNvPr id="1320" name="Google Shape;1320;g3055cd8e2bb_1_107" title="Screenshot From 2025-05-19 10-14-53.png"/>
          <p:cNvPicPr preferRelativeResize="0"/>
          <p:nvPr/>
        </p:nvPicPr>
        <p:blipFill>
          <a:blip r:embed="rId8">
            <a:alphaModFix/>
          </a:blip>
          <a:stretch>
            <a:fillRect/>
          </a:stretch>
        </p:blipFill>
        <p:spPr>
          <a:xfrm>
            <a:off x="1423401" y="1746482"/>
            <a:ext cx="4528710" cy="4311083"/>
          </a:xfrm>
          <a:prstGeom prst="rect">
            <a:avLst/>
          </a:prstGeom>
          <a:noFill/>
          <a:ln>
            <a:noFill/>
          </a:ln>
        </p:spPr>
      </p:pic>
      <p:sp>
        <p:nvSpPr>
          <p:cNvPr id="1321" name="Google Shape;1321;g3055cd8e2bb_1_107"/>
          <p:cNvSpPr txBox="1"/>
          <p:nvPr/>
        </p:nvSpPr>
        <p:spPr>
          <a:xfrm>
            <a:off x="6076175" y="1966605"/>
            <a:ext cx="46440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t-IT" sz="1600">
                <a:solidFill>
                  <a:schemeClr val="dk1"/>
                </a:solidFill>
                <a:latin typeface="Calibri"/>
                <a:ea typeface="Calibri"/>
                <a:cs typeface="Calibri"/>
                <a:sym typeface="Calibri"/>
              </a:rPr>
              <a:t>The user can run F4F:</a:t>
            </a:r>
            <a:endParaRPr sz="1600">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lang="it-IT" sz="1600">
                <a:solidFill>
                  <a:schemeClr val="dk1"/>
                </a:solidFill>
                <a:latin typeface="Calibri"/>
                <a:ea typeface="Calibri"/>
                <a:cs typeface="Calibri"/>
                <a:sym typeface="Calibri"/>
              </a:rPr>
              <a:t>Installing and running the R package.</a:t>
            </a:r>
            <a:endParaRPr sz="1600">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lang="it-IT" sz="1600">
                <a:solidFill>
                  <a:schemeClr val="dk1"/>
                </a:solidFill>
                <a:latin typeface="Calibri"/>
                <a:ea typeface="Calibri"/>
                <a:cs typeface="Calibri"/>
                <a:sym typeface="Calibri"/>
              </a:rPr>
              <a:t>Downloading</a:t>
            </a:r>
            <a:r>
              <a:rPr lang="it-IT" sz="1600">
                <a:solidFill>
                  <a:schemeClr val="dk1"/>
                </a:solidFill>
                <a:latin typeface="Calibri"/>
                <a:ea typeface="Calibri"/>
                <a:cs typeface="Calibri"/>
                <a:sym typeface="Calibri"/>
              </a:rPr>
              <a:t> and running the provided Docker image.</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it-IT" sz="1600">
                <a:solidFill>
                  <a:schemeClr val="dk1"/>
                </a:solidFill>
                <a:latin typeface="Calibri"/>
                <a:ea typeface="Calibri"/>
                <a:cs typeface="Calibri"/>
                <a:sym typeface="Calibri"/>
              </a:rPr>
              <a:t>See the </a:t>
            </a:r>
            <a:r>
              <a:rPr lang="it-IT" sz="1600" u="sng">
                <a:solidFill>
                  <a:schemeClr val="hlink"/>
                </a:solidFill>
                <a:latin typeface="Calibri"/>
                <a:ea typeface="Calibri"/>
                <a:cs typeface="Calibri"/>
                <a:sym typeface="Calibri"/>
                <a:hlinkClick r:id="rId9"/>
              </a:rPr>
              <a:t>GitHub page</a:t>
            </a:r>
            <a:r>
              <a:rPr lang="it-IT" sz="1600">
                <a:solidFill>
                  <a:schemeClr val="dk1"/>
                </a:solidFill>
                <a:latin typeface="Calibri"/>
                <a:ea typeface="Calibri"/>
                <a:cs typeface="Calibri"/>
                <a:sym typeface="Calibri"/>
              </a:rPr>
              <a:t> for more details.</a:t>
            </a:r>
            <a:endParaRPr sz="1600">
              <a:solidFill>
                <a:schemeClr val="dk1"/>
              </a:solidFill>
              <a:latin typeface="Calibri"/>
              <a:ea typeface="Calibri"/>
              <a:cs typeface="Calibri"/>
              <a:sym typeface="Calibri"/>
            </a:endParaRPr>
          </a:p>
        </p:txBody>
      </p:sp>
      <p:sp>
        <p:nvSpPr>
          <p:cNvPr id="1322" name="Google Shape;1322;g3055cd8e2bb_1_10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How to install and run</a:t>
            </a:r>
            <a:endParaRPr/>
          </a:p>
        </p:txBody>
      </p:sp>
      <p:pic>
        <p:nvPicPr>
          <p:cNvPr id="1323" name="Google Shape;1323;g3055cd8e2bb_1_107"/>
          <p:cNvPicPr preferRelativeResize="0"/>
          <p:nvPr/>
        </p:nvPicPr>
        <p:blipFill>
          <a:blip r:embed="rId10">
            <a:alphaModFix/>
          </a:blip>
          <a:stretch>
            <a:fillRect/>
          </a:stretch>
        </p:blipFill>
        <p:spPr>
          <a:xfrm>
            <a:off x="11391098" y="183650"/>
            <a:ext cx="589237" cy="646500"/>
          </a:xfrm>
          <a:prstGeom prst="rect">
            <a:avLst/>
          </a:prstGeom>
          <a:noFill/>
          <a:ln>
            <a:noFill/>
          </a:ln>
        </p:spPr>
      </p:pic>
      <p:sp>
        <p:nvSpPr>
          <p:cNvPr id="1324" name="Google Shape;1324;g3055cd8e2bb_1_107"/>
          <p:cNvSpPr txBox="1"/>
          <p:nvPr/>
        </p:nvSpPr>
        <p:spPr>
          <a:xfrm>
            <a:off x="86275" y="6108275"/>
            <a:ext cx="45441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Baccega, D., et al. "Forge4Flame: An Intuitive Dashboard for Designing GPU Agent-Based Models to Simulate Infectious Disease Spread." Available at SSRN 5194584.</a:t>
            </a:r>
            <a:endParaRPr i="1" sz="11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g3044c18f1fa_1_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330" name="Google Shape;1330;g3044c18f1fa_1_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Case study: small ambulatory</a:t>
            </a:r>
            <a:endParaRPr/>
          </a:p>
        </p:txBody>
      </p:sp>
      <p:pic>
        <p:nvPicPr>
          <p:cNvPr id="1331" name="Google Shape;1331;g3044c18f1fa_1_0"/>
          <p:cNvPicPr preferRelativeResize="0"/>
          <p:nvPr/>
        </p:nvPicPr>
        <p:blipFill>
          <a:blip r:embed="rId3">
            <a:alphaModFix/>
          </a:blip>
          <a:stretch>
            <a:fillRect/>
          </a:stretch>
        </p:blipFill>
        <p:spPr>
          <a:xfrm>
            <a:off x="11391098" y="183650"/>
            <a:ext cx="589237" cy="646500"/>
          </a:xfrm>
          <a:prstGeom prst="rect">
            <a:avLst/>
          </a:prstGeom>
          <a:noFill/>
          <a:ln>
            <a:noFill/>
          </a:ln>
        </p:spPr>
      </p:pic>
      <p:sp>
        <p:nvSpPr>
          <p:cNvPr id="1332" name="Google Shape;1332;g3044c18f1fa_1_0"/>
          <p:cNvSpPr txBox="1"/>
          <p:nvPr>
            <p:ph idx="1" type="body"/>
          </p:nvPr>
        </p:nvSpPr>
        <p:spPr>
          <a:xfrm>
            <a:off x="6647450" y="1429900"/>
            <a:ext cx="5544300" cy="4367700"/>
          </a:xfrm>
          <a:prstGeom prst="rect">
            <a:avLst/>
          </a:prstGeom>
        </p:spPr>
        <p:txBody>
          <a:bodyPr anchorCtr="0" anchor="t" bIns="121900" lIns="121900" spcFirstLastPara="1" rIns="121900" wrap="square" tIns="121900">
            <a:noAutofit/>
          </a:bodyPr>
          <a:lstStyle/>
          <a:p>
            <a:pPr indent="-317500" lvl="0" marL="457200" rtl="0" algn="l">
              <a:lnSpc>
                <a:spcPct val="200000"/>
              </a:lnSpc>
              <a:spcBef>
                <a:spcPts val="0"/>
              </a:spcBef>
              <a:spcAft>
                <a:spcPts val="0"/>
              </a:spcAft>
              <a:buSzPts val="1400"/>
              <a:buChar char="●"/>
            </a:pPr>
            <a:r>
              <a:rPr lang="it-IT" sz="1400"/>
              <a:t>12 doctors and 12 receptionists are divided across three shifts (6 AM–2 PM, 2 PM–10 PM, and 10 PM–6 AM). Doctors remain in the clinic during their shifts, while receptionists stay at the reception.</a:t>
            </a:r>
            <a:endParaRPr sz="1400"/>
          </a:p>
          <a:p>
            <a:pPr indent="-317500" lvl="0" marL="457200" rtl="0" algn="l">
              <a:lnSpc>
                <a:spcPct val="200000"/>
              </a:lnSpc>
              <a:spcBef>
                <a:spcPts val="0"/>
              </a:spcBef>
              <a:spcAft>
                <a:spcPts val="0"/>
              </a:spcAft>
              <a:buSzPts val="1400"/>
              <a:buChar char="●"/>
            </a:pPr>
            <a:r>
              <a:rPr lang="it-IT" sz="1400"/>
              <a:t>On average, 20 patients visit the clinic per day, each required to attend four weekly appointments. They check in at the reception (∽5 min) and proceed to the clinic (∽40 min), waiting their turn in the respective waiting rooms.</a:t>
            </a:r>
            <a:endParaRPr sz="1400"/>
          </a:p>
          <a:p>
            <a:pPr indent="-317500" lvl="0" marL="457200" rtl="0" algn="l">
              <a:lnSpc>
                <a:spcPct val="200000"/>
              </a:lnSpc>
              <a:spcBef>
                <a:spcPts val="0"/>
              </a:spcBef>
              <a:spcAft>
                <a:spcPts val="0"/>
              </a:spcAft>
              <a:buSzPts val="1400"/>
              <a:buChar char="●"/>
            </a:pPr>
            <a:r>
              <a:rPr lang="it-IT" sz="1400"/>
              <a:t>Each individual may use the bathroom with a predefined probability: 1.4e⁻⁴ for both receptionists and doctors, and 2.8e⁻⁴ for patients.</a:t>
            </a:r>
            <a:endParaRPr sz="1400"/>
          </a:p>
        </p:txBody>
      </p:sp>
      <p:sp>
        <p:nvSpPr>
          <p:cNvPr id="1333" name="Google Shape;1333;g3044c18f1fa_1_0"/>
          <p:cNvSpPr/>
          <p:nvPr/>
        </p:nvSpPr>
        <p:spPr>
          <a:xfrm>
            <a:off x="1856190" y="1939263"/>
            <a:ext cx="589200" cy="524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4" name="Google Shape;1334;g3044c18f1fa_1_0"/>
          <p:cNvSpPr/>
          <p:nvPr/>
        </p:nvSpPr>
        <p:spPr>
          <a:xfrm>
            <a:off x="2632715" y="1939263"/>
            <a:ext cx="589200" cy="524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5" name="Google Shape;1335;g3044c18f1fa_1_0"/>
          <p:cNvSpPr/>
          <p:nvPr/>
        </p:nvSpPr>
        <p:spPr>
          <a:xfrm>
            <a:off x="987600" y="2721532"/>
            <a:ext cx="589200" cy="1837800"/>
          </a:xfrm>
          <a:prstGeom prst="rect">
            <a:avLst/>
          </a:prstGeom>
          <a:solidFill>
            <a:srgbClr val="6AA84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6" name="Google Shape;1336;g3044c18f1fa_1_0"/>
          <p:cNvSpPr/>
          <p:nvPr/>
        </p:nvSpPr>
        <p:spPr>
          <a:xfrm rot="5400000">
            <a:off x="3083252" y="4477322"/>
            <a:ext cx="589200" cy="1152600"/>
          </a:xfrm>
          <a:prstGeom prst="rect">
            <a:avLst/>
          </a:prstGeom>
          <a:solidFill>
            <a:srgbClr val="00FFB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7" name="Google Shape;1337;g3044c18f1fa_1_0"/>
          <p:cNvSpPr/>
          <p:nvPr/>
        </p:nvSpPr>
        <p:spPr>
          <a:xfrm rot="-5400000">
            <a:off x="1986702" y="4636405"/>
            <a:ext cx="328200" cy="589200"/>
          </a:xfrm>
          <a:prstGeom prst="rect">
            <a:avLst/>
          </a:prstGeom>
          <a:solidFill>
            <a:srgbClr val="6666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8" name="Google Shape;1338;g3044c18f1fa_1_0"/>
          <p:cNvSpPr/>
          <p:nvPr/>
        </p:nvSpPr>
        <p:spPr>
          <a:xfrm>
            <a:off x="5178902" y="2721513"/>
            <a:ext cx="328200" cy="3225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39" name="Google Shape;1339;g3044c18f1fa_1_0"/>
          <p:cNvSpPr/>
          <p:nvPr/>
        </p:nvSpPr>
        <p:spPr>
          <a:xfrm>
            <a:off x="5178902" y="3155923"/>
            <a:ext cx="328200" cy="3225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40" name="Google Shape;1340;g3044c18f1fa_1_0"/>
          <p:cNvSpPr/>
          <p:nvPr/>
        </p:nvSpPr>
        <p:spPr>
          <a:xfrm>
            <a:off x="5178902" y="3790263"/>
            <a:ext cx="328200" cy="3225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41" name="Google Shape;1341;g3044c18f1fa_1_0"/>
          <p:cNvSpPr/>
          <p:nvPr/>
        </p:nvSpPr>
        <p:spPr>
          <a:xfrm>
            <a:off x="5178902" y="4239135"/>
            <a:ext cx="328200" cy="3225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42" name="Google Shape;1342;g3044c18f1fa_1_0"/>
          <p:cNvSpPr/>
          <p:nvPr/>
        </p:nvSpPr>
        <p:spPr>
          <a:xfrm>
            <a:off x="2079902" y="2933950"/>
            <a:ext cx="2595900" cy="1359600"/>
          </a:xfrm>
          <a:prstGeom prst="rect">
            <a:avLst/>
          </a:prstGeom>
          <a:solidFill>
            <a:srgbClr val="1155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43" name="Google Shape;1343;g3044c18f1fa_1_0"/>
          <p:cNvSpPr txBox="1"/>
          <p:nvPr/>
        </p:nvSpPr>
        <p:spPr>
          <a:xfrm>
            <a:off x="2753552" y="4822772"/>
            <a:ext cx="12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Entrance</a:t>
            </a:r>
            <a:endParaRPr sz="1600">
              <a:solidFill>
                <a:schemeClr val="dk1"/>
              </a:solidFill>
              <a:latin typeface="Calibri"/>
              <a:ea typeface="Calibri"/>
              <a:cs typeface="Calibri"/>
              <a:sym typeface="Calibri"/>
            </a:endParaRPr>
          </a:p>
        </p:txBody>
      </p:sp>
      <p:sp>
        <p:nvSpPr>
          <p:cNvPr id="1344" name="Google Shape;1344;g3044c18f1fa_1_0"/>
          <p:cNvSpPr txBox="1"/>
          <p:nvPr/>
        </p:nvSpPr>
        <p:spPr>
          <a:xfrm>
            <a:off x="1526502" y="5098513"/>
            <a:ext cx="1248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Patient’s</a:t>
            </a:r>
            <a:endParaRPr sz="1600">
              <a:solidFill>
                <a:schemeClr val="dk1"/>
              </a:solidFill>
              <a:latin typeface="Calibri"/>
              <a:ea typeface="Calibri"/>
              <a:cs typeface="Calibri"/>
              <a:sym typeface="Calibri"/>
            </a:endParaRPr>
          </a:p>
          <a:p>
            <a:pPr indent="0" lvl="0" marL="0" rtl="0" algn="ctr">
              <a:spcBef>
                <a:spcPts val="0"/>
              </a:spcBef>
              <a:spcAft>
                <a:spcPts val="0"/>
              </a:spcAft>
              <a:buNone/>
            </a:pPr>
            <a:r>
              <a:rPr lang="it-IT" sz="1600">
                <a:solidFill>
                  <a:schemeClr val="dk1"/>
                </a:solidFill>
                <a:latin typeface="Calibri"/>
                <a:ea typeface="Calibri"/>
                <a:cs typeface="Calibri"/>
                <a:sym typeface="Calibri"/>
              </a:rPr>
              <a:t>Bathroom</a:t>
            </a:r>
            <a:endParaRPr sz="1600">
              <a:solidFill>
                <a:schemeClr val="dk1"/>
              </a:solidFill>
              <a:latin typeface="Calibri"/>
              <a:ea typeface="Calibri"/>
              <a:cs typeface="Calibri"/>
              <a:sym typeface="Calibri"/>
            </a:endParaRPr>
          </a:p>
        </p:txBody>
      </p:sp>
      <p:sp>
        <p:nvSpPr>
          <p:cNvPr id="1345" name="Google Shape;1345;g3044c18f1fa_1_0"/>
          <p:cNvSpPr txBox="1"/>
          <p:nvPr/>
        </p:nvSpPr>
        <p:spPr>
          <a:xfrm>
            <a:off x="0" y="3152050"/>
            <a:ext cx="995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Waiting room for patients</a:t>
            </a:r>
            <a:endParaRPr sz="1600">
              <a:solidFill>
                <a:schemeClr val="dk1"/>
              </a:solidFill>
              <a:latin typeface="Calibri"/>
              <a:ea typeface="Calibri"/>
              <a:cs typeface="Calibri"/>
              <a:sym typeface="Calibri"/>
            </a:endParaRPr>
          </a:p>
        </p:txBody>
      </p:sp>
      <p:sp>
        <p:nvSpPr>
          <p:cNvPr id="1346" name="Google Shape;1346;g3044c18f1fa_1_0"/>
          <p:cNvSpPr txBox="1"/>
          <p:nvPr/>
        </p:nvSpPr>
        <p:spPr>
          <a:xfrm>
            <a:off x="2695425" y="1478730"/>
            <a:ext cx="12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Clinics</a:t>
            </a:r>
            <a:endParaRPr sz="1600">
              <a:solidFill>
                <a:schemeClr val="dk1"/>
              </a:solidFill>
              <a:latin typeface="Calibri"/>
              <a:ea typeface="Calibri"/>
              <a:cs typeface="Calibri"/>
              <a:sym typeface="Calibri"/>
            </a:endParaRPr>
          </a:p>
        </p:txBody>
      </p:sp>
      <p:sp>
        <p:nvSpPr>
          <p:cNvPr id="1347" name="Google Shape;1347;g3044c18f1fa_1_0"/>
          <p:cNvSpPr txBox="1"/>
          <p:nvPr/>
        </p:nvSpPr>
        <p:spPr>
          <a:xfrm>
            <a:off x="5521046" y="3382872"/>
            <a:ext cx="12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Receptions</a:t>
            </a:r>
            <a:endParaRPr sz="1600">
              <a:solidFill>
                <a:schemeClr val="dk1"/>
              </a:solidFill>
              <a:latin typeface="Calibri"/>
              <a:ea typeface="Calibri"/>
              <a:cs typeface="Calibri"/>
              <a:sym typeface="Calibri"/>
            </a:endParaRPr>
          </a:p>
        </p:txBody>
      </p:sp>
      <p:sp>
        <p:nvSpPr>
          <p:cNvPr id="1348" name="Google Shape;1348;g3044c18f1fa_1_0"/>
          <p:cNvSpPr/>
          <p:nvPr/>
        </p:nvSpPr>
        <p:spPr>
          <a:xfrm>
            <a:off x="1576802" y="2463963"/>
            <a:ext cx="503100" cy="22995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49" name="Google Shape;1349;g3044c18f1fa_1_0"/>
          <p:cNvSpPr/>
          <p:nvPr/>
        </p:nvSpPr>
        <p:spPr>
          <a:xfrm>
            <a:off x="2079902" y="2463975"/>
            <a:ext cx="3099000" cy="4617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50" name="Google Shape;1350;g3044c18f1fa_1_0"/>
          <p:cNvSpPr/>
          <p:nvPr/>
        </p:nvSpPr>
        <p:spPr>
          <a:xfrm>
            <a:off x="4675802" y="2925663"/>
            <a:ext cx="503100" cy="18378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51" name="Google Shape;1351;g3044c18f1fa_1_0"/>
          <p:cNvSpPr/>
          <p:nvPr/>
        </p:nvSpPr>
        <p:spPr>
          <a:xfrm>
            <a:off x="2079902" y="4297725"/>
            <a:ext cx="2595900" cy="4617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52" name="Google Shape;1352;g3044c18f1fa_1_0"/>
          <p:cNvSpPr txBox="1"/>
          <p:nvPr/>
        </p:nvSpPr>
        <p:spPr>
          <a:xfrm>
            <a:off x="2760048" y="4314461"/>
            <a:ext cx="12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Corridor</a:t>
            </a:r>
            <a:endParaRPr sz="1600">
              <a:solidFill>
                <a:schemeClr val="dk1"/>
              </a:solidFill>
              <a:latin typeface="Calibri"/>
              <a:ea typeface="Calibri"/>
              <a:cs typeface="Calibri"/>
              <a:sym typeface="Calibri"/>
            </a:endParaRPr>
          </a:p>
        </p:txBody>
      </p:sp>
      <p:cxnSp>
        <p:nvCxnSpPr>
          <p:cNvPr id="1353" name="Google Shape;1353;g3044c18f1fa_1_0"/>
          <p:cNvCxnSpPr/>
          <p:nvPr/>
        </p:nvCxnSpPr>
        <p:spPr>
          <a:xfrm>
            <a:off x="1522052" y="356216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54" name="Google Shape;1354;g3044c18f1fa_1_0"/>
          <p:cNvCxnSpPr/>
          <p:nvPr/>
        </p:nvCxnSpPr>
        <p:spPr>
          <a:xfrm>
            <a:off x="1522052" y="368766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55" name="Google Shape;1355;g3044c18f1fa_1_0"/>
          <p:cNvCxnSpPr/>
          <p:nvPr/>
        </p:nvCxnSpPr>
        <p:spPr>
          <a:xfrm rot="-5400000">
            <a:off x="2034802" y="4768405"/>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56" name="Google Shape;1356;g3044c18f1fa_1_0"/>
          <p:cNvCxnSpPr/>
          <p:nvPr/>
        </p:nvCxnSpPr>
        <p:spPr>
          <a:xfrm rot="-5400000">
            <a:off x="2160302" y="4768405"/>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57" name="Google Shape;1357;g3044c18f1fa_1_0"/>
          <p:cNvCxnSpPr/>
          <p:nvPr/>
        </p:nvCxnSpPr>
        <p:spPr>
          <a:xfrm>
            <a:off x="5130577" y="282001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58" name="Google Shape;1358;g3044c18f1fa_1_0"/>
          <p:cNvCxnSpPr/>
          <p:nvPr/>
        </p:nvCxnSpPr>
        <p:spPr>
          <a:xfrm>
            <a:off x="5130577" y="294551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59" name="Google Shape;1359;g3044c18f1fa_1_0"/>
          <p:cNvCxnSpPr/>
          <p:nvPr/>
        </p:nvCxnSpPr>
        <p:spPr>
          <a:xfrm>
            <a:off x="5127152" y="324238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60" name="Google Shape;1360;g3044c18f1fa_1_0"/>
          <p:cNvCxnSpPr/>
          <p:nvPr/>
        </p:nvCxnSpPr>
        <p:spPr>
          <a:xfrm>
            <a:off x="5127152" y="336788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61" name="Google Shape;1361;g3044c18f1fa_1_0"/>
          <p:cNvCxnSpPr/>
          <p:nvPr/>
        </p:nvCxnSpPr>
        <p:spPr>
          <a:xfrm>
            <a:off x="5130589" y="388877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62" name="Google Shape;1362;g3044c18f1fa_1_0"/>
          <p:cNvCxnSpPr/>
          <p:nvPr/>
        </p:nvCxnSpPr>
        <p:spPr>
          <a:xfrm>
            <a:off x="5130589" y="401427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63" name="Google Shape;1363;g3044c18f1fa_1_0"/>
          <p:cNvCxnSpPr/>
          <p:nvPr/>
        </p:nvCxnSpPr>
        <p:spPr>
          <a:xfrm>
            <a:off x="5127152" y="433763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64" name="Google Shape;1364;g3044c18f1fa_1_0"/>
          <p:cNvCxnSpPr/>
          <p:nvPr/>
        </p:nvCxnSpPr>
        <p:spPr>
          <a:xfrm>
            <a:off x="5127152" y="4463137"/>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65" name="Google Shape;1365;g3044c18f1fa_1_0"/>
          <p:cNvCxnSpPr/>
          <p:nvPr/>
        </p:nvCxnSpPr>
        <p:spPr>
          <a:xfrm rot="5400000">
            <a:off x="3387352" y="476972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66" name="Google Shape;1366;g3044c18f1fa_1_0"/>
          <p:cNvCxnSpPr/>
          <p:nvPr/>
        </p:nvCxnSpPr>
        <p:spPr>
          <a:xfrm rot="5400000">
            <a:off x="3261852" y="4769722"/>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67" name="Google Shape;1367;g3044c18f1fa_1_0"/>
          <p:cNvCxnSpPr/>
          <p:nvPr/>
        </p:nvCxnSpPr>
        <p:spPr>
          <a:xfrm rot="5400000">
            <a:off x="2936827" y="2456385"/>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68" name="Google Shape;1368;g3044c18f1fa_1_0"/>
          <p:cNvCxnSpPr/>
          <p:nvPr/>
        </p:nvCxnSpPr>
        <p:spPr>
          <a:xfrm rot="5400000">
            <a:off x="2811327" y="2456385"/>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69" name="Google Shape;1369;g3044c18f1fa_1_0"/>
          <p:cNvCxnSpPr/>
          <p:nvPr/>
        </p:nvCxnSpPr>
        <p:spPr>
          <a:xfrm rot="5400000">
            <a:off x="2160302" y="2456385"/>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70" name="Google Shape;1370;g3044c18f1fa_1_0"/>
          <p:cNvCxnSpPr/>
          <p:nvPr/>
        </p:nvCxnSpPr>
        <p:spPr>
          <a:xfrm rot="5400000">
            <a:off x="2034802" y="2456385"/>
            <a:ext cx="106500" cy="0"/>
          </a:xfrm>
          <a:prstGeom prst="straightConnector1">
            <a:avLst/>
          </a:prstGeom>
          <a:noFill/>
          <a:ln cap="flat" cmpd="sng" w="38100">
            <a:solidFill>
              <a:schemeClr val="dk1"/>
            </a:solidFill>
            <a:prstDash val="solid"/>
            <a:round/>
            <a:headEnd len="med" w="med" type="none"/>
            <a:tailEnd len="med" w="med" type="none"/>
          </a:ln>
        </p:spPr>
      </p:cxnSp>
      <p:sp>
        <p:nvSpPr>
          <p:cNvPr id="1371" name="Google Shape;1371;g3044c18f1fa_1_0"/>
          <p:cNvSpPr txBox="1"/>
          <p:nvPr/>
        </p:nvSpPr>
        <p:spPr>
          <a:xfrm>
            <a:off x="2943979" y="3273150"/>
            <a:ext cx="919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lt1"/>
                </a:solidFill>
                <a:latin typeface="Calibri"/>
                <a:ea typeface="Calibri"/>
                <a:cs typeface="Calibri"/>
                <a:sym typeface="Calibri"/>
              </a:rPr>
              <a:t>Useless room</a:t>
            </a:r>
            <a:endParaRPr sz="1600">
              <a:solidFill>
                <a:schemeClr val="lt1"/>
              </a:solidFill>
              <a:latin typeface="Calibri"/>
              <a:ea typeface="Calibri"/>
              <a:cs typeface="Calibri"/>
              <a:sym typeface="Calibri"/>
            </a:endParaRPr>
          </a:p>
        </p:txBody>
      </p:sp>
      <p:sp>
        <p:nvSpPr>
          <p:cNvPr id="1372" name="Google Shape;1372;g3044c18f1fa_1_0"/>
          <p:cNvSpPr/>
          <p:nvPr/>
        </p:nvSpPr>
        <p:spPr>
          <a:xfrm>
            <a:off x="3412525" y="1943126"/>
            <a:ext cx="589200" cy="524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73" name="Google Shape;1373;g3044c18f1fa_1_0"/>
          <p:cNvSpPr/>
          <p:nvPr/>
        </p:nvSpPr>
        <p:spPr>
          <a:xfrm>
            <a:off x="4189050" y="1943126"/>
            <a:ext cx="589200" cy="524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374" name="Google Shape;1374;g3044c18f1fa_1_0"/>
          <p:cNvCxnSpPr/>
          <p:nvPr/>
        </p:nvCxnSpPr>
        <p:spPr>
          <a:xfrm rot="5400000">
            <a:off x="4493163" y="2460249"/>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75" name="Google Shape;1375;g3044c18f1fa_1_0"/>
          <p:cNvCxnSpPr/>
          <p:nvPr/>
        </p:nvCxnSpPr>
        <p:spPr>
          <a:xfrm rot="5400000">
            <a:off x="4367663" y="2460249"/>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76" name="Google Shape;1376;g3044c18f1fa_1_0"/>
          <p:cNvCxnSpPr/>
          <p:nvPr/>
        </p:nvCxnSpPr>
        <p:spPr>
          <a:xfrm rot="5400000">
            <a:off x="3716638" y="2460249"/>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77" name="Google Shape;1377;g3044c18f1fa_1_0"/>
          <p:cNvCxnSpPr/>
          <p:nvPr/>
        </p:nvCxnSpPr>
        <p:spPr>
          <a:xfrm rot="5400000">
            <a:off x="3591138" y="2460249"/>
            <a:ext cx="106500" cy="0"/>
          </a:xfrm>
          <a:prstGeom prst="straightConnector1">
            <a:avLst/>
          </a:prstGeom>
          <a:noFill/>
          <a:ln cap="flat" cmpd="sng" w="38100">
            <a:solidFill>
              <a:schemeClr val="dk1"/>
            </a:solidFill>
            <a:prstDash val="solid"/>
            <a:round/>
            <a:headEnd len="med" w="med" type="none"/>
            <a:tailEnd len="med" w="med" type="none"/>
          </a:ln>
        </p:spPr>
      </p:cxnSp>
      <p:sp>
        <p:nvSpPr>
          <p:cNvPr id="1378" name="Google Shape;1378;g3044c18f1fa_1_0"/>
          <p:cNvSpPr/>
          <p:nvPr/>
        </p:nvSpPr>
        <p:spPr>
          <a:xfrm rot="-5400000">
            <a:off x="4443427" y="4636423"/>
            <a:ext cx="328200" cy="589200"/>
          </a:xfrm>
          <a:prstGeom prst="rect">
            <a:avLst/>
          </a:prstGeom>
          <a:solidFill>
            <a:srgbClr val="6666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379" name="Google Shape;1379;g3044c18f1fa_1_0"/>
          <p:cNvCxnSpPr/>
          <p:nvPr/>
        </p:nvCxnSpPr>
        <p:spPr>
          <a:xfrm rot="-5400000">
            <a:off x="4491527" y="4768423"/>
            <a:ext cx="106500" cy="0"/>
          </a:xfrm>
          <a:prstGeom prst="straightConnector1">
            <a:avLst/>
          </a:prstGeom>
          <a:noFill/>
          <a:ln cap="flat" cmpd="sng" w="38100">
            <a:solidFill>
              <a:schemeClr val="dk1"/>
            </a:solidFill>
            <a:prstDash val="solid"/>
            <a:round/>
            <a:headEnd len="med" w="med" type="none"/>
            <a:tailEnd len="med" w="med" type="none"/>
          </a:ln>
        </p:spPr>
      </p:cxnSp>
      <p:cxnSp>
        <p:nvCxnSpPr>
          <p:cNvPr id="1380" name="Google Shape;1380;g3044c18f1fa_1_0"/>
          <p:cNvCxnSpPr/>
          <p:nvPr/>
        </p:nvCxnSpPr>
        <p:spPr>
          <a:xfrm rot="-5400000">
            <a:off x="4617027" y="4768423"/>
            <a:ext cx="106500" cy="0"/>
          </a:xfrm>
          <a:prstGeom prst="straightConnector1">
            <a:avLst/>
          </a:prstGeom>
          <a:noFill/>
          <a:ln cap="flat" cmpd="sng" w="38100">
            <a:solidFill>
              <a:schemeClr val="dk1"/>
            </a:solidFill>
            <a:prstDash val="solid"/>
            <a:round/>
            <a:headEnd len="med" w="med" type="none"/>
            <a:tailEnd len="med" w="med" type="none"/>
          </a:ln>
        </p:spPr>
      </p:cxnSp>
      <p:sp>
        <p:nvSpPr>
          <p:cNvPr id="1381" name="Google Shape;1381;g3044c18f1fa_1_0"/>
          <p:cNvSpPr txBox="1"/>
          <p:nvPr/>
        </p:nvSpPr>
        <p:spPr>
          <a:xfrm>
            <a:off x="3983227" y="5083038"/>
            <a:ext cx="1248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Personnel’s</a:t>
            </a:r>
            <a:endParaRPr sz="1600">
              <a:solidFill>
                <a:schemeClr val="dk1"/>
              </a:solidFill>
              <a:latin typeface="Calibri"/>
              <a:ea typeface="Calibri"/>
              <a:cs typeface="Calibri"/>
              <a:sym typeface="Calibri"/>
            </a:endParaRPr>
          </a:p>
          <a:p>
            <a:pPr indent="0" lvl="0" marL="0" rtl="0" algn="ctr">
              <a:spcBef>
                <a:spcPts val="0"/>
              </a:spcBef>
              <a:spcAft>
                <a:spcPts val="0"/>
              </a:spcAft>
              <a:buNone/>
            </a:pPr>
            <a:r>
              <a:rPr lang="it-IT" sz="1600">
                <a:solidFill>
                  <a:schemeClr val="dk1"/>
                </a:solidFill>
                <a:latin typeface="Calibri"/>
                <a:ea typeface="Calibri"/>
                <a:cs typeface="Calibri"/>
                <a:sym typeface="Calibri"/>
              </a:rPr>
              <a:t>Bathroom</a:t>
            </a:r>
            <a:endParaRPr sz="16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g36868a4b424_0_246"/>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387" name="Google Shape;1387;g36868a4b424_0_246"/>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Case study: small ambulatory</a:t>
            </a:r>
            <a:endParaRPr/>
          </a:p>
        </p:txBody>
      </p:sp>
      <p:pic>
        <p:nvPicPr>
          <p:cNvPr id="1388" name="Google Shape;1388;g36868a4b424_0_246"/>
          <p:cNvPicPr preferRelativeResize="0"/>
          <p:nvPr/>
        </p:nvPicPr>
        <p:blipFill rotWithShape="1">
          <a:blip r:embed="rId3">
            <a:alphaModFix/>
          </a:blip>
          <a:srcRect b="24562" l="79731" r="0" t="0"/>
          <a:stretch/>
        </p:blipFill>
        <p:spPr>
          <a:xfrm>
            <a:off x="11146087" y="70347"/>
            <a:ext cx="834225" cy="873100"/>
          </a:xfrm>
          <a:prstGeom prst="rect">
            <a:avLst/>
          </a:prstGeom>
          <a:noFill/>
          <a:ln>
            <a:noFill/>
          </a:ln>
        </p:spPr>
      </p:pic>
      <p:sp>
        <p:nvSpPr>
          <p:cNvPr id="1389" name="Google Shape;1389;g36868a4b424_0_246"/>
          <p:cNvSpPr/>
          <p:nvPr/>
        </p:nvSpPr>
        <p:spPr>
          <a:xfrm>
            <a:off x="6183084" y="3375967"/>
            <a:ext cx="1239845" cy="111475"/>
          </a:xfrm>
          <a:custGeom>
            <a:rect b="b" l="l" r="r" t="t"/>
            <a:pathLst>
              <a:path extrusionOk="0" h="4459" w="100739">
                <a:moveTo>
                  <a:pt x="0" y="1557"/>
                </a:moveTo>
                <a:cubicBezTo>
                  <a:pt x="3229" y="1299"/>
                  <a:pt x="12270" y="-121"/>
                  <a:pt x="19373" y="8"/>
                </a:cubicBezTo>
                <a:cubicBezTo>
                  <a:pt x="26477" y="137"/>
                  <a:pt x="33424" y="1595"/>
                  <a:pt x="42621" y="2332"/>
                </a:cubicBezTo>
                <a:cubicBezTo>
                  <a:pt x="51819" y="3070"/>
                  <a:pt x="64872" y="4239"/>
                  <a:pt x="74558" y="4433"/>
                </a:cubicBezTo>
                <a:cubicBezTo>
                  <a:pt x="84244" y="4627"/>
                  <a:pt x="96376" y="3651"/>
                  <a:pt x="100739" y="3495"/>
                </a:cubicBezTo>
              </a:path>
            </a:pathLst>
          </a:custGeom>
          <a:noFill/>
          <a:ln cap="flat" cmpd="sng" w="19050">
            <a:solidFill>
              <a:schemeClr val="dk2"/>
            </a:solidFill>
            <a:prstDash val="dot"/>
            <a:round/>
            <a:headEnd len="med" w="med" type="none"/>
            <a:tailEnd len="med" w="med" type="stealth"/>
          </a:ln>
        </p:spPr>
      </p:sp>
      <p:pic>
        <p:nvPicPr>
          <p:cNvPr id="1390" name="Google Shape;1390;g36868a4b424_0_246" title="Screenshot From 2025-06-16 10-55-19.png"/>
          <p:cNvPicPr preferRelativeResize="0"/>
          <p:nvPr/>
        </p:nvPicPr>
        <p:blipFill rotWithShape="1">
          <a:blip r:embed="rId4">
            <a:alphaModFix/>
          </a:blip>
          <a:srcRect b="99" l="0" r="0" t="89"/>
          <a:stretch/>
        </p:blipFill>
        <p:spPr>
          <a:xfrm>
            <a:off x="7605550" y="2213012"/>
            <a:ext cx="4586451" cy="2448134"/>
          </a:xfrm>
          <a:prstGeom prst="rect">
            <a:avLst/>
          </a:prstGeom>
          <a:noFill/>
          <a:ln>
            <a:noFill/>
          </a:ln>
        </p:spPr>
      </p:pic>
      <p:pic>
        <p:nvPicPr>
          <p:cNvPr id="1391" name="Google Shape;1391;g36868a4b424_0_246"/>
          <p:cNvPicPr preferRelativeResize="0"/>
          <p:nvPr/>
        </p:nvPicPr>
        <p:blipFill>
          <a:blip r:embed="rId5">
            <a:alphaModFix/>
          </a:blip>
          <a:stretch>
            <a:fillRect/>
          </a:stretch>
        </p:blipFill>
        <p:spPr>
          <a:xfrm>
            <a:off x="6462234" y="2511504"/>
            <a:ext cx="808675" cy="808675"/>
          </a:xfrm>
          <a:prstGeom prst="rect">
            <a:avLst/>
          </a:prstGeom>
          <a:noFill/>
          <a:ln>
            <a:noFill/>
          </a:ln>
        </p:spPr>
      </p:pic>
      <p:sp>
        <p:nvSpPr>
          <p:cNvPr id="1392" name="Google Shape;1392;g36868a4b424_0_246"/>
          <p:cNvSpPr/>
          <p:nvPr/>
        </p:nvSpPr>
        <p:spPr>
          <a:xfrm>
            <a:off x="1678562" y="1918302"/>
            <a:ext cx="532800" cy="455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3" name="Google Shape;1393;g36868a4b424_0_246"/>
          <p:cNvSpPr/>
          <p:nvPr/>
        </p:nvSpPr>
        <p:spPr>
          <a:xfrm>
            <a:off x="2380777" y="1918302"/>
            <a:ext cx="532800" cy="455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4" name="Google Shape;1394;g36868a4b424_0_246"/>
          <p:cNvSpPr/>
          <p:nvPr/>
        </p:nvSpPr>
        <p:spPr>
          <a:xfrm>
            <a:off x="893092" y="2597836"/>
            <a:ext cx="532800" cy="1596300"/>
          </a:xfrm>
          <a:prstGeom prst="rect">
            <a:avLst/>
          </a:prstGeom>
          <a:solidFill>
            <a:srgbClr val="6AA84F"/>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5" name="Google Shape;1395;g36868a4b424_0_246"/>
          <p:cNvSpPr/>
          <p:nvPr/>
        </p:nvSpPr>
        <p:spPr>
          <a:xfrm rot="5400000">
            <a:off x="2798760" y="4102543"/>
            <a:ext cx="511800" cy="1042200"/>
          </a:xfrm>
          <a:prstGeom prst="rect">
            <a:avLst/>
          </a:prstGeom>
          <a:solidFill>
            <a:srgbClr val="00FFB3"/>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6" name="Google Shape;1396;g36868a4b424_0_246"/>
          <p:cNvSpPr/>
          <p:nvPr/>
        </p:nvSpPr>
        <p:spPr>
          <a:xfrm rot="-5400000">
            <a:off x="1802473" y="4250789"/>
            <a:ext cx="285000" cy="532800"/>
          </a:xfrm>
          <a:prstGeom prst="rect">
            <a:avLst/>
          </a:prstGeom>
          <a:solidFill>
            <a:srgbClr val="6666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7" name="Google Shape;1397;g36868a4b424_0_246"/>
          <p:cNvSpPr/>
          <p:nvPr/>
        </p:nvSpPr>
        <p:spPr>
          <a:xfrm>
            <a:off x="4683307" y="2597819"/>
            <a:ext cx="296700" cy="2802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8" name="Google Shape;1398;g36868a4b424_0_246"/>
          <p:cNvSpPr/>
          <p:nvPr/>
        </p:nvSpPr>
        <p:spPr>
          <a:xfrm>
            <a:off x="4683307" y="2975179"/>
            <a:ext cx="296700" cy="2802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399" name="Google Shape;1399;g36868a4b424_0_246"/>
          <p:cNvSpPr/>
          <p:nvPr/>
        </p:nvSpPr>
        <p:spPr>
          <a:xfrm>
            <a:off x="4683307" y="3526211"/>
            <a:ext cx="296700" cy="2802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00" name="Google Shape;1400;g36868a4b424_0_246"/>
          <p:cNvSpPr/>
          <p:nvPr/>
        </p:nvSpPr>
        <p:spPr>
          <a:xfrm>
            <a:off x="4683307" y="3916133"/>
            <a:ext cx="296700" cy="280200"/>
          </a:xfrm>
          <a:prstGeom prst="rect">
            <a:avLst/>
          </a:prstGeom>
          <a:solidFill>
            <a:srgbClr val="96A279"/>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01" name="Google Shape;1401;g36868a4b424_0_246"/>
          <p:cNvSpPr/>
          <p:nvPr/>
        </p:nvSpPr>
        <p:spPr>
          <a:xfrm>
            <a:off x="1880866" y="2782357"/>
            <a:ext cx="2347500" cy="1181100"/>
          </a:xfrm>
          <a:prstGeom prst="rect">
            <a:avLst/>
          </a:prstGeom>
          <a:solidFill>
            <a:srgbClr val="1155CC"/>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02" name="Google Shape;1402;g36868a4b424_0_246"/>
          <p:cNvSpPr txBox="1"/>
          <p:nvPr/>
        </p:nvSpPr>
        <p:spPr>
          <a:xfrm>
            <a:off x="2490051" y="4423121"/>
            <a:ext cx="112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Entrance</a:t>
            </a:r>
            <a:endParaRPr sz="1600">
              <a:solidFill>
                <a:schemeClr val="dk1"/>
              </a:solidFill>
              <a:latin typeface="Calibri"/>
              <a:ea typeface="Calibri"/>
              <a:cs typeface="Calibri"/>
              <a:sym typeface="Calibri"/>
            </a:endParaRPr>
          </a:p>
        </p:txBody>
      </p:sp>
      <p:sp>
        <p:nvSpPr>
          <p:cNvPr id="1403" name="Google Shape;1403;g36868a4b424_0_246"/>
          <p:cNvSpPr txBox="1"/>
          <p:nvPr/>
        </p:nvSpPr>
        <p:spPr>
          <a:xfrm>
            <a:off x="1380424" y="4662649"/>
            <a:ext cx="1129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Patient’s</a:t>
            </a:r>
            <a:endParaRPr sz="1600">
              <a:solidFill>
                <a:schemeClr val="dk1"/>
              </a:solidFill>
              <a:latin typeface="Calibri"/>
              <a:ea typeface="Calibri"/>
              <a:cs typeface="Calibri"/>
              <a:sym typeface="Calibri"/>
            </a:endParaRPr>
          </a:p>
          <a:p>
            <a:pPr indent="0" lvl="0" marL="0" rtl="0" algn="ctr">
              <a:spcBef>
                <a:spcPts val="0"/>
              </a:spcBef>
              <a:spcAft>
                <a:spcPts val="0"/>
              </a:spcAft>
              <a:buNone/>
            </a:pPr>
            <a:r>
              <a:rPr lang="it-IT" sz="1600">
                <a:solidFill>
                  <a:schemeClr val="dk1"/>
                </a:solidFill>
                <a:latin typeface="Calibri"/>
                <a:ea typeface="Calibri"/>
                <a:cs typeface="Calibri"/>
                <a:sym typeface="Calibri"/>
              </a:rPr>
              <a:t>Bathroom</a:t>
            </a:r>
            <a:endParaRPr sz="1600">
              <a:solidFill>
                <a:schemeClr val="dk1"/>
              </a:solidFill>
              <a:latin typeface="Calibri"/>
              <a:ea typeface="Calibri"/>
              <a:cs typeface="Calibri"/>
              <a:sym typeface="Calibri"/>
            </a:endParaRPr>
          </a:p>
        </p:txBody>
      </p:sp>
      <p:sp>
        <p:nvSpPr>
          <p:cNvPr id="1404" name="Google Shape;1404;g36868a4b424_0_246"/>
          <p:cNvSpPr txBox="1"/>
          <p:nvPr/>
        </p:nvSpPr>
        <p:spPr>
          <a:xfrm>
            <a:off x="0" y="2971814"/>
            <a:ext cx="9003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Waiting room for patients</a:t>
            </a:r>
            <a:endParaRPr sz="1600">
              <a:solidFill>
                <a:schemeClr val="dk1"/>
              </a:solidFill>
              <a:latin typeface="Calibri"/>
              <a:ea typeface="Calibri"/>
              <a:cs typeface="Calibri"/>
              <a:sym typeface="Calibri"/>
            </a:endParaRPr>
          </a:p>
        </p:txBody>
      </p:sp>
      <p:sp>
        <p:nvSpPr>
          <p:cNvPr id="1405" name="Google Shape;1405;g36868a4b424_0_246"/>
          <p:cNvSpPr txBox="1"/>
          <p:nvPr/>
        </p:nvSpPr>
        <p:spPr>
          <a:xfrm>
            <a:off x="2437487" y="1518251"/>
            <a:ext cx="112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Clinics</a:t>
            </a:r>
            <a:endParaRPr sz="1600">
              <a:solidFill>
                <a:schemeClr val="dk1"/>
              </a:solidFill>
              <a:latin typeface="Calibri"/>
              <a:ea typeface="Calibri"/>
              <a:cs typeface="Calibri"/>
              <a:sym typeface="Calibri"/>
            </a:endParaRPr>
          </a:p>
        </p:txBody>
      </p:sp>
      <p:sp>
        <p:nvSpPr>
          <p:cNvPr id="1406" name="Google Shape;1406;g36868a4b424_0_246"/>
          <p:cNvSpPr txBox="1"/>
          <p:nvPr/>
        </p:nvSpPr>
        <p:spPr>
          <a:xfrm>
            <a:off x="4992710" y="3172322"/>
            <a:ext cx="112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Receptions</a:t>
            </a:r>
            <a:endParaRPr sz="1600">
              <a:solidFill>
                <a:schemeClr val="dk1"/>
              </a:solidFill>
              <a:latin typeface="Calibri"/>
              <a:ea typeface="Calibri"/>
              <a:cs typeface="Calibri"/>
              <a:sym typeface="Calibri"/>
            </a:endParaRPr>
          </a:p>
        </p:txBody>
      </p:sp>
      <p:sp>
        <p:nvSpPr>
          <p:cNvPr id="1407" name="Google Shape;1407;g36868a4b424_0_246"/>
          <p:cNvSpPr/>
          <p:nvPr/>
        </p:nvSpPr>
        <p:spPr>
          <a:xfrm>
            <a:off x="1425910" y="2374093"/>
            <a:ext cx="455100" cy="19974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08" name="Google Shape;1408;g36868a4b424_0_246"/>
          <p:cNvSpPr/>
          <p:nvPr/>
        </p:nvSpPr>
        <p:spPr>
          <a:xfrm>
            <a:off x="1880866" y="2374104"/>
            <a:ext cx="2802300" cy="4011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09" name="Google Shape;1409;g36868a4b424_0_246"/>
          <p:cNvSpPr/>
          <p:nvPr/>
        </p:nvSpPr>
        <p:spPr>
          <a:xfrm>
            <a:off x="4228352" y="2775158"/>
            <a:ext cx="455100" cy="15963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10" name="Google Shape;1410;g36868a4b424_0_246"/>
          <p:cNvSpPr/>
          <p:nvPr/>
        </p:nvSpPr>
        <p:spPr>
          <a:xfrm>
            <a:off x="1880866" y="3967028"/>
            <a:ext cx="2347500" cy="401100"/>
          </a:xfrm>
          <a:prstGeom prst="rect">
            <a:avLst/>
          </a:prstGeom>
          <a:solidFill>
            <a:srgbClr val="000000">
              <a:alpha val="204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11" name="Google Shape;1411;g36868a4b424_0_246"/>
          <p:cNvSpPr txBox="1"/>
          <p:nvPr/>
        </p:nvSpPr>
        <p:spPr>
          <a:xfrm>
            <a:off x="2495925" y="3981567"/>
            <a:ext cx="1129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Corridor</a:t>
            </a:r>
            <a:endParaRPr sz="1600">
              <a:solidFill>
                <a:schemeClr val="dk1"/>
              </a:solidFill>
              <a:latin typeface="Calibri"/>
              <a:ea typeface="Calibri"/>
              <a:cs typeface="Calibri"/>
              <a:sym typeface="Calibri"/>
            </a:endParaRPr>
          </a:p>
        </p:txBody>
      </p:sp>
      <p:cxnSp>
        <p:nvCxnSpPr>
          <p:cNvPr id="1412" name="Google Shape;1412;g36868a4b424_0_246"/>
          <p:cNvCxnSpPr/>
          <p:nvPr/>
        </p:nvCxnSpPr>
        <p:spPr>
          <a:xfrm>
            <a:off x="1376400" y="3328067"/>
            <a:ext cx="96300" cy="0"/>
          </a:xfrm>
          <a:prstGeom prst="straightConnector1">
            <a:avLst/>
          </a:prstGeom>
          <a:noFill/>
          <a:ln cap="flat" cmpd="sng" w="38100">
            <a:solidFill>
              <a:schemeClr val="dk1"/>
            </a:solidFill>
            <a:prstDash val="solid"/>
            <a:round/>
            <a:headEnd len="med" w="med" type="none"/>
            <a:tailEnd len="med" w="med" type="none"/>
          </a:ln>
        </p:spPr>
      </p:cxnSp>
      <p:cxnSp>
        <p:nvCxnSpPr>
          <p:cNvPr id="1413" name="Google Shape;1413;g36868a4b424_0_246"/>
          <p:cNvCxnSpPr/>
          <p:nvPr/>
        </p:nvCxnSpPr>
        <p:spPr>
          <a:xfrm>
            <a:off x="1376400" y="3437085"/>
            <a:ext cx="96300" cy="0"/>
          </a:xfrm>
          <a:prstGeom prst="straightConnector1">
            <a:avLst/>
          </a:prstGeom>
          <a:noFill/>
          <a:ln cap="flat" cmpd="sng" w="38100">
            <a:solidFill>
              <a:schemeClr val="dk1"/>
            </a:solidFill>
            <a:prstDash val="solid"/>
            <a:round/>
            <a:headEnd len="med" w="med" type="none"/>
            <a:tailEnd len="med" w="med" type="none"/>
          </a:ln>
        </p:spPr>
      </p:cxnSp>
      <p:cxnSp>
        <p:nvCxnSpPr>
          <p:cNvPr id="1414" name="Google Shape;1414;g36868a4b424_0_246"/>
          <p:cNvCxnSpPr/>
          <p:nvPr/>
        </p:nvCxnSpPr>
        <p:spPr>
          <a:xfrm rot="-5400000">
            <a:off x="1842036" y="4375951"/>
            <a:ext cx="92400" cy="0"/>
          </a:xfrm>
          <a:prstGeom prst="straightConnector1">
            <a:avLst/>
          </a:prstGeom>
          <a:noFill/>
          <a:ln cap="flat" cmpd="sng" w="38100">
            <a:solidFill>
              <a:schemeClr val="dk1"/>
            </a:solidFill>
            <a:prstDash val="solid"/>
            <a:round/>
            <a:headEnd len="med" w="med" type="none"/>
            <a:tailEnd len="med" w="med" type="none"/>
          </a:ln>
        </p:spPr>
      </p:cxnSp>
      <p:cxnSp>
        <p:nvCxnSpPr>
          <p:cNvPr id="1415" name="Google Shape;1415;g36868a4b424_0_246"/>
          <p:cNvCxnSpPr/>
          <p:nvPr/>
        </p:nvCxnSpPr>
        <p:spPr>
          <a:xfrm rot="-5400000">
            <a:off x="1955526" y="4375951"/>
            <a:ext cx="92400" cy="0"/>
          </a:xfrm>
          <a:prstGeom prst="straightConnector1">
            <a:avLst/>
          </a:prstGeom>
          <a:noFill/>
          <a:ln cap="flat" cmpd="sng" w="38100">
            <a:solidFill>
              <a:schemeClr val="dk1"/>
            </a:solidFill>
            <a:prstDash val="solid"/>
            <a:round/>
            <a:headEnd len="med" w="med" type="none"/>
            <a:tailEnd len="med" w="med" type="none"/>
          </a:ln>
        </p:spPr>
      </p:cxnSp>
      <p:cxnSp>
        <p:nvCxnSpPr>
          <p:cNvPr id="1416" name="Google Shape;1416;g36868a4b424_0_246"/>
          <p:cNvCxnSpPr/>
          <p:nvPr/>
        </p:nvCxnSpPr>
        <p:spPr>
          <a:xfrm>
            <a:off x="4639607" y="2683383"/>
            <a:ext cx="96300" cy="0"/>
          </a:xfrm>
          <a:prstGeom prst="straightConnector1">
            <a:avLst/>
          </a:prstGeom>
          <a:noFill/>
          <a:ln cap="flat" cmpd="sng" w="38100">
            <a:solidFill>
              <a:schemeClr val="dk1"/>
            </a:solidFill>
            <a:prstDash val="solid"/>
            <a:round/>
            <a:headEnd len="med" w="med" type="none"/>
            <a:tailEnd len="med" w="med" type="none"/>
          </a:ln>
        </p:spPr>
      </p:cxnSp>
      <p:cxnSp>
        <p:nvCxnSpPr>
          <p:cNvPr id="1417" name="Google Shape;1417;g36868a4b424_0_246"/>
          <p:cNvCxnSpPr/>
          <p:nvPr/>
        </p:nvCxnSpPr>
        <p:spPr>
          <a:xfrm>
            <a:off x="4639607" y="2792401"/>
            <a:ext cx="96300" cy="0"/>
          </a:xfrm>
          <a:prstGeom prst="straightConnector1">
            <a:avLst/>
          </a:prstGeom>
          <a:noFill/>
          <a:ln cap="flat" cmpd="sng" w="38100">
            <a:solidFill>
              <a:schemeClr val="dk1"/>
            </a:solidFill>
            <a:prstDash val="solid"/>
            <a:round/>
            <a:headEnd len="med" w="med" type="none"/>
            <a:tailEnd len="med" w="med" type="none"/>
          </a:ln>
        </p:spPr>
      </p:cxnSp>
      <p:cxnSp>
        <p:nvCxnSpPr>
          <p:cNvPr id="1418" name="Google Shape;1418;g36868a4b424_0_246"/>
          <p:cNvCxnSpPr/>
          <p:nvPr/>
        </p:nvCxnSpPr>
        <p:spPr>
          <a:xfrm>
            <a:off x="4636510" y="3050288"/>
            <a:ext cx="96300" cy="0"/>
          </a:xfrm>
          <a:prstGeom prst="straightConnector1">
            <a:avLst/>
          </a:prstGeom>
          <a:noFill/>
          <a:ln cap="flat" cmpd="sng" w="38100">
            <a:solidFill>
              <a:schemeClr val="dk1"/>
            </a:solidFill>
            <a:prstDash val="solid"/>
            <a:round/>
            <a:headEnd len="med" w="med" type="none"/>
            <a:tailEnd len="med" w="med" type="none"/>
          </a:ln>
        </p:spPr>
      </p:cxnSp>
      <p:cxnSp>
        <p:nvCxnSpPr>
          <p:cNvPr id="1419" name="Google Shape;1419;g36868a4b424_0_246"/>
          <p:cNvCxnSpPr/>
          <p:nvPr/>
        </p:nvCxnSpPr>
        <p:spPr>
          <a:xfrm>
            <a:off x="4636510" y="3159306"/>
            <a:ext cx="96300" cy="0"/>
          </a:xfrm>
          <a:prstGeom prst="straightConnector1">
            <a:avLst/>
          </a:prstGeom>
          <a:noFill/>
          <a:ln cap="flat" cmpd="sng" w="38100">
            <a:solidFill>
              <a:schemeClr val="dk1"/>
            </a:solidFill>
            <a:prstDash val="solid"/>
            <a:round/>
            <a:headEnd len="med" w="med" type="none"/>
            <a:tailEnd len="med" w="med" type="none"/>
          </a:ln>
        </p:spPr>
      </p:cxnSp>
      <p:cxnSp>
        <p:nvCxnSpPr>
          <p:cNvPr id="1420" name="Google Shape;1420;g36868a4b424_0_246"/>
          <p:cNvCxnSpPr/>
          <p:nvPr/>
        </p:nvCxnSpPr>
        <p:spPr>
          <a:xfrm>
            <a:off x="4639617" y="3611783"/>
            <a:ext cx="96300" cy="0"/>
          </a:xfrm>
          <a:prstGeom prst="straightConnector1">
            <a:avLst/>
          </a:prstGeom>
          <a:noFill/>
          <a:ln cap="flat" cmpd="sng" w="38100">
            <a:solidFill>
              <a:schemeClr val="dk1"/>
            </a:solidFill>
            <a:prstDash val="solid"/>
            <a:round/>
            <a:headEnd len="med" w="med" type="none"/>
            <a:tailEnd len="med" w="med" type="none"/>
          </a:ln>
        </p:spPr>
      </p:cxnSp>
      <p:cxnSp>
        <p:nvCxnSpPr>
          <p:cNvPr id="1421" name="Google Shape;1421;g36868a4b424_0_246"/>
          <p:cNvCxnSpPr/>
          <p:nvPr/>
        </p:nvCxnSpPr>
        <p:spPr>
          <a:xfrm>
            <a:off x="4639617" y="3720801"/>
            <a:ext cx="96300" cy="0"/>
          </a:xfrm>
          <a:prstGeom prst="straightConnector1">
            <a:avLst/>
          </a:prstGeom>
          <a:noFill/>
          <a:ln cap="flat" cmpd="sng" w="38100">
            <a:solidFill>
              <a:schemeClr val="dk1"/>
            </a:solidFill>
            <a:prstDash val="solid"/>
            <a:round/>
            <a:headEnd len="med" w="med" type="none"/>
            <a:tailEnd len="med" w="med" type="none"/>
          </a:ln>
        </p:spPr>
      </p:cxnSp>
      <p:cxnSp>
        <p:nvCxnSpPr>
          <p:cNvPr id="1422" name="Google Shape;1422;g36868a4b424_0_246"/>
          <p:cNvCxnSpPr/>
          <p:nvPr/>
        </p:nvCxnSpPr>
        <p:spPr>
          <a:xfrm>
            <a:off x="4636510" y="4001699"/>
            <a:ext cx="96300" cy="0"/>
          </a:xfrm>
          <a:prstGeom prst="straightConnector1">
            <a:avLst/>
          </a:prstGeom>
          <a:noFill/>
          <a:ln cap="flat" cmpd="sng" w="38100">
            <a:solidFill>
              <a:schemeClr val="dk1"/>
            </a:solidFill>
            <a:prstDash val="solid"/>
            <a:round/>
            <a:headEnd len="med" w="med" type="none"/>
            <a:tailEnd len="med" w="med" type="none"/>
          </a:ln>
        </p:spPr>
      </p:cxnSp>
      <p:cxnSp>
        <p:nvCxnSpPr>
          <p:cNvPr id="1423" name="Google Shape;1423;g36868a4b424_0_246"/>
          <p:cNvCxnSpPr/>
          <p:nvPr/>
        </p:nvCxnSpPr>
        <p:spPr>
          <a:xfrm>
            <a:off x="4636510" y="4110717"/>
            <a:ext cx="96300" cy="0"/>
          </a:xfrm>
          <a:prstGeom prst="straightConnector1">
            <a:avLst/>
          </a:prstGeom>
          <a:noFill/>
          <a:ln cap="flat" cmpd="sng" w="38100">
            <a:solidFill>
              <a:schemeClr val="dk1"/>
            </a:solidFill>
            <a:prstDash val="solid"/>
            <a:round/>
            <a:headEnd len="med" w="med" type="none"/>
            <a:tailEnd len="med" w="med" type="none"/>
          </a:ln>
        </p:spPr>
      </p:cxnSp>
      <p:cxnSp>
        <p:nvCxnSpPr>
          <p:cNvPr id="1424" name="Google Shape;1424;g36868a4b424_0_246"/>
          <p:cNvCxnSpPr/>
          <p:nvPr/>
        </p:nvCxnSpPr>
        <p:spPr>
          <a:xfrm rot="5400000">
            <a:off x="3065154" y="4376981"/>
            <a:ext cx="92400" cy="0"/>
          </a:xfrm>
          <a:prstGeom prst="straightConnector1">
            <a:avLst/>
          </a:prstGeom>
          <a:noFill/>
          <a:ln cap="flat" cmpd="sng" w="38100">
            <a:solidFill>
              <a:schemeClr val="dk1"/>
            </a:solidFill>
            <a:prstDash val="solid"/>
            <a:round/>
            <a:headEnd len="med" w="med" type="none"/>
            <a:tailEnd len="med" w="med" type="none"/>
          </a:ln>
        </p:spPr>
      </p:cxnSp>
      <p:cxnSp>
        <p:nvCxnSpPr>
          <p:cNvPr id="1425" name="Google Shape;1425;g36868a4b424_0_246"/>
          <p:cNvCxnSpPr/>
          <p:nvPr/>
        </p:nvCxnSpPr>
        <p:spPr>
          <a:xfrm rot="5400000">
            <a:off x="2951664" y="4376981"/>
            <a:ext cx="92400" cy="0"/>
          </a:xfrm>
          <a:prstGeom prst="straightConnector1">
            <a:avLst/>
          </a:prstGeom>
          <a:noFill/>
          <a:ln cap="flat" cmpd="sng" w="38100">
            <a:solidFill>
              <a:schemeClr val="dk1"/>
            </a:solidFill>
            <a:prstDash val="solid"/>
            <a:round/>
            <a:headEnd len="med" w="med" type="none"/>
            <a:tailEnd len="med" w="med" type="none"/>
          </a:ln>
        </p:spPr>
      </p:cxnSp>
      <p:cxnSp>
        <p:nvCxnSpPr>
          <p:cNvPr id="1426" name="Google Shape;1426;g36868a4b424_0_246"/>
          <p:cNvCxnSpPr/>
          <p:nvPr/>
        </p:nvCxnSpPr>
        <p:spPr>
          <a:xfrm rot="5400000">
            <a:off x="2657742" y="2367454"/>
            <a:ext cx="92400" cy="0"/>
          </a:xfrm>
          <a:prstGeom prst="straightConnector1">
            <a:avLst/>
          </a:prstGeom>
          <a:noFill/>
          <a:ln cap="flat" cmpd="sng" w="38100">
            <a:solidFill>
              <a:schemeClr val="dk1"/>
            </a:solidFill>
            <a:prstDash val="solid"/>
            <a:round/>
            <a:headEnd len="med" w="med" type="none"/>
            <a:tailEnd len="med" w="med" type="none"/>
          </a:ln>
        </p:spPr>
      </p:cxnSp>
      <p:cxnSp>
        <p:nvCxnSpPr>
          <p:cNvPr id="1427" name="Google Shape;1427;g36868a4b424_0_246"/>
          <p:cNvCxnSpPr/>
          <p:nvPr/>
        </p:nvCxnSpPr>
        <p:spPr>
          <a:xfrm rot="5400000">
            <a:off x="2544252" y="2367454"/>
            <a:ext cx="92400" cy="0"/>
          </a:xfrm>
          <a:prstGeom prst="straightConnector1">
            <a:avLst/>
          </a:prstGeom>
          <a:noFill/>
          <a:ln cap="flat" cmpd="sng" w="38100">
            <a:solidFill>
              <a:schemeClr val="dk1"/>
            </a:solidFill>
            <a:prstDash val="solid"/>
            <a:round/>
            <a:headEnd len="med" w="med" type="none"/>
            <a:tailEnd len="med" w="med" type="none"/>
          </a:ln>
        </p:spPr>
      </p:cxnSp>
      <p:cxnSp>
        <p:nvCxnSpPr>
          <p:cNvPr id="1428" name="Google Shape;1428;g36868a4b424_0_246"/>
          <p:cNvCxnSpPr/>
          <p:nvPr/>
        </p:nvCxnSpPr>
        <p:spPr>
          <a:xfrm rot="5400000">
            <a:off x="1955527" y="2367454"/>
            <a:ext cx="92400" cy="0"/>
          </a:xfrm>
          <a:prstGeom prst="straightConnector1">
            <a:avLst/>
          </a:prstGeom>
          <a:noFill/>
          <a:ln cap="flat" cmpd="sng" w="38100">
            <a:solidFill>
              <a:schemeClr val="dk1"/>
            </a:solidFill>
            <a:prstDash val="solid"/>
            <a:round/>
            <a:headEnd len="med" w="med" type="none"/>
            <a:tailEnd len="med" w="med" type="none"/>
          </a:ln>
        </p:spPr>
      </p:cxnSp>
      <p:cxnSp>
        <p:nvCxnSpPr>
          <p:cNvPr id="1429" name="Google Shape;1429;g36868a4b424_0_246"/>
          <p:cNvCxnSpPr/>
          <p:nvPr/>
        </p:nvCxnSpPr>
        <p:spPr>
          <a:xfrm rot="5400000">
            <a:off x="1842036" y="2367454"/>
            <a:ext cx="92400" cy="0"/>
          </a:xfrm>
          <a:prstGeom prst="straightConnector1">
            <a:avLst/>
          </a:prstGeom>
          <a:noFill/>
          <a:ln cap="flat" cmpd="sng" w="38100">
            <a:solidFill>
              <a:schemeClr val="dk1"/>
            </a:solidFill>
            <a:prstDash val="solid"/>
            <a:round/>
            <a:headEnd len="med" w="med" type="none"/>
            <a:tailEnd len="med" w="med" type="none"/>
          </a:ln>
        </p:spPr>
      </p:cxnSp>
      <p:sp>
        <p:nvSpPr>
          <p:cNvPr id="1430" name="Google Shape;1430;g36868a4b424_0_246"/>
          <p:cNvSpPr txBox="1"/>
          <p:nvPr/>
        </p:nvSpPr>
        <p:spPr>
          <a:xfrm>
            <a:off x="2662255" y="3077010"/>
            <a:ext cx="8316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lt1"/>
                </a:solidFill>
                <a:latin typeface="Calibri"/>
                <a:ea typeface="Calibri"/>
                <a:cs typeface="Calibri"/>
                <a:sym typeface="Calibri"/>
              </a:rPr>
              <a:t>Useless room</a:t>
            </a:r>
            <a:endParaRPr sz="1600">
              <a:solidFill>
                <a:schemeClr val="lt1"/>
              </a:solidFill>
              <a:latin typeface="Calibri"/>
              <a:ea typeface="Calibri"/>
              <a:cs typeface="Calibri"/>
              <a:sym typeface="Calibri"/>
            </a:endParaRPr>
          </a:p>
        </p:txBody>
      </p:sp>
      <p:sp>
        <p:nvSpPr>
          <p:cNvPr id="1431" name="Google Shape;1431;g36868a4b424_0_246"/>
          <p:cNvSpPr/>
          <p:nvPr/>
        </p:nvSpPr>
        <p:spPr>
          <a:xfrm>
            <a:off x="3085964" y="1921658"/>
            <a:ext cx="532800" cy="455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432" name="Google Shape;1432;g36868a4b424_0_246"/>
          <p:cNvSpPr/>
          <p:nvPr/>
        </p:nvSpPr>
        <p:spPr>
          <a:xfrm>
            <a:off x="3788179" y="1921658"/>
            <a:ext cx="532800" cy="455700"/>
          </a:xfrm>
          <a:prstGeom prst="rect">
            <a:avLst/>
          </a:prstGeom>
          <a:solidFill>
            <a:srgbClr val="D5A6BD"/>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433" name="Google Shape;1433;g36868a4b424_0_246"/>
          <p:cNvCxnSpPr/>
          <p:nvPr/>
        </p:nvCxnSpPr>
        <p:spPr>
          <a:xfrm rot="5400000">
            <a:off x="4065144" y="2370810"/>
            <a:ext cx="92400" cy="0"/>
          </a:xfrm>
          <a:prstGeom prst="straightConnector1">
            <a:avLst/>
          </a:prstGeom>
          <a:noFill/>
          <a:ln cap="flat" cmpd="sng" w="38100">
            <a:solidFill>
              <a:schemeClr val="dk1"/>
            </a:solidFill>
            <a:prstDash val="solid"/>
            <a:round/>
            <a:headEnd len="med" w="med" type="none"/>
            <a:tailEnd len="med" w="med" type="none"/>
          </a:ln>
        </p:spPr>
      </p:cxnSp>
      <p:cxnSp>
        <p:nvCxnSpPr>
          <p:cNvPr id="1434" name="Google Shape;1434;g36868a4b424_0_246"/>
          <p:cNvCxnSpPr/>
          <p:nvPr/>
        </p:nvCxnSpPr>
        <p:spPr>
          <a:xfrm rot="5400000">
            <a:off x="3951654" y="2370810"/>
            <a:ext cx="92400" cy="0"/>
          </a:xfrm>
          <a:prstGeom prst="straightConnector1">
            <a:avLst/>
          </a:prstGeom>
          <a:noFill/>
          <a:ln cap="flat" cmpd="sng" w="38100">
            <a:solidFill>
              <a:schemeClr val="dk1"/>
            </a:solidFill>
            <a:prstDash val="solid"/>
            <a:round/>
            <a:headEnd len="med" w="med" type="none"/>
            <a:tailEnd len="med" w="med" type="none"/>
          </a:ln>
        </p:spPr>
      </p:cxnSp>
      <p:cxnSp>
        <p:nvCxnSpPr>
          <p:cNvPr id="1435" name="Google Shape;1435;g36868a4b424_0_246"/>
          <p:cNvCxnSpPr/>
          <p:nvPr/>
        </p:nvCxnSpPr>
        <p:spPr>
          <a:xfrm rot="5400000">
            <a:off x="3362928" y="2370810"/>
            <a:ext cx="92400" cy="0"/>
          </a:xfrm>
          <a:prstGeom prst="straightConnector1">
            <a:avLst/>
          </a:prstGeom>
          <a:noFill/>
          <a:ln cap="flat" cmpd="sng" w="38100">
            <a:solidFill>
              <a:schemeClr val="dk1"/>
            </a:solidFill>
            <a:prstDash val="solid"/>
            <a:round/>
            <a:headEnd len="med" w="med" type="none"/>
            <a:tailEnd len="med" w="med" type="none"/>
          </a:ln>
        </p:spPr>
      </p:cxnSp>
      <p:cxnSp>
        <p:nvCxnSpPr>
          <p:cNvPr id="1436" name="Google Shape;1436;g36868a4b424_0_246"/>
          <p:cNvCxnSpPr/>
          <p:nvPr/>
        </p:nvCxnSpPr>
        <p:spPr>
          <a:xfrm rot="5400000">
            <a:off x="3249438" y="2370810"/>
            <a:ext cx="92400" cy="0"/>
          </a:xfrm>
          <a:prstGeom prst="straightConnector1">
            <a:avLst/>
          </a:prstGeom>
          <a:noFill/>
          <a:ln cap="flat" cmpd="sng" w="38100">
            <a:solidFill>
              <a:schemeClr val="dk1"/>
            </a:solidFill>
            <a:prstDash val="solid"/>
            <a:round/>
            <a:headEnd len="med" w="med" type="none"/>
            <a:tailEnd len="med" w="med" type="none"/>
          </a:ln>
        </p:spPr>
      </p:cxnSp>
      <p:sp>
        <p:nvSpPr>
          <p:cNvPr id="1437" name="Google Shape;1437;g36868a4b424_0_246"/>
          <p:cNvSpPr/>
          <p:nvPr/>
        </p:nvSpPr>
        <p:spPr>
          <a:xfrm rot="-5400000">
            <a:off x="4024102" y="4250805"/>
            <a:ext cx="285000" cy="532800"/>
          </a:xfrm>
          <a:prstGeom prst="rect">
            <a:avLst/>
          </a:prstGeom>
          <a:solidFill>
            <a:srgbClr val="666666"/>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1438" name="Google Shape;1438;g36868a4b424_0_246"/>
          <p:cNvCxnSpPr/>
          <p:nvPr/>
        </p:nvCxnSpPr>
        <p:spPr>
          <a:xfrm rot="-5400000">
            <a:off x="4063665" y="4375967"/>
            <a:ext cx="92400" cy="0"/>
          </a:xfrm>
          <a:prstGeom prst="straightConnector1">
            <a:avLst/>
          </a:prstGeom>
          <a:noFill/>
          <a:ln cap="flat" cmpd="sng" w="38100">
            <a:solidFill>
              <a:schemeClr val="dk1"/>
            </a:solidFill>
            <a:prstDash val="solid"/>
            <a:round/>
            <a:headEnd len="med" w="med" type="none"/>
            <a:tailEnd len="med" w="med" type="none"/>
          </a:ln>
        </p:spPr>
      </p:cxnSp>
      <p:cxnSp>
        <p:nvCxnSpPr>
          <p:cNvPr id="1439" name="Google Shape;1439;g36868a4b424_0_246"/>
          <p:cNvCxnSpPr/>
          <p:nvPr/>
        </p:nvCxnSpPr>
        <p:spPr>
          <a:xfrm rot="-5400000">
            <a:off x="4177155" y="4375967"/>
            <a:ext cx="92400" cy="0"/>
          </a:xfrm>
          <a:prstGeom prst="straightConnector1">
            <a:avLst/>
          </a:prstGeom>
          <a:noFill/>
          <a:ln cap="flat" cmpd="sng" w="38100">
            <a:solidFill>
              <a:schemeClr val="dk1"/>
            </a:solidFill>
            <a:prstDash val="solid"/>
            <a:round/>
            <a:headEnd len="med" w="med" type="none"/>
            <a:tailEnd len="med" w="med" type="none"/>
          </a:ln>
        </p:spPr>
      </p:cxnSp>
      <p:sp>
        <p:nvSpPr>
          <p:cNvPr id="1440" name="Google Shape;1440;g36868a4b424_0_246"/>
          <p:cNvSpPr txBox="1"/>
          <p:nvPr/>
        </p:nvSpPr>
        <p:spPr>
          <a:xfrm>
            <a:off x="3602053" y="4649206"/>
            <a:ext cx="1129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Personnel’s</a:t>
            </a:r>
            <a:endParaRPr sz="1600">
              <a:solidFill>
                <a:schemeClr val="dk1"/>
              </a:solidFill>
              <a:latin typeface="Calibri"/>
              <a:ea typeface="Calibri"/>
              <a:cs typeface="Calibri"/>
              <a:sym typeface="Calibri"/>
            </a:endParaRPr>
          </a:p>
          <a:p>
            <a:pPr indent="0" lvl="0" marL="0" rtl="0" algn="ctr">
              <a:spcBef>
                <a:spcPts val="0"/>
              </a:spcBef>
              <a:spcAft>
                <a:spcPts val="0"/>
              </a:spcAft>
              <a:buNone/>
            </a:pPr>
            <a:r>
              <a:rPr lang="it-IT" sz="1600">
                <a:solidFill>
                  <a:schemeClr val="dk1"/>
                </a:solidFill>
                <a:latin typeface="Calibri"/>
                <a:ea typeface="Calibri"/>
                <a:cs typeface="Calibri"/>
                <a:sym typeface="Calibri"/>
              </a:rPr>
              <a:t>Bathroom</a:t>
            </a:r>
            <a:endParaRPr sz="16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g360fe4e6bb5_0_56"/>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pic>
        <p:nvPicPr>
          <p:cNvPr id="1446" name="Google Shape;1446;g360fe4e6bb5_0_56" title="empty_canvas.png"/>
          <p:cNvPicPr preferRelativeResize="0"/>
          <p:nvPr/>
        </p:nvPicPr>
        <p:blipFill rotWithShape="1">
          <a:blip r:embed="rId3">
            <a:alphaModFix/>
          </a:blip>
          <a:srcRect b="25600" l="0" r="0" t="0"/>
          <a:stretch/>
        </p:blipFill>
        <p:spPr>
          <a:xfrm>
            <a:off x="180000" y="1125163"/>
            <a:ext cx="11832003" cy="4826913"/>
          </a:xfrm>
          <a:prstGeom prst="rect">
            <a:avLst/>
          </a:prstGeom>
          <a:noFill/>
          <a:ln>
            <a:noFill/>
          </a:ln>
        </p:spPr>
      </p:pic>
      <p:sp>
        <p:nvSpPr>
          <p:cNvPr id="1447" name="Google Shape;1447;g360fe4e6bb5_0_56"/>
          <p:cNvSpPr txBox="1"/>
          <p:nvPr/>
        </p:nvSpPr>
        <p:spPr>
          <a:xfrm>
            <a:off x="8680325" y="4725275"/>
            <a:ext cx="33000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lang="it-IT" sz="1600">
                <a:solidFill>
                  <a:schemeClr val="dk1"/>
                </a:solidFill>
                <a:latin typeface="Calibri"/>
                <a:ea typeface="Calibri"/>
                <a:cs typeface="Calibri"/>
                <a:sym typeface="Calibri"/>
              </a:rPr>
              <a:t>Before building the environment, rooms must be defined.</a:t>
            </a:r>
            <a:endParaRPr i="0" sz="1600" u="none" cap="none" strike="noStrike">
              <a:solidFill>
                <a:schemeClr val="dk1"/>
              </a:solidFill>
              <a:latin typeface="Calibri"/>
              <a:ea typeface="Calibri"/>
              <a:cs typeface="Calibri"/>
              <a:sym typeface="Calibri"/>
            </a:endParaRPr>
          </a:p>
        </p:txBody>
      </p:sp>
      <p:sp>
        <p:nvSpPr>
          <p:cNvPr id="1448" name="Google Shape;1448;g360fe4e6bb5_0_56"/>
          <p:cNvSpPr txBox="1"/>
          <p:nvPr/>
        </p:nvSpPr>
        <p:spPr>
          <a:xfrm>
            <a:off x="8624075" y="1481025"/>
            <a:ext cx="3300000" cy="14160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The canvas represents a plane (or floor) </a:t>
            </a:r>
            <a:r>
              <a:rPr lang="it-IT" sz="1600">
                <a:solidFill>
                  <a:schemeClr val="dk1"/>
                </a:solidFill>
                <a:latin typeface="Calibri"/>
                <a:ea typeface="Calibri"/>
                <a:cs typeface="Calibri"/>
                <a:sym typeface="Calibri"/>
              </a:rPr>
              <a:t>where predefined rooms can be added and positioned using drag and drop. </a:t>
            </a:r>
            <a:r>
              <a:rPr i="0" lang="it-IT" sz="1600" u="none" cap="none" strike="noStrike">
                <a:solidFill>
                  <a:schemeClr val="dk1"/>
                </a:solidFill>
                <a:latin typeface="Calibri"/>
                <a:ea typeface="Calibri"/>
                <a:cs typeface="Calibri"/>
                <a:sym typeface="Calibri"/>
              </a:rPr>
              <a:t>At least one floor has to be defined.</a:t>
            </a:r>
            <a:endParaRPr i="0" sz="1600" u="none" cap="none" strike="noStrike">
              <a:solidFill>
                <a:schemeClr val="dk1"/>
              </a:solidFill>
              <a:latin typeface="Calibri"/>
              <a:ea typeface="Calibri"/>
              <a:cs typeface="Calibri"/>
              <a:sym typeface="Calibri"/>
            </a:endParaRPr>
          </a:p>
        </p:txBody>
      </p:sp>
      <p:sp>
        <p:nvSpPr>
          <p:cNvPr id="1449" name="Google Shape;1449;g360fe4e6bb5_0_56"/>
          <p:cNvSpPr txBox="1"/>
          <p:nvPr>
            <p:ph type="title"/>
          </p:nvPr>
        </p:nvSpPr>
        <p:spPr>
          <a:xfrm>
            <a:off x="76200" y="125150"/>
            <a:ext cx="82944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it-IT" sz="3220"/>
              <a:t>Canvas page with empty canvas</a:t>
            </a:r>
            <a:endParaRPr sz="3220"/>
          </a:p>
        </p:txBody>
      </p:sp>
      <p:pic>
        <p:nvPicPr>
          <p:cNvPr id="1450" name="Google Shape;1450;g360fe4e6bb5_0_56"/>
          <p:cNvPicPr preferRelativeResize="0"/>
          <p:nvPr/>
        </p:nvPicPr>
        <p:blipFill rotWithShape="1">
          <a:blip r:embed="rId4">
            <a:alphaModFix/>
          </a:blip>
          <a:srcRect b="0" l="0" r="0" t="0"/>
          <a:stretch/>
        </p:blipFill>
        <p:spPr>
          <a:xfrm>
            <a:off x="8498150" y="236900"/>
            <a:ext cx="540000" cy="540000"/>
          </a:xfrm>
          <a:prstGeom prst="rect">
            <a:avLst/>
          </a:prstGeom>
          <a:noFill/>
          <a:ln>
            <a:noFill/>
          </a:ln>
        </p:spPr>
      </p:pic>
      <p:pic>
        <p:nvPicPr>
          <p:cNvPr id="1451" name="Google Shape;1451;g360fe4e6bb5_0_56"/>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452" name="Google Shape;1452;g360fe4e6bb5_0_56"/>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sz="1300">
                <a:solidFill>
                  <a:schemeClr val="dk1"/>
                </a:solidFill>
                <a:latin typeface="Calibri"/>
                <a:ea typeface="Calibri"/>
                <a:cs typeface="Calibri"/>
                <a:sym typeface="Calibri"/>
              </a:rPr>
              <a:t>Rooms</a:t>
            </a:r>
            <a:r>
              <a:rPr lang="it-IT" sz="1300">
                <a:solidFill>
                  <a:schemeClr val="dk1"/>
                </a:solidFill>
                <a:latin typeface="Calibri"/>
                <a:ea typeface="Calibri"/>
                <a:cs typeface="Calibri"/>
                <a:sym typeface="Calibri"/>
              </a:rPr>
              <a:t> → Floors → Agents → Resources → Disease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35b7ab17c1a_0_35"/>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65" name="Google Shape;165;g35b7ab17c1a_0_35"/>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Computational e</a:t>
            </a:r>
            <a:r>
              <a:rPr lang="it-IT"/>
              <a:t>pidemiology</a:t>
            </a:r>
            <a:endParaRPr/>
          </a:p>
        </p:txBody>
      </p:sp>
      <p:sp>
        <p:nvSpPr>
          <p:cNvPr id="166" name="Google Shape;166;g35b7ab17c1a_0_35"/>
          <p:cNvSpPr txBox="1"/>
          <p:nvPr/>
        </p:nvSpPr>
        <p:spPr>
          <a:xfrm>
            <a:off x="0" y="1752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7" name="Google Shape;167;g35b7ab17c1a_0_35"/>
          <p:cNvSpPr txBox="1"/>
          <p:nvPr/>
        </p:nvSpPr>
        <p:spPr>
          <a:xfrm>
            <a:off x="458625" y="1540450"/>
            <a:ext cx="5659500" cy="1015800"/>
          </a:xfrm>
          <a:prstGeom prst="rect">
            <a:avLst/>
          </a:prstGeom>
          <a:noFill/>
          <a:ln cap="flat" cmpd="sng" w="19050">
            <a:solidFill>
              <a:srgbClr val="4285F4"/>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it-IT" sz="1800">
                <a:solidFill>
                  <a:schemeClr val="dk1"/>
                </a:solidFill>
                <a:latin typeface="Calibri"/>
                <a:ea typeface="Calibri"/>
                <a:cs typeface="Calibri"/>
                <a:sym typeface="Calibri"/>
              </a:rPr>
              <a:t>A multidisciplinary field that uses computational methods to simulate, analyze, and predict the spread of diseases within populations.</a:t>
            </a:r>
            <a:endParaRPr sz="1800">
              <a:latin typeface="Calibri"/>
              <a:ea typeface="Calibri"/>
              <a:cs typeface="Calibri"/>
              <a:sym typeface="Calibri"/>
            </a:endParaRPr>
          </a:p>
        </p:txBody>
      </p:sp>
      <p:sp>
        <p:nvSpPr>
          <p:cNvPr id="168" name="Google Shape;168;g35b7ab17c1a_0_35"/>
          <p:cNvSpPr txBox="1"/>
          <p:nvPr/>
        </p:nvSpPr>
        <p:spPr>
          <a:xfrm>
            <a:off x="388075" y="1222550"/>
            <a:ext cx="1023000" cy="400200"/>
          </a:xfrm>
          <a:prstGeom prst="rect">
            <a:avLst/>
          </a:prstGeom>
          <a:solidFill>
            <a:srgbClr val="C9DAF8"/>
          </a:solidFill>
          <a:ln cap="flat" cmpd="sng" w="19050">
            <a:solidFill>
              <a:srgbClr val="C9DAF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IT"/>
              <a:t>Definition</a:t>
            </a:r>
            <a:endParaRPr/>
          </a:p>
        </p:txBody>
      </p:sp>
      <p:sp>
        <p:nvSpPr>
          <p:cNvPr id="169" name="Google Shape;169;g35b7ab17c1a_0_35"/>
          <p:cNvSpPr txBox="1"/>
          <p:nvPr/>
        </p:nvSpPr>
        <p:spPr>
          <a:xfrm>
            <a:off x="294000" y="3618400"/>
            <a:ext cx="5429700" cy="224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it-IT" sz="2000">
                <a:solidFill>
                  <a:schemeClr val="accent1"/>
                </a:solidFill>
                <a:latin typeface="Calibri"/>
                <a:ea typeface="Calibri"/>
                <a:cs typeface="Calibri"/>
                <a:sym typeface="Calibri"/>
              </a:rPr>
              <a:t>Key Components:</a:t>
            </a:r>
            <a:endParaRPr b="1" sz="2000">
              <a:solidFill>
                <a:schemeClr val="accent1"/>
              </a:solidFill>
              <a:latin typeface="Calibri"/>
              <a:ea typeface="Calibri"/>
              <a:cs typeface="Calibri"/>
              <a:sym typeface="Calibri"/>
            </a:endParaRPr>
          </a:p>
          <a:p>
            <a:pPr indent="-342900" lvl="0" marL="457200" rtl="0" algn="l">
              <a:lnSpc>
                <a:spcPct val="115000"/>
              </a:lnSpc>
              <a:spcBef>
                <a:spcPts val="1200"/>
              </a:spcBef>
              <a:spcAft>
                <a:spcPts val="0"/>
              </a:spcAft>
              <a:buClr>
                <a:schemeClr val="dk1"/>
              </a:buClr>
              <a:buSzPts val="1800"/>
              <a:buChar char="●"/>
            </a:pPr>
            <a:r>
              <a:rPr b="1" lang="it-IT" sz="1800">
                <a:solidFill>
                  <a:schemeClr val="dk1"/>
                </a:solidFill>
                <a:latin typeface="Calibri"/>
                <a:ea typeface="Calibri"/>
                <a:cs typeface="Calibri"/>
                <a:sym typeface="Calibri"/>
              </a:rPr>
              <a:t>Epidemiological Models:</a:t>
            </a:r>
            <a:r>
              <a:rPr lang="it-IT" sz="1800">
                <a:solidFill>
                  <a:schemeClr val="dk1"/>
                </a:solidFill>
                <a:latin typeface="Calibri"/>
                <a:ea typeface="Calibri"/>
                <a:cs typeface="Calibri"/>
                <a:sym typeface="Calibri"/>
              </a:rPr>
              <a:t> SIR, SEIR, …</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Char char="●"/>
            </a:pPr>
            <a:r>
              <a:rPr b="1" lang="it-IT" sz="1800">
                <a:solidFill>
                  <a:schemeClr val="dk1"/>
                </a:solidFill>
                <a:latin typeface="Calibri"/>
                <a:ea typeface="Calibri"/>
                <a:cs typeface="Calibri"/>
                <a:sym typeface="Calibri"/>
              </a:rPr>
              <a:t>Computation:</a:t>
            </a:r>
            <a:r>
              <a:rPr lang="it-IT" sz="1800">
                <a:solidFill>
                  <a:schemeClr val="dk1"/>
                </a:solidFill>
                <a:latin typeface="Calibri"/>
                <a:ea typeface="Calibri"/>
                <a:cs typeface="Calibri"/>
                <a:sym typeface="Calibri"/>
              </a:rPr>
              <a:t> Simulation approach, parameter estimation, data assimilation</a:t>
            </a:r>
            <a:endParaRPr sz="1800">
              <a:solidFill>
                <a:schemeClr val="dk1"/>
              </a:solidFill>
              <a:latin typeface="Calibri"/>
              <a:ea typeface="Calibri"/>
              <a:cs typeface="Calibri"/>
              <a:sym typeface="Calibri"/>
            </a:endParaRPr>
          </a:p>
          <a:p>
            <a:pPr indent="-342900" lvl="0" marL="457200" rtl="0" algn="l">
              <a:lnSpc>
                <a:spcPct val="115000"/>
              </a:lnSpc>
              <a:spcBef>
                <a:spcPts val="0"/>
              </a:spcBef>
              <a:spcAft>
                <a:spcPts val="0"/>
              </a:spcAft>
              <a:buClr>
                <a:schemeClr val="dk1"/>
              </a:buClr>
              <a:buSzPts val="1800"/>
              <a:buChar char="●"/>
            </a:pPr>
            <a:r>
              <a:rPr b="1" lang="it-IT" sz="1800">
                <a:solidFill>
                  <a:schemeClr val="dk1"/>
                </a:solidFill>
                <a:latin typeface="Calibri"/>
                <a:ea typeface="Calibri"/>
                <a:cs typeface="Calibri"/>
                <a:sym typeface="Calibri"/>
              </a:rPr>
              <a:t>Data Sources:</a:t>
            </a:r>
            <a:r>
              <a:rPr lang="it-IT" sz="1800">
                <a:solidFill>
                  <a:schemeClr val="dk1"/>
                </a:solidFill>
                <a:latin typeface="Calibri"/>
                <a:ea typeface="Calibri"/>
                <a:cs typeface="Calibri"/>
                <a:sym typeface="Calibri"/>
              </a:rPr>
              <a:t> Case counts, mobility, demographics, contact networks</a:t>
            </a:r>
            <a:endParaRPr sz="1800">
              <a:solidFill>
                <a:schemeClr val="dk1"/>
              </a:solidFill>
              <a:latin typeface="Calibri"/>
              <a:ea typeface="Calibri"/>
              <a:cs typeface="Calibri"/>
              <a:sym typeface="Calibri"/>
            </a:endParaRPr>
          </a:p>
        </p:txBody>
      </p:sp>
      <p:sp>
        <p:nvSpPr>
          <p:cNvPr id="170" name="Google Shape;170;g35b7ab17c1a_0_35"/>
          <p:cNvSpPr txBox="1"/>
          <p:nvPr/>
        </p:nvSpPr>
        <p:spPr>
          <a:xfrm>
            <a:off x="7102750" y="3939850"/>
            <a:ext cx="4964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IT" sz="1800">
                <a:solidFill>
                  <a:schemeClr val="dk1"/>
                </a:solidFill>
                <a:latin typeface="Calibri"/>
                <a:ea typeface="Calibri"/>
                <a:cs typeface="Calibri"/>
                <a:sym typeface="Calibri"/>
              </a:rPr>
              <a:t>Handles </a:t>
            </a:r>
            <a:r>
              <a:rPr b="1" lang="it-IT" sz="1800">
                <a:solidFill>
                  <a:schemeClr val="dk1"/>
                </a:solidFill>
                <a:latin typeface="Calibri"/>
                <a:ea typeface="Calibri"/>
                <a:cs typeface="Calibri"/>
                <a:sym typeface="Calibri"/>
              </a:rPr>
              <a:t>complex systems</a:t>
            </a:r>
            <a:r>
              <a:rPr lang="it-IT" sz="1800">
                <a:solidFill>
                  <a:schemeClr val="dk1"/>
                </a:solidFill>
                <a:latin typeface="Calibri"/>
                <a:ea typeface="Calibri"/>
                <a:cs typeface="Calibri"/>
                <a:sym typeface="Calibri"/>
              </a:rPr>
              <a:t> with many interacting parts</a:t>
            </a:r>
            <a:br>
              <a:rPr lang="it-IT"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it-IT" sz="1800">
                <a:solidFill>
                  <a:schemeClr val="dk1"/>
                </a:solidFill>
                <a:latin typeface="Calibri"/>
                <a:ea typeface="Calibri"/>
                <a:cs typeface="Calibri"/>
                <a:sym typeface="Calibri"/>
              </a:rPr>
              <a:t>Enables </a:t>
            </a:r>
            <a:r>
              <a:rPr b="1" lang="it-IT" sz="1800">
                <a:solidFill>
                  <a:schemeClr val="dk1"/>
                </a:solidFill>
                <a:latin typeface="Calibri"/>
                <a:ea typeface="Calibri"/>
                <a:cs typeface="Calibri"/>
                <a:sym typeface="Calibri"/>
              </a:rPr>
              <a:t>what-if scenarios</a:t>
            </a:r>
            <a:r>
              <a:rPr lang="it-IT" sz="1800">
                <a:solidFill>
                  <a:schemeClr val="dk1"/>
                </a:solidFill>
                <a:latin typeface="Calibri"/>
                <a:ea typeface="Calibri"/>
                <a:cs typeface="Calibri"/>
                <a:sym typeface="Calibri"/>
              </a:rPr>
              <a:t> and policy testing</a:t>
            </a:r>
            <a:br>
              <a:rPr lang="it-IT"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it-IT" sz="1800">
                <a:solidFill>
                  <a:schemeClr val="dk1"/>
                </a:solidFill>
                <a:latin typeface="Calibri"/>
                <a:ea typeface="Calibri"/>
                <a:cs typeface="Calibri"/>
                <a:sym typeface="Calibri"/>
              </a:rPr>
              <a:t>Allows for </a:t>
            </a:r>
            <a:r>
              <a:rPr b="1" lang="it-IT" sz="1800">
                <a:solidFill>
                  <a:schemeClr val="dk1"/>
                </a:solidFill>
                <a:latin typeface="Calibri"/>
                <a:ea typeface="Calibri"/>
                <a:cs typeface="Calibri"/>
                <a:sym typeface="Calibri"/>
              </a:rPr>
              <a:t>rapid analysis</a:t>
            </a:r>
            <a:r>
              <a:rPr lang="it-IT" sz="1800">
                <a:solidFill>
                  <a:schemeClr val="dk1"/>
                </a:solidFill>
                <a:latin typeface="Calibri"/>
                <a:ea typeface="Calibri"/>
                <a:cs typeface="Calibri"/>
                <a:sym typeface="Calibri"/>
              </a:rPr>
              <a:t> using real-time data</a:t>
            </a:r>
            <a:endParaRPr sz="1800">
              <a:solidFill>
                <a:schemeClr val="dk1"/>
              </a:solidFill>
              <a:latin typeface="Calibri"/>
              <a:ea typeface="Calibri"/>
              <a:cs typeface="Calibri"/>
              <a:sym typeface="Calibri"/>
            </a:endParaRPr>
          </a:p>
        </p:txBody>
      </p:sp>
      <p:sp>
        <p:nvSpPr>
          <p:cNvPr id="171" name="Google Shape;171;g35b7ab17c1a_0_35"/>
          <p:cNvSpPr/>
          <p:nvPr/>
        </p:nvSpPr>
        <p:spPr>
          <a:xfrm>
            <a:off x="5723688" y="4478200"/>
            <a:ext cx="1287600" cy="524700"/>
          </a:xfrm>
          <a:prstGeom prst="chevron">
            <a:avLst>
              <a:gd fmla="val 50000" name="adj"/>
            </a:avLst>
          </a:prstGeom>
          <a:solidFill>
            <a:srgbClr val="C9DAF8"/>
          </a:solid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72" name="Google Shape;172;g35b7ab17c1a_0_35"/>
          <p:cNvPicPr preferRelativeResize="0"/>
          <p:nvPr/>
        </p:nvPicPr>
        <p:blipFill>
          <a:blip r:embed="rId3">
            <a:alphaModFix/>
          </a:blip>
          <a:stretch>
            <a:fillRect/>
          </a:stretch>
        </p:blipFill>
        <p:spPr>
          <a:xfrm>
            <a:off x="8403775" y="1384312"/>
            <a:ext cx="1752250" cy="1752250"/>
          </a:xfrm>
          <a:prstGeom prst="rect">
            <a:avLst/>
          </a:prstGeom>
          <a:noFill/>
          <a:ln>
            <a:noFill/>
          </a:ln>
        </p:spPr>
      </p:pic>
      <p:pic>
        <p:nvPicPr>
          <p:cNvPr id="173" name="Google Shape;173;g35b7ab17c1a_0_35"/>
          <p:cNvPicPr preferRelativeResize="0"/>
          <p:nvPr/>
        </p:nvPicPr>
        <p:blipFill>
          <a:blip r:embed="rId4">
            <a:alphaModFix/>
          </a:blip>
          <a:stretch>
            <a:fillRect/>
          </a:stretch>
        </p:blipFill>
        <p:spPr>
          <a:xfrm>
            <a:off x="7102750" y="1820780"/>
            <a:ext cx="879300" cy="879300"/>
          </a:xfrm>
          <a:prstGeom prst="rect">
            <a:avLst/>
          </a:prstGeom>
          <a:noFill/>
          <a:ln>
            <a:noFill/>
          </a:ln>
        </p:spPr>
      </p:pic>
      <p:grpSp>
        <p:nvGrpSpPr>
          <p:cNvPr id="174" name="Google Shape;174;g35b7ab17c1a_0_35"/>
          <p:cNvGrpSpPr/>
          <p:nvPr/>
        </p:nvGrpSpPr>
        <p:grpSpPr>
          <a:xfrm>
            <a:off x="10577749" y="1017950"/>
            <a:ext cx="610038" cy="2075750"/>
            <a:chOff x="10577749" y="1222550"/>
            <a:chExt cx="610038" cy="2075750"/>
          </a:xfrm>
        </p:grpSpPr>
        <p:pic>
          <p:nvPicPr>
            <p:cNvPr id="175" name="Google Shape;175;g35b7ab17c1a_0_35"/>
            <p:cNvPicPr preferRelativeResize="0"/>
            <p:nvPr/>
          </p:nvPicPr>
          <p:blipFill>
            <a:blip r:embed="rId5">
              <a:alphaModFix/>
            </a:blip>
            <a:stretch>
              <a:fillRect/>
            </a:stretch>
          </p:blipFill>
          <p:spPr>
            <a:xfrm>
              <a:off x="10577750" y="1222550"/>
              <a:ext cx="610025" cy="610025"/>
            </a:xfrm>
            <a:prstGeom prst="rect">
              <a:avLst/>
            </a:prstGeom>
            <a:noFill/>
            <a:ln>
              <a:noFill/>
            </a:ln>
          </p:spPr>
        </p:pic>
        <p:pic>
          <p:nvPicPr>
            <p:cNvPr id="176" name="Google Shape;176;g35b7ab17c1a_0_35"/>
            <p:cNvPicPr preferRelativeResize="0"/>
            <p:nvPr/>
          </p:nvPicPr>
          <p:blipFill>
            <a:blip r:embed="rId6">
              <a:alphaModFix/>
            </a:blip>
            <a:stretch>
              <a:fillRect/>
            </a:stretch>
          </p:blipFill>
          <p:spPr>
            <a:xfrm>
              <a:off x="10577762" y="1958200"/>
              <a:ext cx="610025" cy="610025"/>
            </a:xfrm>
            <a:prstGeom prst="rect">
              <a:avLst/>
            </a:prstGeom>
            <a:noFill/>
            <a:ln>
              <a:noFill/>
            </a:ln>
          </p:spPr>
        </p:pic>
        <p:pic>
          <p:nvPicPr>
            <p:cNvPr id="177" name="Google Shape;177;g35b7ab17c1a_0_35"/>
            <p:cNvPicPr preferRelativeResize="0"/>
            <p:nvPr/>
          </p:nvPicPr>
          <p:blipFill>
            <a:blip r:embed="rId7">
              <a:alphaModFix/>
            </a:blip>
            <a:stretch>
              <a:fillRect/>
            </a:stretch>
          </p:blipFill>
          <p:spPr>
            <a:xfrm>
              <a:off x="10577749" y="2688275"/>
              <a:ext cx="610025" cy="610025"/>
            </a:xfrm>
            <a:prstGeom prst="rect">
              <a:avLst/>
            </a:prstGeom>
            <a:noFill/>
            <a:ln>
              <a:noFill/>
            </a:ln>
          </p:spPr>
        </p:pic>
      </p:grpSp>
      <p:sp>
        <p:nvSpPr>
          <p:cNvPr id="178" name="Google Shape;178;g35b7ab17c1a_0_35"/>
          <p:cNvSpPr/>
          <p:nvPr/>
        </p:nvSpPr>
        <p:spPr>
          <a:xfrm>
            <a:off x="7982050" y="1092363"/>
            <a:ext cx="731700" cy="5247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9" name="Google Shape;179;g35b7ab17c1a_0_35"/>
          <p:cNvSpPr/>
          <p:nvPr/>
        </p:nvSpPr>
        <p:spPr>
          <a:xfrm flipH="1" rot="10800000">
            <a:off x="9895280" y="3093693"/>
            <a:ext cx="731700" cy="5247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g35c4e3f22fc_0_179"/>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solidFill>
                  <a:schemeClr val="dk1"/>
                </a:solidFill>
              </a:rPr>
              <a:t>‹#›</a:t>
            </a:fld>
            <a:endParaRPr>
              <a:solidFill>
                <a:schemeClr val="dk1"/>
              </a:solidFill>
            </a:endParaRPr>
          </a:p>
        </p:txBody>
      </p:sp>
      <p:pic>
        <p:nvPicPr>
          <p:cNvPr id="1458" name="Google Shape;1458;g35c4e3f22fc_0_179"/>
          <p:cNvPicPr preferRelativeResize="0"/>
          <p:nvPr/>
        </p:nvPicPr>
        <p:blipFill rotWithShape="1">
          <a:blip r:embed="rId3">
            <a:alphaModFix/>
          </a:blip>
          <a:srcRect b="0" l="0" r="0" t="0"/>
          <a:stretch/>
        </p:blipFill>
        <p:spPr>
          <a:xfrm>
            <a:off x="8498150" y="236900"/>
            <a:ext cx="540000" cy="540000"/>
          </a:xfrm>
          <a:prstGeom prst="rect">
            <a:avLst/>
          </a:prstGeom>
          <a:noFill/>
          <a:ln>
            <a:noFill/>
          </a:ln>
        </p:spPr>
      </p:pic>
      <p:pic>
        <p:nvPicPr>
          <p:cNvPr id="1459" name="Google Shape;1459;g35c4e3f22fc_0_179" title="rooms_empty.png"/>
          <p:cNvPicPr preferRelativeResize="0"/>
          <p:nvPr/>
        </p:nvPicPr>
        <p:blipFill rotWithShape="1">
          <a:blip r:embed="rId4">
            <a:alphaModFix/>
          </a:blip>
          <a:srcRect b="0" l="0" r="0" t="0"/>
          <a:stretch/>
        </p:blipFill>
        <p:spPr>
          <a:xfrm>
            <a:off x="58487" y="1654187"/>
            <a:ext cx="12075023" cy="3549625"/>
          </a:xfrm>
          <a:prstGeom prst="rect">
            <a:avLst/>
          </a:prstGeom>
          <a:noFill/>
          <a:ln>
            <a:noFill/>
          </a:ln>
        </p:spPr>
      </p:pic>
      <p:sp>
        <p:nvSpPr>
          <p:cNvPr id="1460" name="Google Shape;1460;g35c4e3f22fc_0_179"/>
          <p:cNvSpPr txBox="1"/>
          <p:nvPr>
            <p:ph type="title"/>
          </p:nvPr>
        </p:nvSpPr>
        <p:spPr>
          <a:xfrm>
            <a:off x="76200" y="125150"/>
            <a:ext cx="82944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100"/>
              <a:buNone/>
            </a:pPr>
            <a:r>
              <a:rPr lang="it-IT"/>
              <a:t>Rooms page</a:t>
            </a:r>
            <a:endParaRPr sz="3220"/>
          </a:p>
        </p:txBody>
      </p:sp>
      <p:sp>
        <p:nvSpPr>
          <p:cNvPr id="1461" name="Google Shape;1461;g35c4e3f22fc_0_179"/>
          <p:cNvSpPr txBox="1"/>
          <p:nvPr/>
        </p:nvSpPr>
        <p:spPr>
          <a:xfrm>
            <a:off x="6723275" y="3005875"/>
            <a:ext cx="4592400" cy="11697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A room is defined by: </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3 dimensions (</a:t>
            </a:r>
            <a:r>
              <a:rPr i="1" lang="it-IT" sz="1600" u="none" cap="none" strike="noStrike">
                <a:solidFill>
                  <a:schemeClr val="dk1"/>
                </a:solidFill>
                <a:latin typeface="Calibri"/>
                <a:ea typeface="Calibri"/>
                <a:cs typeface="Calibri"/>
                <a:sym typeface="Calibri"/>
              </a:rPr>
              <a:t>Length, Width, Height</a:t>
            </a:r>
            <a:r>
              <a:rPr i="0" lang="it-IT" sz="1600" u="none" cap="none" strike="noStrike">
                <a:solidFill>
                  <a:schemeClr val="dk1"/>
                </a:solidFill>
                <a:latin typeface="Calibri"/>
                <a:ea typeface="Calibri"/>
                <a:cs typeface="Calibri"/>
                <a:sym typeface="Calibri"/>
              </a:rPr>
              <a:t>),</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name (</a:t>
            </a:r>
            <a:r>
              <a:rPr i="1" lang="it-IT" sz="1600" u="none" cap="none" strike="noStrike">
                <a:solidFill>
                  <a:schemeClr val="dk1"/>
                </a:solidFill>
                <a:latin typeface="Calibri"/>
                <a:ea typeface="Calibri"/>
                <a:cs typeface="Calibri"/>
                <a:sym typeface="Calibri"/>
              </a:rPr>
              <a:t>room’s id</a:t>
            </a:r>
            <a:r>
              <a:rPr i="0" lang="it-IT" sz="1600" u="none" cap="none" strike="noStrike">
                <a:solidFill>
                  <a:schemeClr val="dk1"/>
                </a:solidFill>
                <a:latin typeface="Calibri"/>
                <a:ea typeface="Calibri"/>
                <a:cs typeface="Calibri"/>
                <a:sym typeface="Calibri"/>
              </a:rPr>
              <a:t>), and</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type (</a:t>
            </a:r>
            <a:r>
              <a:rPr i="1" lang="it-IT" sz="1600" u="none" cap="none" strike="noStrike">
                <a:solidFill>
                  <a:schemeClr val="dk1"/>
                </a:solidFill>
                <a:latin typeface="Calibri"/>
                <a:ea typeface="Calibri"/>
                <a:cs typeface="Calibri"/>
                <a:sym typeface="Calibri"/>
              </a:rPr>
              <a:t>to group rooms into clusters</a:t>
            </a:r>
            <a:r>
              <a:rPr i="0" lang="it-IT" sz="1600" u="none" cap="none" strike="noStrike">
                <a:solidFill>
                  <a:schemeClr val="dk1"/>
                </a:solidFill>
                <a:latin typeface="Calibri"/>
                <a:ea typeface="Calibri"/>
                <a:cs typeface="Calibri"/>
                <a:sym typeface="Calibri"/>
              </a:rPr>
              <a:t>)</a:t>
            </a:r>
            <a:endParaRPr i="0" sz="1600" u="none" cap="none" strike="noStrike">
              <a:solidFill>
                <a:schemeClr val="dk1"/>
              </a:solidFill>
              <a:latin typeface="Calibri"/>
              <a:ea typeface="Calibri"/>
              <a:cs typeface="Calibri"/>
              <a:sym typeface="Calibri"/>
            </a:endParaRPr>
          </a:p>
        </p:txBody>
      </p:sp>
      <p:pic>
        <p:nvPicPr>
          <p:cNvPr id="1462" name="Google Shape;1462;g35c4e3f22fc_0_179"/>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463" name="Google Shape;1463;g35c4e3f22fc_0_179"/>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sz="1300">
                <a:solidFill>
                  <a:schemeClr val="dk1"/>
                </a:solidFill>
                <a:latin typeface="Calibri"/>
                <a:ea typeface="Calibri"/>
                <a:cs typeface="Calibri"/>
                <a:sym typeface="Calibri"/>
              </a:rPr>
              <a:t>Rooms</a:t>
            </a:r>
            <a:r>
              <a:rPr lang="it-IT" sz="1300">
                <a:solidFill>
                  <a:schemeClr val="dk1"/>
                </a:solidFill>
                <a:latin typeface="Calibri"/>
                <a:ea typeface="Calibri"/>
                <a:cs typeface="Calibri"/>
                <a:sym typeface="Calibri"/>
              </a:rPr>
              <a:t> → Floors → Agents → Resources → Disease → What If → Configuration → Run &amp; Settings → Post Processing </a:t>
            </a:r>
            <a:endParaRPr sz="1300">
              <a:solidFill>
                <a:schemeClr val="dk1"/>
              </a:solidFill>
              <a:latin typeface="Calibri"/>
              <a:ea typeface="Calibri"/>
              <a:cs typeface="Calibri"/>
              <a:sym typeface="Calibri"/>
            </a:endParaRPr>
          </a:p>
        </p:txBody>
      </p:sp>
      <p:sp>
        <p:nvSpPr>
          <p:cNvPr id="1464" name="Google Shape;1464;g35c4e3f22fc_0_179"/>
          <p:cNvSpPr txBox="1"/>
          <p:nvPr/>
        </p:nvSpPr>
        <p:spPr>
          <a:xfrm>
            <a:off x="2170675" y="5087575"/>
            <a:ext cx="34668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solidFill>
                  <a:schemeClr val="dk1"/>
                </a:solidFill>
                <a:latin typeface="Calibri"/>
                <a:ea typeface="Calibri"/>
                <a:cs typeface="Calibri"/>
                <a:sym typeface="Calibri"/>
              </a:rPr>
              <a:t>It is possible to define and change the color of rooms, types and areas displayed in the </a:t>
            </a:r>
            <a:r>
              <a:rPr i="1" lang="it-IT" sz="1600">
                <a:solidFill>
                  <a:schemeClr val="dk1"/>
                </a:solidFill>
                <a:latin typeface="Calibri"/>
                <a:ea typeface="Calibri"/>
                <a:cs typeface="Calibri"/>
                <a:sym typeface="Calibri"/>
              </a:rPr>
              <a:t>Canvas.</a:t>
            </a:r>
            <a:endParaRPr sz="1600">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g3061b3aab30_2_1"/>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pic>
        <p:nvPicPr>
          <p:cNvPr id="1470" name="Google Shape;1470;g3061b3aab30_2_1"/>
          <p:cNvPicPr preferRelativeResize="0"/>
          <p:nvPr/>
        </p:nvPicPr>
        <p:blipFill rotWithShape="1">
          <a:blip r:embed="rId3">
            <a:alphaModFix/>
          </a:blip>
          <a:srcRect b="0" l="0" r="0" t="0"/>
          <a:stretch/>
        </p:blipFill>
        <p:spPr>
          <a:xfrm>
            <a:off x="9748400" y="3616063"/>
            <a:ext cx="896925" cy="896925"/>
          </a:xfrm>
          <a:prstGeom prst="rect">
            <a:avLst/>
          </a:prstGeom>
          <a:noFill/>
          <a:ln>
            <a:noFill/>
          </a:ln>
        </p:spPr>
      </p:pic>
      <p:pic>
        <p:nvPicPr>
          <p:cNvPr id="1471" name="Google Shape;1471;g3061b3aab30_2_1"/>
          <p:cNvPicPr preferRelativeResize="0"/>
          <p:nvPr/>
        </p:nvPicPr>
        <p:blipFill rotWithShape="1">
          <a:blip r:embed="rId4">
            <a:alphaModFix/>
          </a:blip>
          <a:srcRect b="0" l="0" r="0" t="0"/>
          <a:stretch/>
        </p:blipFill>
        <p:spPr>
          <a:xfrm>
            <a:off x="506575" y="2516075"/>
            <a:ext cx="896925" cy="896925"/>
          </a:xfrm>
          <a:prstGeom prst="rect">
            <a:avLst/>
          </a:prstGeom>
          <a:noFill/>
          <a:ln>
            <a:noFill/>
          </a:ln>
        </p:spPr>
      </p:pic>
      <p:pic>
        <p:nvPicPr>
          <p:cNvPr id="1472" name="Google Shape;1472;g3061b3aab30_2_1"/>
          <p:cNvPicPr preferRelativeResize="0"/>
          <p:nvPr/>
        </p:nvPicPr>
        <p:blipFill rotWithShape="1">
          <a:blip r:embed="rId5">
            <a:alphaModFix/>
          </a:blip>
          <a:srcRect b="0" l="0" r="0" t="0"/>
          <a:stretch/>
        </p:blipFill>
        <p:spPr>
          <a:xfrm>
            <a:off x="9748400" y="1314987"/>
            <a:ext cx="896925" cy="896925"/>
          </a:xfrm>
          <a:prstGeom prst="rect">
            <a:avLst/>
          </a:prstGeom>
          <a:noFill/>
          <a:ln>
            <a:noFill/>
          </a:ln>
        </p:spPr>
      </p:pic>
      <p:sp>
        <p:nvSpPr>
          <p:cNvPr id="1473" name="Google Shape;1473;g3061b3aab30_2_1"/>
          <p:cNvSpPr txBox="1"/>
          <p:nvPr/>
        </p:nvSpPr>
        <p:spPr>
          <a:xfrm>
            <a:off x="753800" y="1301750"/>
            <a:ext cx="89946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1" lang="it-IT" sz="2400" u="none" cap="none" strike="noStrike">
                <a:solidFill>
                  <a:schemeClr val="dk1"/>
                </a:solidFill>
                <a:latin typeface="Calibri"/>
                <a:ea typeface="Calibri"/>
                <a:cs typeface="Calibri"/>
                <a:sym typeface="Calibri"/>
              </a:rPr>
              <a:t>Filling-rooms</a:t>
            </a:r>
            <a:r>
              <a:rPr i="0" lang="it-IT" sz="2400" u="none" cap="none" strike="noStrike">
                <a:solidFill>
                  <a:schemeClr val="dk1"/>
                </a:solidFill>
                <a:latin typeface="Calibri"/>
                <a:ea typeface="Calibri"/>
                <a:cs typeface="Calibri"/>
                <a:sym typeface="Calibri"/>
              </a:rPr>
              <a:t>: room type utilized by agents to simulate walls or useless rooms.</a:t>
            </a:r>
            <a:endParaRPr i="0" sz="1400" u="none" cap="none" strike="noStrike">
              <a:solidFill>
                <a:srgbClr val="000000"/>
              </a:solidFill>
              <a:latin typeface="Calibri"/>
              <a:ea typeface="Calibri"/>
              <a:cs typeface="Calibri"/>
              <a:sym typeface="Calibri"/>
            </a:endParaRPr>
          </a:p>
        </p:txBody>
      </p:sp>
      <p:sp>
        <p:nvSpPr>
          <p:cNvPr id="1474" name="Google Shape;1474;g3061b3aab30_2_1"/>
          <p:cNvSpPr txBox="1"/>
          <p:nvPr/>
        </p:nvSpPr>
        <p:spPr>
          <a:xfrm>
            <a:off x="1852650" y="2502850"/>
            <a:ext cx="84867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1" lang="it-IT" sz="2400" u="none" cap="none" strike="noStrike">
                <a:solidFill>
                  <a:schemeClr val="dk1"/>
                </a:solidFill>
                <a:latin typeface="Calibri"/>
                <a:ea typeface="Calibri"/>
                <a:cs typeface="Calibri"/>
                <a:sym typeface="Calibri"/>
              </a:rPr>
              <a:t>Spawn-rooms</a:t>
            </a:r>
            <a:r>
              <a:rPr i="0" lang="it-IT" sz="2400" u="none" cap="none" strike="noStrike">
                <a:solidFill>
                  <a:schemeClr val="dk1"/>
                </a:solidFill>
                <a:latin typeface="Calibri"/>
                <a:ea typeface="Calibri"/>
                <a:cs typeface="Calibri"/>
                <a:sym typeface="Calibri"/>
              </a:rPr>
              <a:t>: room type utilized by agents to enter (and exit) the environment.</a:t>
            </a:r>
            <a:endParaRPr i="0" sz="2400" u="none" cap="none" strike="noStrike">
              <a:solidFill>
                <a:schemeClr val="dk1"/>
              </a:solidFill>
              <a:latin typeface="Calibri"/>
              <a:ea typeface="Calibri"/>
              <a:cs typeface="Calibri"/>
              <a:sym typeface="Calibri"/>
            </a:endParaRPr>
          </a:p>
        </p:txBody>
      </p:sp>
      <p:sp>
        <p:nvSpPr>
          <p:cNvPr id="1475" name="Google Shape;1475;g3061b3aab30_2_1"/>
          <p:cNvSpPr txBox="1"/>
          <p:nvPr/>
        </p:nvSpPr>
        <p:spPr>
          <a:xfrm>
            <a:off x="1079500" y="3602825"/>
            <a:ext cx="8286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1" lang="it-IT" sz="2400" u="none" cap="none" strike="noStrike">
                <a:solidFill>
                  <a:schemeClr val="dk1"/>
                </a:solidFill>
                <a:latin typeface="Calibri"/>
                <a:ea typeface="Calibri"/>
                <a:cs typeface="Calibri"/>
                <a:sym typeface="Calibri"/>
              </a:rPr>
              <a:t>Stairs</a:t>
            </a:r>
            <a:r>
              <a:rPr i="0" lang="it-IT" sz="2400" u="none" cap="none" strike="noStrike">
                <a:solidFill>
                  <a:schemeClr val="dk1"/>
                </a:solidFill>
                <a:latin typeface="Calibri"/>
                <a:ea typeface="Calibri"/>
                <a:cs typeface="Calibri"/>
                <a:sym typeface="Calibri"/>
              </a:rPr>
              <a:t>: room type utilized by agents to move among floors.</a:t>
            </a:r>
            <a:endParaRPr i="0" sz="2400" u="none" cap="none" strike="noStrike">
              <a:solidFill>
                <a:schemeClr val="dk1"/>
              </a:solidFill>
              <a:latin typeface="Calibri"/>
              <a:ea typeface="Calibri"/>
              <a:cs typeface="Calibri"/>
              <a:sym typeface="Calibri"/>
            </a:endParaRPr>
          </a:p>
        </p:txBody>
      </p:sp>
      <p:sp>
        <p:nvSpPr>
          <p:cNvPr id="1476" name="Google Shape;1476;g3061b3aab30_2_1"/>
          <p:cNvSpPr txBox="1"/>
          <p:nvPr/>
        </p:nvSpPr>
        <p:spPr>
          <a:xfrm>
            <a:off x="1852650" y="4605450"/>
            <a:ext cx="84867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1" lang="it-IT" sz="2400" u="none" cap="none" strike="noStrike">
                <a:solidFill>
                  <a:schemeClr val="dk1"/>
                </a:solidFill>
                <a:latin typeface="Calibri"/>
                <a:ea typeface="Calibri"/>
                <a:cs typeface="Calibri"/>
                <a:sym typeface="Calibri"/>
              </a:rPr>
              <a:t>Waiting-rooms</a:t>
            </a:r>
            <a:r>
              <a:rPr i="0" lang="it-IT" sz="2400" u="none" cap="none" strike="noStrike">
                <a:solidFill>
                  <a:schemeClr val="dk1"/>
                </a:solidFill>
                <a:latin typeface="Calibri"/>
                <a:ea typeface="Calibri"/>
                <a:cs typeface="Calibri"/>
                <a:sym typeface="Calibri"/>
              </a:rPr>
              <a:t>: room type utilized by agents to wait to enter in another room.</a:t>
            </a:r>
            <a:endParaRPr i="0" sz="2400" u="none" cap="none" strike="noStrike">
              <a:solidFill>
                <a:schemeClr val="dk1"/>
              </a:solidFill>
              <a:latin typeface="Calibri"/>
              <a:ea typeface="Calibri"/>
              <a:cs typeface="Calibri"/>
              <a:sym typeface="Calibri"/>
            </a:endParaRPr>
          </a:p>
        </p:txBody>
      </p:sp>
      <p:pic>
        <p:nvPicPr>
          <p:cNvPr id="1477" name="Google Shape;1477;g3061b3aab30_2_1"/>
          <p:cNvPicPr preferRelativeResize="0"/>
          <p:nvPr/>
        </p:nvPicPr>
        <p:blipFill rotWithShape="1">
          <a:blip r:embed="rId6">
            <a:alphaModFix/>
          </a:blip>
          <a:srcRect b="0" l="0" r="0" t="0"/>
          <a:stretch/>
        </p:blipFill>
        <p:spPr>
          <a:xfrm>
            <a:off x="506562" y="4631925"/>
            <a:ext cx="896925" cy="896925"/>
          </a:xfrm>
          <a:prstGeom prst="rect">
            <a:avLst/>
          </a:prstGeom>
          <a:noFill/>
          <a:ln>
            <a:noFill/>
          </a:ln>
        </p:spPr>
      </p:pic>
      <p:sp>
        <p:nvSpPr>
          <p:cNvPr id="1478" name="Google Shape;1478;g3061b3aab30_2_1"/>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Rooms page: predefined rooms’ type</a:t>
            </a:r>
            <a:endParaRPr/>
          </a:p>
        </p:txBody>
      </p:sp>
      <p:pic>
        <p:nvPicPr>
          <p:cNvPr id="1479" name="Google Shape;1479;g3061b3aab30_2_1"/>
          <p:cNvPicPr preferRelativeResize="0"/>
          <p:nvPr/>
        </p:nvPicPr>
        <p:blipFill rotWithShape="1">
          <a:blip r:embed="rId7">
            <a:alphaModFix/>
          </a:blip>
          <a:srcRect b="0" l="0" r="0" t="0"/>
          <a:stretch/>
        </p:blipFill>
        <p:spPr>
          <a:xfrm>
            <a:off x="8498150" y="236900"/>
            <a:ext cx="540000" cy="540000"/>
          </a:xfrm>
          <a:prstGeom prst="rect">
            <a:avLst/>
          </a:prstGeom>
          <a:noFill/>
          <a:ln>
            <a:noFill/>
          </a:ln>
        </p:spPr>
      </p:pic>
      <p:pic>
        <p:nvPicPr>
          <p:cNvPr id="1480" name="Google Shape;1480;g3061b3aab30_2_1"/>
          <p:cNvPicPr preferRelativeResize="0"/>
          <p:nvPr/>
        </p:nvPicPr>
        <p:blipFill>
          <a:blip r:embed="rId8">
            <a:alphaModFix/>
          </a:blip>
          <a:stretch>
            <a:fillRect/>
          </a:stretch>
        </p:blipFill>
        <p:spPr>
          <a:xfrm>
            <a:off x="11391098" y="183650"/>
            <a:ext cx="589237" cy="646500"/>
          </a:xfrm>
          <a:prstGeom prst="rect">
            <a:avLst/>
          </a:prstGeom>
          <a:noFill/>
          <a:ln>
            <a:noFill/>
          </a:ln>
        </p:spPr>
      </p:pic>
      <p:sp>
        <p:nvSpPr>
          <p:cNvPr id="1481" name="Google Shape;1481;g3061b3aab30_2_1"/>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IT" sz="1300">
                <a:solidFill>
                  <a:schemeClr val="dk1"/>
                </a:solidFill>
                <a:latin typeface="Calibri"/>
                <a:ea typeface="Calibri"/>
                <a:cs typeface="Calibri"/>
                <a:sym typeface="Calibri"/>
              </a:rPr>
              <a:t>Rooms</a:t>
            </a:r>
            <a:r>
              <a:rPr lang="it-IT" sz="1300">
                <a:solidFill>
                  <a:schemeClr val="dk1"/>
                </a:solidFill>
                <a:latin typeface="Calibri"/>
                <a:ea typeface="Calibri"/>
                <a:cs typeface="Calibri"/>
                <a:sym typeface="Calibri"/>
              </a:rPr>
              <a:t> → </a:t>
            </a:r>
            <a:r>
              <a:rPr lang="it-IT" sz="1300">
                <a:solidFill>
                  <a:schemeClr val="dk1"/>
                </a:solidFill>
                <a:latin typeface="Calibri"/>
                <a:ea typeface="Calibri"/>
                <a:cs typeface="Calibri"/>
                <a:sym typeface="Calibri"/>
              </a:rPr>
              <a:t>Floors</a:t>
            </a:r>
            <a:r>
              <a:rPr lang="it-IT" sz="1300">
                <a:solidFill>
                  <a:schemeClr val="dk1"/>
                </a:solidFill>
                <a:latin typeface="Calibri"/>
                <a:ea typeface="Calibri"/>
                <a:cs typeface="Calibri"/>
                <a:sym typeface="Calibri"/>
              </a:rPr>
              <a:t> → Agents → Resources → Disease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pic>
        <p:nvPicPr>
          <p:cNvPr id="1486" name="Google Shape;1486;g35c4e3f22fc_0_199" title="empty_canvas.png"/>
          <p:cNvPicPr preferRelativeResize="0"/>
          <p:nvPr/>
        </p:nvPicPr>
        <p:blipFill rotWithShape="1">
          <a:blip r:embed="rId3">
            <a:alphaModFix/>
          </a:blip>
          <a:srcRect b="25600" l="0" r="0" t="0"/>
          <a:stretch/>
        </p:blipFill>
        <p:spPr>
          <a:xfrm>
            <a:off x="180000" y="1125163"/>
            <a:ext cx="11832003" cy="4826913"/>
          </a:xfrm>
          <a:prstGeom prst="rect">
            <a:avLst/>
          </a:prstGeom>
          <a:noFill/>
          <a:ln>
            <a:noFill/>
          </a:ln>
        </p:spPr>
      </p:pic>
      <p:sp>
        <p:nvSpPr>
          <p:cNvPr id="1487" name="Google Shape;1487;g35c4e3f22fc_0_199"/>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solidFill>
                  <a:schemeClr val="dk1"/>
                </a:solidFill>
              </a:rPr>
              <a:t>‹#›</a:t>
            </a:fld>
            <a:endParaRPr>
              <a:solidFill>
                <a:schemeClr val="dk1"/>
              </a:solidFill>
            </a:endParaRPr>
          </a:p>
        </p:txBody>
      </p:sp>
      <p:sp>
        <p:nvSpPr>
          <p:cNvPr id="1488" name="Google Shape;1488;g35c4e3f22fc_0_199"/>
          <p:cNvSpPr txBox="1"/>
          <p:nvPr>
            <p:ph type="title"/>
          </p:nvPr>
        </p:nvSpPr>
        <p:spPr>
          <a:xfrm>
            <a:off x="76200" y="125150"/>
            <a:ext cx="82944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1100"/>
              <a:buNone/>
            </a:pPr>
            <a:r>
              <a:rPr lang="it-IT"/>
              <a:t>Canvas page</a:t>
            </a:r>
            <a:endParaRPr sz="3220"/>
          </a:p>
        </p:txBody>
      </p:sp>
      <p:sp>
        <p:nvSpPr>
          <p:cNvPr id="1489" name="Google Shape;1489;g35c4e3f22fc_0_199"/>
          <p:cNvSpPr txBox="1"/>
          <p:nvPr/>
        </p:nvSpPr>
        <p:spPr>
          <a:xfrm>
            <a:off x="6646550" y="4722725"/>
            <a:ext cx="3814800" cy="11697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Each room may be assigned to a particular a</a:t>
            </a:r>
            <a:r>
              <a:rPr i="0" lang="it-IT" sz="1600" u="none" cap="none" strike="noStrike">
                <a:solidFill>
                  <a:schemeClr val="dk1"/>
                </a:solidFill>
                <a:latin typeface="Calibri"/>
                <a:ea typeface="Calibri"/>
                <a:cs typeface="Calibri"/>
                <a:sym typeface="Calibri"/>
                <a:extLst>
                  <a:ext uri="http://customooxmlschemas.google.com/">
                    <go:slidesCustomData xmlns:go="http://customooxmlschemas.google.com/" textRoundtripDataId="16"/>
                  </a:ext>
                </a:extLst>
              </a:rPr>
              <a:t>r</a:t>
            </a:r>
            <a:r>
              <a:rPr i="0" lang="it-IT" sz="1600" u="none" cap="none" strike="noStrike">
                <a:solidFill>
                  <a:schemeClr val="dk1"/>
                </a:solidFill>
                <a:latin typeface="Calibri"/>
                <a:ea typeface="Calibri"/>
                <a:cs typeface="Calibri"/>
                <a:sym typeface="Calibri"/>
              </a:rPr>
              <a:t>ea (e.g., a specific area of a hospital). This is useful restrict the areas in which agents can go.</a:t>
            </a:r>
            <a:endParaRPr i="0" sz="1600" u="none" cap="none" strike="noStrike">
              <a:solidFill>
                <a:schemeClr val="dk1"/>
              </a:solidFill>
              <a:latin typeface="Calibri"/>
              <a:ea typeface="Calibri"/>
              <a:cs typeface="Calibri"/>
              <a:sym typeface="Calibri"/>
            </a:endParaRPr>
          </a:p>
        </p:txBody>
      </p:sp>
      <p:pic>
        <p:nvPicPr>
          <p:cNvPr id="1490" name="Google Shape;1490;g35c4e3f22fc_0_199"/>
          <p:cNvPicPr preferRelativeResize="0"/>
          <p:nvPr/>
        </p:nvPicPr>
        <p:blipFill rotWithShape="1">
          <a:blip r:embed="rId4">
            <a:alphaModFix/>
          </a:blip>
          <a:srcRect b="0" l="0" r="0" t="0"/>
          <a:stretch/>
        </p:blipFill>
        <p:spPr>
          <a:xfrm>
            <a:off x="8498150" y="236900"/>
            <a:ext cx="540000" cy="540000"/>
          </a:xfrm>
          <a:prstGeom prst="rect">
            <a:avLst/>
          </a:prstGeom>
          <a:noFill/>
          <a:ln>
            <a:noFill/>
          </a:ln>
        </p:spPr>
      </p:pic>
      <p:pic>
        <p:nvPicPr>
          <p:cNvPr id="1491" name="Google Shape;1491;g35c4e3f22fc_0_199"/>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492" name="Google Shape;1492;g35c4e3f22fc_0_199"/>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a:t>
            </a:r>
            <a:r>
              <a:rPr b="1" lang="it-IT" sz="1300">
                <a:solidFill>
                  <a:schemeClr val="dk1"/>
                </a:solidFill>
                <a:latin typeface="Calibri"/>
                <a:ea typeface="Calibri"/>
                <a:cs typeface="Calibri"/>
                <a:sym typeface="Calibri"/>
              </a:rPr>
              <a:t>Floors</a:t>
            </a:r>
            <a:r>
              <a:rPr lang="it-IT" sz="1300">
                <a:solidFill>
                  <a:schemeClr val="dk1"/>
                </a:solidFill>
                <a:latin typeface="Calibri"/>
                <a:ea typeface="Calibri"/>
                <a:cs typeface="Calibri"/>
                <a:sym typeface="Calibri"/>
              </a:rPr>
              <a:t> → Agents → Resources → Disease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g30569636552_0_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498" name="Google Shape;1498;g30569636552_0_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extLst>
                  <a:ext uri="http://customooxmlschemas.google.com/">
                    <go:slidesCustomData xmlns:go="http://customooxmlschemas.google.com/" textRoundtripDataId="17"/>
                  </a:ext>
                </a:extLst>
              </a:rPr>
              <a:t>Canvas page: floor0</a:t>
            </a:r>
            <a:endParaRPr/>
          </a:p>
        </p:txBody>
      </p:sp>
      <p:pic>
        <p:nvPicPr>
          <p:cNvPr id="1499" name="Google Shape;1499;g30569636552_0_0"/>
          <p:cNvPicPr preferRelativeResize="0"/>
          <p:nvPr/>
        </p:nvPicPr>
        <p:blipFill rotWithShape="1">
          <a:blip r:embed="rId3">
            <a:alphaModFix/>
          </a:blip>
          <a:srcRect b="0" l="0" r="0" t="0"/>
          <a:stretch/>
        </p:blipFill>
        <p:spPr>
          <a:xfrm>
            <a:off x="8498150" y="236900"/>
            <a:ext cx="540000" cy="540000"/>
          </a:xfrm>
          <a:prstGeom prst="rect">
            <a:avLst/>
          </a:prstGeom>
          <a:noFill/>
          <a:ln>
            <a:noFill/>
          </a:ln>
        </p:spPr>
      </p:pic>
      <p:pic>
        <p:nvPicPr>
          <p:cNvPr id="1500" name="Google Shape;1500;g30569636552_0_0"/>
          <p:cNvPicPr preferRelativeResize="0"/>
          <p:nvPr/>
        </p:nvPicPr>
        <p:blipFill>
          <a:blip r:embed="rId4">
            <a:alphaModFix/>
          </a:blip>
          <a:stretch>
            <a:fillRect/>
          </a:stretch>
        </p:blipFill>
        <p:spPr>
          <a:xfrm>
            <a:off x="11391098" y="183650"/>
            <a:ext cx="589237" cy="646500"/>
          </a:xfrm>
          <a:prstGeom prst="rect">
            <a:avLst/>
          </a:prstGeom>
          <a:noFill/>
          <a:ln>
            <a:noFill/>
          </a:ln>
        </p:spPr>
      </p:pic>
      <p:pic>
        <p:nvPicPr>
          <p:cNvPr id="1501" name="Google Shape;1501;g30569636552_0_0" title="Screenshot From 2025-06-10 16-45-28.png"/>
          <p:cNvPicPr preferRelativeResize="0"/>
          <p:nvPr/>
        </p:nvPicPr>
        <p:blipFill rotWithShape="1">
          <a:blip r:embed="rId5">
            <a:alphaModFix/>
          </a:blip>
          <a:srcRect b="4643" l="0" r="0" t="0"/>
          <a:stretch/>
        </p:blipFill>
        <p:spPr>
          <a:xfrm>
            <a:off x="1905025" y="841250"/>
            <a:ext cx="8381950" cy="5175525"/>
          </a:xfrm>
          <a:prstGeom prst="rect">
            <a:avLst/>
          </a:prstGeom>
          <a:noFill/>
          <a:ln>
            <a:noFill/>
          </a:ln>
        </p:spPr>
      </p:pic>
      <p:sp>
        <p:nvSpPr>
          <p:cNvPr id="1502" name="Google Shape;1502;g30569636552_0_0"/>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a:t>
            </a:r>
            <a:r>
              <a:rPr b="1" lang="it-IT" sz="1300">
                <a:solidFill>
                  <a:schemeClr val="dk1"/>
                </a:solidFill>
                <a:latin typeface="Calibri"/>
                <a:ea typeface="Calibri"/>
                <a:cs typeface="Calibri"/>
                <a:sym typeface="Calibri"/>
              </a:rPr>
              <a:t>Floors</a:t>
            </a:r>
            <a:r>
              <a:rPr lang="it-IT" sz="1300">
                <a:solidFill>
                  <a:schemeClr val="dk1"/>
                </a:solidFill>
                <a:latin typeface="Calibri"/>
                <a:ea typeface="Calibri"/>
                <a:cs typeface="Calibri"/>
                <a:sym typeface="Calibri"/>
              </a:rPr>
              <a:t> → Agents → Resources → Disease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pic>
        <p:nvPicPr>
          <p:cNvPr id="1507" name="Google Shape;1507;g35c4e3f22fc_0_211" title="Screenshot From 2025-06-10 16-45-28.png"/>
          <p:cNvPicPr preferRelativeResize="0"/>
          <p:nvPr/>
        </p:nvPicPr>
        <p:blipFill rotWithShape="1">
          <a:blip r:embed="rId3">
            <a:alphaModFix/>
          </a:blip>
          <a:srcRect b="4495" l="8819" r="54200" t="47675"/>
          <a:stretch/>
        </p:blipFill>
        <p:spPr>
          <a:xfrm>
            <a:off x="1698262" y="1464113"/>
            <a:ext cx="4692225" cy="3929775"/>
          </a:xfrm>
          <a:prstGeom prst="rect">
            <a:avLst/>
          </a:prstGeom>
          <a:noFill/>
          <a:ln>
            <a:noFill/>
          </a:ln>
        </p:spPr>
      </p:pic>
      <p:sp>
        <p:nvSpPr>
          <p:cNvPr id="1508" name="Google Shape;1508;g35c4e3f22fc_0_211"/>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solidFill>
                  <a:schemeClr val="dk1"/>
                </a:solidFill>
              </a:rPr>
              <a:t>‹#›</a:t>
            </a:fld>
            <a:endParaRPr>
              <a:solidFill>
                <a:schemeClr val="dk1"/>
              </a:solidFill>
            </a:endParaRPr>
          </a:p>
        </p:txBody>
      </p:sp>
      <p:sp>
        <p:nvSpPr>
          <p:cNvPr id="1509" name="Google Shape;1509;g35c4e3f22fc_0_211"/>
          <p:cNvSpPr txBox="1"/>
          <p:nvPr/>
        </p:nvSpPr>
        <p:spPr>
          <a:xfrm>
            <a:off x="7474236" y="1945279"/>
            <a:ext cx="30195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It is possible to add </a:t>
            </a:r>
            <a:r>
              <a:rPr b="1" i="1" lang="it-IT" sz="1600" u="none" cap="none" strike="noStrike">
                <a:solidFill>
                  <a:schemeClr val="dk1"/>
                </a:solidFill>
                <a:latin typeface="Calibri"/>
                <a:ea typeface="Calibri"/>
                <a:cs typeface="Calibri"/>
                <a:sym typeface="Calibri"/>
              </a:rPr>
              <a:t>graph points</a:t>
            </a:r>
            <a:r>
              <a:rPr i="0" lang="it-IT" sz="1600" u="none" cap="none" strike="noStrike">
                <a:solidFill>
                  <a:schemeClr val="dk1"/>
                </a:solidFill>
                <a:latin typeface="Calibri"/>
                <a:ea typeface="Calibri"/>
                <a:cs typeface="Calibri"/>
                <a:sym typeface="Calibri"/>
              </a:rPr>
              <a:t> to insert a new node into the agents’ movement graph.</a:t>
            </a:r>
            <a:endParaRPr i="0" sz="1600" u="none" cap="none" strike="noStrike">
              <a:solidFill>
                <a:schemeClr val="dk1"/>
              </a:solidFill>
              <a:latin typeface="Calibri"/>
              <a:ea typeface="Calibri"/>
              <a:cs typeface="Calibri"/>
              <a:sym typeface="Calibri"/>
            </a:endParaRPr>
          </a:p>
        </p:txBody>
      </p:sp>
      <p:sp>
        <p:nvSpPr>
          <p:cNvPr id="1510" name="Google Shape;1510;g35c4e3f22fc_0_211"/>
          <p:cNvSpPr txBox="1"/>
          <p:nvPr/>
        </p:nvSpPr>
        <p:spPr>
          <a:xfrm>
            <a:off x="7474236" y="3075254"/>
            <a:ext cx="30195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By default, each door and room center corresponds to a node in this graph.</a:t>
            </a:r>
            <a:endParaRPr i="0" sz="1600" u="none" cap="none" strike="noStrike">
              <a:solidFill>
                <a:schemeClr val="dk1"/>
              </a:solidFill>
              <a:latin typeface="Calibri"/>
              <a:ea typeface="Calibri"/>
              <a:cs typeface="Calibri"/>
              <a:sym typeface="Calibri"/>
            </a:endParaRPr>
          </a:p>
        </p:txBody>
      </p:sp>
      <p:sp>
        <p:nvSpPr>
          <p:cNvPr id="1511" name="Google Shape;1511;g35c4e3f22fc_0_211"/>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Canvas page: graph points</a:t>
            </a:r>
            <a:endParaRPr/>
          </a:p>
        </p:txBody>
      </p:sp>
      <p:pic>
        <p:nvPicPr>
          <p:cNvPr id="1512" name="Google Shape;1512;g35c4e3f22fc_0_211"/>
          <p:cNvPicPr preferRelativeResize="0"/>
          <p:nvPr/>
        </p:nvPicPr>
        <p:blipFill rotWithShape="1">
          <a:blip r:embed="rId4">
            <a:alphaModFix/>
          </a:blip>
          <a:srcRect b="0" l="0" r="0" t="0"/>
          <a:stretch/>
        </p:blipFill>
        <p:spPr>
          <a:xfrm>
            <a:off x="8498150" y="236900"/>
            <a:ext cx="540000" cy="540000"/>
          </a:xfrm>
          <a:prstGeom prst="rect">
            <a:avLst/>
          </a:prstGeom>
          <a:noFill/>
          <a:ln>
            <a:noFill/>
          </a:ln>
        </p:spPr>
      </p:pic>
      <p:pic>
        <p:nvPicPr>
          <p:cNvPr id="1513" name="Google Shape;1513;g35c4e3f22fc_0_211"/>
          <p:cNvPicPr preferRelativeResize="0"/>
          <p:nvPr/>
        </p:nvPicPr>
        <p:blipFill>
          <a:blip r:embed="rId5">
            <a:alphaModFix/>
          </a:blip>
          <a:stretch>
            <a:fillRect/>
          </a:stretch>
        </p:blipFill>
        <p:spPr>
          <a:xfrm>
            <a:off x="11391098" y="183650"/>
            <a:ext cx="589237" cy="646500"/>
          </a:xfrm>
          <a:prstGeom prst="rect">
            <a:avLst/>
          </a:prstGeom>
          <a:noFill/>
          <a:ln>
            <a:noFill/>
          </a:ln>
        </p:spPr>
      </p:pic>
      <p:cxnSp>
        <p:nvCxnSpPr>
          <p:cNvPr id="1514" name="Google Shape;1514;g35c4e3f22fc_0_211"/>
          <p:cNvCxnSpPr>
            <a:stCxn id="1509" idx="1"/>
          </p:cNvCxnSpPr>
          <p:nvPr/>
        </p:nvCxnSpPr>
        <p:spPr>
          <a:xfrm rot="10800000">
            <a:off x="5805336" y="2406979"/>
            <a:ext cx="1668900" cy="0"/>
          </a:xfrm>
          <a:prstGeom prst="straightConnector1">
            <a:avLst/>
          </a:prstGeom>
          <a:noFill/>
          <a:ln cap="flat" cmpd="sng" w="38100">
            <a:solidFill>
              <a:schemeClr val="dk1"/>
            </a:solidFill>
            <a:prstDash val="solid"/>
            <a:round/>
            <a:headEnd len="sm" w="sm" type="none"/>
            <a:tailEnd len="med" w="med" type="triangle"/>
          </a:ln>
        </p:spPr>
      </p:cxnSp>
      <p:sp>
        <p:nvSpPr>
          <p:cNvPr id="1515" name="Google Shape;1515;g35c4e3f22fc_0_211"/>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a:t>
            </a:r>
            <a:r>
              <a:rPr b="1" lang="it-IT" sz="1300">
                <a:solidFill>
                  <a:schemeClr val="dk1"/>
                </a:solidFill>
                <a:latin typeface="Calibri"/>
                <a:ea typeface="Calibri"/>
                <a:cs typeface="Calibri"/>
                <a:sym typeface="Calibri"/>
              </a:rPr>
              <a:t>Floors</a:t>
            </a:r>
            <a:r>
              <a:rPr lang="it-IT" sz="1300">
                <a:solidFill>
                  <a:schemeClr val="dk1"/>
                </a:solidFill>
                <a:latin typeface="Calibri"/>
                <a:ea typeface="Calibri"/>
                <a:cs typeface="Calibri"/>
                <a:sym typeface="Calibri"/>
              </a:rPr>
              <a:t> → Agents → Resources → Disease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pic>
        <p:nvPicPr>
          <p:cNvPr id="1520" name="Google Shape;1520;g35c4e3f22fc_0_225"/>
          <p:cNvPicPr preferRelativeResize="0"/>
          <p:nvPr/>
        </p:nvPicPr>
        <p:blipFill>
          <a:blip r:embed="rId3">
            <a:alphaModFix/>
          </a:blip>
          <a:stretch>
            <a:fillRect/>
          </a:stretch>
        </p:blipFill>
        <p:spPr>
          <a:xfrm>
            <a:off x="7848500" y="1807188"/>
            <a:ext cx="3873600" cy="3243600"/>
          </a:xfrm>
          <a:prstGeom prst="rect">
            <a:avLst/>
          </a:prstGeom>
          <a:noFill/>
          <a:ln>
            <a:noFill/>
          </a:ln>
        </p:spPr>
      </p:pic>
      <p:pic>
        <p:nvPicPr>
          <p:cNvPr id="1521" name="Google Shape;1521;g35c4e3f22fc_0_225" title="Screenshot From 2025-06-10 16-45-28.png"/>
          <p:cNvPicPr preferRelativeResize="0"/>
          <p:nvPr/>
        </p:nvPicPr>
        <p:blipFill rotWithShape="1">
          <a:blip r:embed="rId4">
            <a:alphaModFix/>
          </a:blip>
          <a:srcRect b="4495" l="8819" r="54200" t="47675"/>
          <a:stretch/>
        </p:blipFill>
        <p:spPr>
          <a:xfrm>
            <a:off x="368075" y="1806498"/>
            <a:ext cx="3874600" cy="3244999"/>
          </a:xfrm>
          <a:prstGeom prst="rect">
            <a:avLst/>
          </a:prstGeom>
          <a:noFill/>
          <a:ln>
            <a:noFill/>
          </a:ln>
        </p:spPr>
      </p:pic>
      <p:sp>
        <p:nvSpPr>
          <p:cNvPr id="1522" name="Google Shape;1522;g35c4e3f22fc_0_225"/>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it-IT">
                <a:solidFill>
                  <a:schemeClr val="dk1"/>
                </a:solidFill>
              </a:rPr>
              <a:t>‹#›</a:t>
            </a:fld>
            <a:endParaRPr>
              <a:solidFill>
                <a:schemeClr val="dk1"/>
              </a:solidFill>
            </a:endParaRPr>
          </a:p>
        </p:txBody>
      </p:sp>
      <p:sp>
        <p:nvSpPr>
          <p:cNvPr id="1523" name="Google Shape;1523;g35c4e3f22fc_0_225"/>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Canvas page: graph points</a:t>
            </a:r>
            <a:endParaRPr/>
          </a:p>
        </p:txBody>
      </p:sp>
      <p:sp>
        <p:nvSpPr>
          <p:cNvPr id="1524" name="Google Shape;1524;g35c4e3f22fc_0_225"/>
          <p:cNvSpPr txBox="1"/>
          <p:nvPr/>
        </p:nvSpPr>
        <p:spPr>
          <a:xfrm>
            <a:off x="4501500" y="2451400"/>
            <a:ext cx="31890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It is possible to generate and visualise all the possible paths that the agents might follow.</a:t>
            </a:r>
            <a:endParaRPr i="0" sz="1600" u="none" cap="none" strike="noStrike">
              <a:solidFill>
                <a:schemeClr val="dk1"/>
              </a:solidFill>
              <a:latin typeface="Calibri"/>
              <a:ea typeface="Calibri"/>
              <a:cs typeface="Calibri"/>
              <a:sym typeface="Calibri"/>
            </a:endParaRPr>
          </a:p>
        </p:txBody>
      </p:sp>
      <p:cxnSp>
        <p:nvCxnSpPr>
          <p:cNvPr id="1525" name="Google Shape;1525;g35c4e3f22fc_0_225"/>
          <p:cNvCxnSpPr>
            <a:stCxn id="1521" idx="3"/>
            <a:endCxn id="1520" idx="1"/>
          </p:cNvCxnSpPr>
          <p:nvPr/>
        </p:nvCxnSpPr>
        <p:spPr>
          <a:xfrm>
            <a:off x="4242675" y="3428997"/>
            <a:ext cx="3605700" cy="0"/>
          </a:xfrm>
          <a:prstGeom prst="straightConnector1">
            <a:avLst/>
          </a:prstGeom>
          <a:noFill/>
          <a:ln cap="flat" cmpd="sng" w="38100">
            <a:solidFill>
              <a:schemeClr val="dk1"/>
            </a:solidFill>
            <a:prstDash val="solid"/>
            <a:round/>
            <a:headEnd len="sm" w="sm" type="none"/>
            <a:tailEnd len="med" w="med" type="triangle"/>
          </a:ln>
        </p:spPr>
      </p:cxnSp>
      <p:pic>
        <p:nvPicPr>
          <p:cNvPr id="1526" name="Google Shape;1526;g35c4e3f22fc_0_225"/>
          <p:cNvPicPr preferRelativeResize="0"/>
          <p:nvPr/>
        </p:nvPicPr>
        <p:blipFill rotWithShape="1">
          <a:blip r:embed="rId5">
            <a:alphaModFix/>
          </a:blip>
          <a:srcRect b="0" l="0" r="0" t="0"/>
          <a:stretch/>
        </p:blipFill>
        <p:spPr>
          <a:xfrm>
            <a:off x="8498150" y="236900"/>
            <a:ext cx="540000" cy="540000"/>
          </a:xfrm>
          <a:prstGeom prst="rect">
            <a:avLst/>
          </a:prstGeom>
          <a:noFill/>
          <a:ln>
            <a:noFill/>
          </a:ln>
        </p:spPr>
      </p:pic>
      <p:pic>
        <p:nvPicPr>
          <p:cNvPr id="1527" name="Google Shape;1527;g35c4e3f22fc_0_225"/>
          <p:cNvPicPr preferRelativeResize="0"/>
          <p:nvPr/>
        </p:nvPicPr>
        <p:blipFill>
          <a:blip r:embed="rId6">
            <a:alphaModFix/>
          </a:blip>
          <a:stretch>
            <a:fillRect/>
          </a:stretch>
        </p:blipFill>
        <p:spPr>
          <a:xfrm>
            <a:off x="11391098" y="183650"/>
            <a:ext cx="589237" cy="646500"/>
          </a:xfrm>
          <a:prstGeom prst="rect">
            <a:avLst/>
          </a:prstGeom>
          <a:noFill/>
          <a:ln>
            <a:noFill/>
          </a:ln>
        </p:spPr>
      </p:pic>
      <p:sp>
        <p:nvSpPr>
          <p:cNvPr id="1528" name="Google Shape;1528;g35c4e3f22fc_0_225"/>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a:t>
            </a:r>
            <a:r>
              <a:rPr b="1" lang="it-IT" sz="1300">
                <a:solidFill>
                  <a:schemeClr val="dk1"/>
                </a:solidFill>
                <a:latin typeface="Calibri"/>
                <a:ea typeface="Calibri"/>
                <a:cs typeface="Calibri"/>
                <a:sym typeface="Calibri"/>
              </a:rPr>
              <a:t>Floors</a:t>
            </a:r>
            <a:r>
              <a:rPr lang="it-IT" sz="1300">
                <a:solidFill>
                  <a:schemeClr val="dk1"/>
                </a:solidFill>
                <a:latin typeface="Calibri"/>
                <a:ea typeface="Calibri"/>
                <a:cs typeface="Calibri"/>
                <a:sym typeface="Calibri"/>
              </a:rPr>
              <a:t> → </a:t>
            </a:r>
            <a:r>
              <a:rPr lang="it-IT" sz="1300">
                <a:solidFill>
                  <a:schemeClr val="dk1"/>
                </a:solidFill>
                <a:latin typeface="Calibri"/>
                <a:ea typeface="Calibri"/>
                <a:cs typeface="Calibri"/>
                <a:sym typeface="Calibri"/>
              </a:rPr>
              <a:t>Agents</a:t>
            </a:r>
            <a:r>
              <a:rPr lang="it-IT" sz="1300">
                <a:solidFill>
                  <a:schemeClr val="dk1"/>
                </a:solidFill>
                <a:latin typeface="Calibri"/>
                <a:ea typeface="Calibri"/>
                <a:cs typeface="Calibri"/>
                <a:sym typeface="Calibri"/>
              </a:rPr>
              <a:t> → Resources → Disease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pic>
        <p:nvPicPr>
          <p:cNvPr id="1533" name="Google Shape;1533;g30569636552_0_37"/>
          <p:cNvPicPr preferRelativeResize="0"/>
          <p:nvPr/>
        </p:nvPicPr>
        <p:blipFill>
          <a:blip r:embed="rId3">
            <a:alphaModFix/>
          </a:blip>
          <a:stretch>
            <a:fillRect/>
          </a:stretch>
        </p:blipFill>
        <p:spPr>
          <a:xfrm>
            <a:off x="666875" y="870362"/>
            <a:ext cx="10650650" cy="5117287"/>
          </a:xfrm>
          <a:prstGeom prst="rect">
            <a:avLst/>
          </a:prstGeom>
          <a:noFill/>
          <a:ln>
            <a:noFill/>
          </a:ln>
        </p:spPr>
      </p:pic>
      <p:pic>
        <p:nvPicPr>
          <p:cNvPr id="1534" name="Google Shape;1534;g30569636552_0_37"/>
          <p:cNvPicPr preferRelativeResize="0"/>
          <p:nvPr/>
        </p:nvPicPr>
        <p:blipFill rotWithShape="1">
          <a:blip r:embed="rId4">
            <a:alphaModFix/>
          </a:blip>
          <a:srcRect b="0" l="0" r="0" t="0"/>
          <a:stretch/>
        </p:blipFill>
        <p:spPr>
          <a:xfrm>
            <a:off x="8498138" y="236888"/>
            <a:ext cx="540000" cy="540000"/>
          </a:xfrm>
          <a:prstGeom prst="rect">
            <a:avLst/>
          </a:prstGeom>
          <a:noFill/>
          <a:ln>
            <a:noFill/>
          </a:ln>
        </p:spPr>
      </p:pic>
      <p:sp>
        <p:nvSpPr>
          <p:cNvPr id="1535" name="Google Shape;1535;g30569636552_0_37"/>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536" name="Google Shape;1536;g30569636552_0_37"/>
          <p:cNvSpPr txBox="1"/>
          <p:nvPr/>
        </p:nvSpPr>
        <p:spPr>
          <a:xfrm>
            <a:off x="8969500" y="1404282"/>
            <a:ext cx="3058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Agent definition</a:t>
            </a:r>
            <a:endParaRPr i="0" sz="1600" u="none" cap="none" strike="noStrike">
              <a:solidFill>
                <a:schemeClr val="dk1"/>
              </a:solidFill>
              <a:latin typeface="Calibri"/>
              <a:ea typeface="Calibri"/>
              <a:cs typeface="Calibri"/>
              <a:sym typeface="Calibri"/>
            </a:endParaRPr>
          </a:p>
        </p:txBody>
      </p:sp>
      <p:sp>
        <p:nvSpPr>
          <p:cNvPr id="1537" name="Google Shape;1537;g30569636552_0_37"/>
          <p:cNvSpPr txBox="1"/>
          <p:nvPr/>
        </p:nvSpPr>
        <p:spPr>
          <a:xfrm>
            <a:off x="8969650" y="3647332"/>
            <a:ext cx="3058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Random flow</a:t>
            </a:r>
            <a:endParaRPr i="0" sz="1600" u="none" cap="none" strike="noStrike">
              <a:solidFill>
                <a:schemeClr val="dk1"/>
              </a:solidFill>
              <a:latin typeface="Calibri"/>
              <a:ea typeface="Calibri"/>
              <a:cs typeface="Calibri"/>
              <a:sym typeface="Calibri"/>
            </a:endParaRPr>
          </a:p>
        </p:txBody>
      </p:sp>
      <p:sp>
        <p:nvSpPr>
          <p:cNvPr id="1538" name="Google Shape;1538;g30569636552_0_37"/>
          <p:cNvSpPr txBox="1"/>
          <p:nvPr/>
        </p:nvSpPr>
        <p:spPr>
          <a:xfrm>
            <a:off x="8969500" y="2525807"/>
            <a:ext cx="3058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Determined flow</a:t>
            </a:r>
            <a:endParaRPr i="0" sz="1600" u="none" cap="none" strike="noStrike">
              <a:solidFill>
                <a:schemeClr val="dk1"/>
              </a:solidFill>
              <a:latin typeface="Calibri"/>
              <a:ea typeface="Calibri"/>
              <a:cs typeface="Calibri"/>
              <a:sym typeface="Calibri"/>
            </a:endParaRPr>
          </a:p>
        </p:txBody>
      </p:sp>
      <p:sp>
        <p:nvSpPr>
          <p:cNvPr id="1539" name="Google Shape;1539;g30569636552_0_37"/>
          <p:cNvSpPr txBox="1"/>
          <p:nvPr/>
        </p:nvSpPr>
        <p:spPr>
          <a:xfrm>
            <a:off x="2165273" y="5207673"/>
            <a:ext cx="29997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Entry/Exit flow</a:t>
            </a:r>
            <a:endParaRPr i="0" sz="1600" u="none" cap="none" strike="noStrike">
              <a:solidFill>
                <a:schemeClr val="dk1"/>
              </a:solidFill>
              <a:latin typeface="Calibri"/>
              <a:ea typeface="Calibri"/>
              <a:cs typeface="Calibri"/>
              <a:sym typeface="Calibri"/>
            </a:endParaRPr>
          </a:p>
        </p:txBody>
      </p:sp>
      <p:pic>
        <p:nvPicPr>
          <p:cNvPr id="1540" name="Google Shape;1540;g30569636552_0_37"/>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541" name="Google Shape;1541;g30569636552_0_37"/>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Agents</a:t>
            </a:r>
            <a:endParaRPr/>
          </a:p>
        </p:txBody>
      </p:sp>
      <p:sp>
        <p:nvSpPr>
          <p:cNvPr id="1542" name="Google Shape;1542;g30569636552_0_37"/>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t>
            </a:r>
            <a:r>
              <a:rPr b="1" lang="it-IT" sz="1300">
                <a:solidFill>
                  <a:schemeClr val="dk1"/>
                </a:solidFill>
                <a:latin typeface="Calibri"/>
                <a:ea typeface="Calibri"/>
                <a:cs typeface="Calibri"/>
                <a:sym typeface="Calibri"/>
              </a:rPr>
              <a:t>Agents</a:t>
            </a:r>
            <a:r>
              <a:rPr lang="it-IT" sz="1300">
                <a:solidFill>
                  <a:schemeClr val="dk1"/>
                </a:solidFill>
                <a:latin typeface="Calibri"/>
                <a:ea typeface="Calibri"/>
                <a:cs typeface="Calibri"/>
                <a:sym typeface="Calibri"/>
              </a:rPr>
              <a:t> → Resources → Disease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pic>
        <p:nvPicPr>
          <p:cNvPr id="1547" name="Google Shape;1547;g36693096ec9_1_90"/>
          <p:cNvPicPr preferRelativeResize="0"/>
          <p:nvPr/>
        </p:nvPicPr>
        <p:blipFill rotWithShape="1">
          <a:blip r:embed="rId3">
            <a:alphaModFix/>
          </a:blip>
          <a:srcRect b="0" l="0" r="0" t="0"/>
          <a:stretch/>
        </p:blipFill>
        <p:spPr>
          <a:xfrm>
            <a:off x="8498138" y="236888"/>
            <a:ext cx="540000" cy="540000"/>
          </a:xfrm>
          <a:prstGeom prst="rect">
            <a:avLst/>
          </a:prstGeom>
          <a:noFill/>
          <a:ln>
            <a:noFill/>
          </a:ln>
        </p:spPr>
      </p:pic>
      <p:sp>
        <p:nvSpPr>
          <p:cNvPr id="1548" name="Google Shape;1548;g36693096ec9_1_9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pic>
        <p:nvPicPr>
          <p:cNvPr id="1549" name="Google Shape;1549;g36693096ec9_1_90"/>
          <p:cNvPicPr preferRelativeResize="0"/>
          <p:nvPr/>
        </p:nvPicPr>
        <p:blipFill>
          <a:blip r:embed="rId4">
            <a:alphaModFix/>
          </a:blip>
          <a:stretch>
            <a:fillRect/>
          </a:stretch>
        </p:blipFill>
        <p:spPr>
          <a:xfrm>
            <a:off x="11391098" y="183650"/>
            <a:ext cx="589237" cy="646500"/>
          </a:xfrm>
          <a:prstGeom prst="rect">
            <a:avLst/>
          </a:prstGeom>
          <a:noFill/>
          <a:ln>
            <a:noFill/>
          </a:ln>
        </p:spPr>
      </p:pic>
      <p:sp>
        <p:nvSpPr>
          <p:cNvPr id="1550" name="Google Shape;1550;g36693096ec9_1_9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Agent page: agent definition</a:t>
            </a:r>
            <a:endParaRPr/>
          </a:p>
        </p:txBody>
      </p:sp>
      <p:sp>
        <p:nvSpPr>
          <p:cNvPr id="1551" name="Google Shape;1551;g36693096ec9_1_90"/>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t>
            </a:r>
            <a:r>
              <a:rPr b="1" lang="it-IT" sz="1300">
                <a:solidFill>
                  <a:schemeClr val="dk1"/>
                </a:solidFill>
                <a:latin typeface="Calibri"/>
                <a:ea typeface="Calibri"/>
                <a:cs typeface="Calibri"/>
                <a:sym typeface="Calibri"/>
              </a:rPr>
              <a:t>Agents</a:t>
            </a:r>
            <a:r>
              <a:rPr lang="it-IT" sz="1300">
                <a:solidFill>
                  <a:schemeClr val="dk1"/>
                </a:solidFill>
                <a:latin typeface="Calibri"/>
                <a:ea typeface="Calibri"/>
                <a:cs typeface="Calibri"/>
                <a:sym typeface="Calibri"/>
              </a:rPr>
              <a:t> → Resources → Disease → What If → Configuration → Run &amp; Settings → Post Processing </a:t>
            </a:r>
            <a:endParaRPr sz="1300">
              <a:solidFill>
                <a:schemeClr val="dk1"/>
              </a:solidFill>
              <a:latin typeface="Calibri"/>
              <a:ea typeface="Calibri"/>
              <a:cs typeface="Calibri"/>
              <a:sym typeface="Calibri"/>
            </a:endParaRPr>
          </a:p>
        </p:txBody>
      </p:sp>
      <p:sp>
        <p:nvSpPr>
          <p:cNvPr id="1552" name="Google Shape;1552;g36693096ec9_1_90"/>
          <p:cNvSpPr txBox="1"/>
          <p:nvPr/>
        </p:nvSpPr>
        <p:spPr>
          <a:xfrm>
            <a:off x="4088263" y="4050025"/>
            <a:ext cx="4015500" cy="14160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An agent is defined by:</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a name,</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a class (category that groups different types of agents), and</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the number of agents in the simulation.</a:t>
            </a:r>
            <a:endParaRPr i="0" sz="1600" u="none" cap="none" strike="noStrike">
              <a:solidFill>
                <a:schemeClr val="dk1"/>
              </a:solidFill>
              <a:latin typeface="Calibri"/>
              <a:ea typeface="Calibri"/>
              <a:cs typeface="Calibri"/>
              <a:sym typeface="Calibri"/>
            </a:endParaRPr>
          </a:p>
        </p:txBody>
      </p:sp>
      <p:pic>
        <p:nvPicPr>
          <p:cNvPr id="1553" name="Google Shape;1553;g36693096ec9_1_90"/>
          <p:cNvPicPr preferRelativeResize="0"/>
          <p:nvPr/>
        </p:nvPicPr>
        <p:blipFill rotWithShape="1">
          <a:blip r:embed="rId5">
            <a:alphaModFix/>
          </a:blip>
          <a:srcRect b="0" l="0" r="28351" t="0"/>
          <a:stretch/>
        </p:blipFill>
        <p:spPr>
          <a:xfrm>
            <a:off x="295638" y="1545850"/>
            <a:ext cx="11600726" cy="23298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pic>
        <p:nvPicPr>
          <p:cNvPr id="1558" name="Google Shape;1558;g30569636552_0_61" title="Screenshot From 2025-06-12 15-47-47.png"/>
          <p:cNvPicPr preferRelativeResize="0"/>
          <p:nvPr/>
        </p:nvPicPr>
        <p:blipFill rotWithShape="1">
          <a:blip r:embed="rId3">
            <a:alphaModFix/>
          </a:blip>
          <a:srcRect b="258" l="0" r="0" t="258"/>
          <a:stretch/>
        </p:blipFill>
        <p:spPr>
          <a:xfrm>
            <a:off x="241000" y="880250"/>
            <a:ext cx="11709977" cy="4741749"/>
          </a:xfrm>
          <a:prstGeom prst="rect">
            <a:avLst/>
          </a:prstGeom>
          <a:noFill/>
          <a:ln>
            <a:noFill/>
          </a:ln>
        </p:spPr>
      </p:pic>
      <p:sp>
        <p:nvSpPr>
          <p:cNvPr id="1559" name="Google Shape;1559;g30569636552_0_61"/>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560" name="Google Shape;1560;g30569636552_0_61"/>
          <p:cNvSpPr txBox="1"/>
          <p:nvPr/>
        </p:nvSpPr>
        <p:spPr>
          <a:xfrm>
            <a:off x="1886800" y="5375100"/>
            <a:ext cx="26949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The flow must always begin and end with the spawn-room.</a:t>
            </a:r>
            <a:endParaRPr i="0" sz="1600" u="none" cap="none" strike="noStrike">
              <a:solidFill>
                <a:schemeClr val="dk1"/>
              </a:solidFill>
              <a:latin typeface="Calibri"/>
              <a:ea typeface="Calibri"/>
              <a:cs typeface="Calibri"/>
              <a:sym typeface="Calibri"/>
            </a:endParaRPr>
          </a:p>
        </p:txBody>
      </p:sp>
      <p:sp>
        <p:nvSpPr>
          <p:cNvPr id="1561" name="Google Shape;1561;g30569636552_0_61"/>
          <p:cNvSpPr txBox="1"/>
          <p:nvPr/>
        </p:nvSpPr>
        <p:spPr>
          <a:xfrm>
            <a:off x="7869475" y="2797313"/>
            <a:ext cx="4081500" cy="11697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 The user can select the intensity of the activity that the agent performs in the selected room. This is important to determine the quantity of quanta exhaled by an infected agent.</a:t>
            </a:r>
            <a:endParaRPr i="0" sz="1600" u="none" cap="none" strike="noStrike">
              <a:solidFill>
                <a:schemeClr val="dk1"/>
              </a:solidFill>
              <a:latin typeface="Calibri"/>
              <a:ea typeface="Calibri"/>
              <a:cs typeface="Calibri"/>
              <a:sym typeface="Calibri"/>
            </a:endParaRPr>
          </a:p>
        </p:txBody>
      </p:sp>
      <p:sp>
        <p:nvSpPr>
          <p:cNvPr id="1562" name="Google Shape;1562;g30569636552_0_61"/>
          <p:cNvSpPr txBox="1"/>
          <p:nvPr/>
        </p:nvSpPr>
        <p:spPr>
          <a:xfrm>
            <a:off x="7869475" y="4011550"/>
            <a:ext cx="40815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Options: very light, light, quite hard, hard.</a:t>
            </a:r>
            <a:endParaRPr i="0" sz="1600" u="none" cap="none" strike="noStrike">
              <a:solidFill>
                <a:schemeClr val="dk1"/>
              </a:solidFill>
              <a:latin typeface="Calibri"/>
              <a:ea typeface="Calibri"/>
              <a:cs typeface="Calibri"/>
              <a:sym typeface="Calibri"/>
            </a:endParaRPr>
          </a:p>
        </p:txBody>
      </p:sp>
      <p:pic>
        <p:nvPicPr>
          <p:cNvPr id="1563" name="Google Shape;1563;g30569636552_0_61"/>
          <p:cNvPicPr preferRelativeResize="0"/>
          <p:nvPr/>
        </p:nvPicPr>
        <p:blipFill rotWithShape="1">
          <a:blip r:embed="rId4">
            <a:alphaModFix/>
          </a:blip>
          <a:srcRect b="0" l="0" r="0" t="0"/>
          <a:stretch/>
        </p:blipFill>
        <p:spPr>
          <a:xfrm>
            <a:off x="8498138" y="236888"/>
            <a:ext cx="540000" cy="540000"/>
          </a:xfrm>
          <a:prstGeom prst="rect">
            <a:avLst/>
          </a:prstGeom>
          <a:noFill/>
          <a:ln>
            <a:noFill/>
          </a:ln>
        </p:spPr>
      </p:pic>
      <p:pic>
        <p:nvPicPr>
          <p:cNvPr id="1564" name="Google Shape;1564;g30569636552_0_61"/>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565" name="Google Shape;1565;g30569636552_0_61"/>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Agent page: agent determined flow</a:t>
            </a:r>
            <a:endParaRPr/>
          </a:p>
        </p:txBody>
      </p:sp>
      <p:sp>
        <p:nvSpPr>
          <p:cNvPr id="1566" name="Google Shape;1566;g30569636552_0_61"/>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t>
            </a:r>
            <a:r>
              <a:rPr b="1" lang="it-IT" sz="1300">
                <a:solidFill>
                  <a:schemeClr val="dk1"/>
                </a:solidFill>
                <a:latin typeface="Calibri"/>
                <a:ea typeface="Calibri"/>
                <a:cs typeface="Calibri"/>
                <a:sym typeface="Calibri"/>
              </a:rPr>
              <a:t>Agents</a:t>
            </a:r>
            <a:r>
              <a:rPr lang="it-IT" sz="1300">
                <a:solidFill>
                  <a:schemeClr val="dk1"/>
                </a:solidFill>
                <a:latin typeface="Calibri"/>
                <a:ea typeface="Calibri"/>
                <a:cs typeface="Calibri"/>
                <a:sym typeface="Calibri"/>
              </a:rPr>
              <a:t> → Resources → Disease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pic>
        <p:nvPicPr>
          <p:cNvPr id="1571" name="Google Shape;1571;g30569636552_0_70"/>
          <p:cNvPicPr preferRelativeResize="0"/>
          <p:nvPr/>
        </p:nvPicPr>
        <p:blipFill>
          <a:blip r:embed="rId3">
            <a:alphaModFix/>
          </a:blip>
          <a:stretch>
            <a:fillRect/>
          </a:stretch>
        </p:blipFill>
        <p:spPr>
          <a:xfrm>
            <a:off x="306238" y="1721600"/>
            <a:ext cx="11579523" cy="3414775"/>
          </a:xfrm>
          <a:prstGeom prst="rect">
            <a:avLst/>
          </a:prstGeom>
          <a:noFill/>
          <a:ln>
            <a:noFill/>
          </a:ln>
        </p:spPr>
      </p:pic>
      <p:sp>
        <p:nvSpPr>
          <p:cNvPr id="1572" name="Google Shape;1572;g30569636552_0_7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573" name="Google Shape;1573;g30569636552_0_70"/>
          <p:cNvSpPr txBox="1"/>
          <p:nvPr/>
        </p:nvSpPr>
        <p:spPr>
          <a:xfrm>
            <a:off x="1455025" y="5136375"/>
            <a:ext cx="46440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The probability that an event might occur will be checked every step.</a:t>
            </a:r>
            <a:endParaRPr i="0" sz="1600" u="none" cap="none" strike="noStrike">
              <a:solidFill>
                <a:schemeClr val="dk1"/>
              </a:solidFill>
              <a:latin typeface="Calibri"/>
              <a:ea typeface="Calibri"/>
              <a:cs typeface="Calibri"/>
              <a:sym typeface="Calibri"/>
            </a:endParaRPr>
          </a:p>
        </p:txBody>
      </p:sp>
      <p:sp>
        <p:nvSpPr>
          <p:cNvPr id="1574" name="Google Shape;1574;g30569636552_0_70"/>
          <p:cNvSpPr txBox="1"/>
          <p:nvPr/>
        </p:nvSpPr>
        <p:spPr>
          <a:xfrm>
            <a:off x="5314150" y="3264513"/>
            <a:ext cx="46440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By default the event </a:t>
            </a:r>
            <a:r>
              <a:rPr i="1" lang="it-IT" sz="1600" u="none" cap="none" strike="noStrike">
                <a:solidFill>
                  <a:schemeClr val="dk1"/>
                </a:solidFill>
                <a:latin typeface="Calibri"/>
                <a:ea typeface="Calibri"/>
                <a:cs typeface="Calibri"/>
                <a:sym typeface="Calibri"/>
              </a:rPr>
              <a:t>Do nothing </a:t>
            </a:r>
            <a:r>
              <a:rPr i="0" lang="it-IT" sz="1600" u="none" cap="none" strike="noStrike">
                <a:solidFill>
                  <a:schemeClr val="dk1"/>
                </a:solidFill>
                <a:latin typeface="Calibri"/>
                <a:ea typeface="Calibri"/>
                <a:cs typeface="Calibri"/>
                <a:sym typeface="Calibri"/>
              </a:rPr>
              <a:t>is present with probability 1.</a:t>
            </a:r>
            <a:endParaRPr i="0" sz="1600" u="none" cap="none" strike="noStrike">
              <a:solidFill>
                <a:schemeClr val="dk1"/>
              </a:solidFill>
              <a:latin typeface="Calibri"/>
              <a:ea typeface="Calibri"/>
              <a:cs typeface="Calibri"/>
              <a:sym typeface="Calibri"/>
            </a:endParaRPr>
          </a:p>
        </p:txBody>
      </p:sp>
      <p:sp>
        <p:nvSpPr>
          <p:cNvPr id="1575" name="Google Shape;1575;g30569636552_0_70"/>
          <p:cNvSpPr txBox="1"/>
          <p:nvPr/>
        </p:nvSpPr>
        <p:spPr>
          <a:xfrm>
            <a:off x="1681725" y="1541900"/>
            <a:ext cx="46440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 The user can add random events that interrupt the agent’s determined flow.</a:t>
            </a:r>
            <a:endParaRPr i="0" sz="1600" u="none" cap="none" strike="noStrike">
              <a:solidFill>
                <a:schemeClr val="dk1"/>
              </a:solidFill>
              <a:latin typeface="Calibri"/>
              <a:ea typeface="Calibri"/>
              <a:cs typeface="Calibri"/>
              <a:sym typeface="Calibri"/>
            </a:endParaRPr>
          </a:p>
        </p:txBody>
      </p:sp>
      <p:pic>
        <p:nvPicPr>
          <p:cNvPr id="1576" name="Google Shape;1576;g30569636552_0_70"/>
          <p:cNvPicPr preferRelativeResize="0"/>
          <p:nvPr/>
        </p:nvPicPr>
        <p:blipFill rotWithShape="1">
          <a:blip r:embed="rId4">
            <a:alphaModFix/>
          </a:blip>
          <a:srcRect b="0" l="0" r="0" t="0"/>
          <a:stretch/>
        </p:blipFill>
        <p:spPr>
          <a:xfrm>
            <a:off x="8498138" y="236888"/>
            <a:ext cx="540000" cy="540000"/>
          </a:xfrm>
          <a:prstGeom prst="rect">
            <a:avLst/>
          </a:prstGeom>
          <a:noFill/>
          <a:ln>
            <a:noFill/>
          </a:ln>
        </p:spPr>
      </p:pic>
      <p:pic>
        <p:nvPicPr>
          <p:cNvPr id="1577" name="Google Shape;1577;g30569636552_0_70"/>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578" name="Google Shape;1578;g30569636552_0_7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Agent page: agent random flow</a:t>
            </a:r>
            <a:endParaRPr/>
          </a:p>
        </p:txBody>
      </p:sp>
      <p:sp>
        <p:nvSpPr>
          <p:cNvPr id="1579" name="Google Shape;1579;g30569636552_0_70"/>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t>
            </a:r>
            <a:r>
              <a:rPr b="1" lang="it-IT" sz="1300">
                <a:solidFill>
                  <a:schemeClr val="dk1"/>
                </a:solidFill>
                <a:latin typeface="Calibri"/>
                <a:ea typeface="Calibri"/>
                <a:cs typeface="Calibri"/>
                <a:sym typeface="Calibri"/>
              </a:rPr>
              <a:t>Agents</a:t>
            </a:r>
            <a:r>
              <a:rPr lang="it-IT" sz="1300">
                <a:solidFill>
                  <a:schemeClr val="dk1"/>
                </a:solidFill>
                <a:latin typeface="Calibri"/>
                <a:ea typeface="Calibri"/>
                <a:cs typeface="Calibri"/>
                <a:sym typeface="Calibri"/>
              </a:rPr>
              <a:t> → Resources → Disease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35b7ab17c1a_0_62"/>
          <p:cNvSpPr txBox="1"/>
          <p:nvPr>
            <p:ph idx="12" type="sldNum"/>
          </p:nvPr>
        </p:nvSpPr>
        <p:spPr>
          <a:xfrm>
            <a:off x="11248635"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t>‹#›</a:t>
            </a:fld>
            <a:endParaRPr/>
          </a:p>
        </p:txBody>
      </p:sp>
      <p:sp>
        <p:nvSpPr>
          <p:cNvPr id="185" name="Google Shape;185;g35b7ab17c1a_0_62"/>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Different modelling approaches</a:t>
            </a:r>
            <a:endParaRPr/>
          </a:p>
        </p:txBody>
      </p:sp>
      <p:pic>
        <p:nvPicPr>
          <p:cNvPr id="186" name="Google Shape;186;g35b7ab17c1a_0_62"/>
          <p:cNvPicPr preferRelativeResize="0"/>
          <p:nvPr/>
        </p:nvPicPr>
        <p:blipFill>
          <a:blip r:embed="rId3">
            <a:alphaModFix/>
          </a:blip>
          <a:stretch>
            <a:fillRect/>
          </a:stretch>
        </p:blipFill>
        <p:spPr>
          <a:xfrm>
            <a:off x="1493614" y="1866137"/>
            <a:ext cx="9418151" cy="2648325"/>
          </a:xfrm>
          <a:prstGeom prst="rect">
            <a:avLst/>
          </a:prstGeom>
          <a:noFill/>
          <a:ln>
            <a:noFill/>
          </a:ln>
        </p:spPr>
      </p:pic>
      <p:sp>
        <p:nvSpPr>
          <p:cNvPr id="187" name="Google Shape;187;g35b7ab17c1a_0_62"/>
          <p:cNvSpPr txBox="1"/>
          <p:nvPr/>
        </p:nvSpPr>
        <p:spPr>
          <a:xfrm>
            <a:off x="76200" y="6205625"/>
            <a:ext cx="45216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IT" sz="1100">
                <a:solidFill>
                  <a:schemeClr val="dk1"/>
                </a:solidFill>
                <a:highlight>
                  <a:srgbClr val="FFFFFF"/>
                </a:highlight>
                <a:latin typeface="Calibri"/>
                <a:ea typeface="Calibri"/>
                <a:cs typeface="Calibri"/>
                <a:sym typeface="Calibri"/>
              </a:rPr>
              <a:t>Colizza, Vittoria, et al. Epidemic modeling in complex realities. Comptes rendus biologies 330.4 (2007).</a:t>
            </a:r>
            <a:endParaRPr i="1" sz="1100">
              <a:solidFill>
                <a:schemeClr val="dk1"/>
              </a:solidFill>
              <a:latin typeface="Calibri"/>
              <a:ea typeface="Calibri"/>
              <a:cs typeface="Calibri"/>
              <a:sym typeface="Calibri"/>
            </a:endParaRPr>
          </a:p>
        </p:txBody>
      </p:sp>
      <p:sp>
        <p:nvSpPr>
          <p:cNvPr id="188" name="Google Shape;188;g35b7ab17c1a_0_62"/>
          <p:cNvSpPr txBox="1"/>
          <p:nvPr/>
        </p:nvSpPr>
        <p:spPr>
          <a:xfrm>
            <a:off x="1421123" y="4635762"/>
            <a:ext cx="1888500" cy="468300"/>
          </a:xfrm>
          <a:prstGeom prst="rect">
            <a:avLst/>
          </a:prstGeom>
          <a:noFill/>
          <a:ln>
            <a:noFill/>
          </a:ln>
        </p:spPr>
        <p:txBody>
          <a:bodyPr anchorCtr="0" anchor="t" bIns="0" lIns="0" spcFirstLastPara="1" rIns="0" wrap="square" tIns="0">
            <a:normAutofit fontScale="92500"/>
          </a:bodyPr>
          <a:lstStyle/>
          <a:p>
            <a:pPr indent="0" lvl="0" marL="0" rtl="0" algn="ctr">
              <a:spcBef>
                <a:spcPts val="0"/>
              </a:spcBef>
              <a:spcAft>
                <a:spcPts val="0"/>
              </a:spcAft>
              <a:buNone/>
            </a:pPr>
            <a:r>
              <a:rPr lang="it-IT" sz="3200">
                <a:latin typeface="Calibri"/>
                <a:ea typeface="Calibri"/>
                <a:cs typeface="Calibri"/>
                <a:sym typeface="Calibri"/>
              </a:rPr>
              <a:t>Macro-level</a:t>
            </a:r>
            <a:endParaRPr sz="3200">
              <a:latin typeface="Calibri"/>
              <a:ea typeface="Calibri"/>
              <a:cs typeface="Calibri"/>
              <a:sym typeface="Calibri"/>
            </a:endParaRPr>
          </a:p>
        </p:txBody>
      </p:sp>
      <p:sp>
        <p:nvSpPr>
          <p:cNvPr id="189" name="Google Shape;189;g35b7ab17c1a_0_62"/>
          <p:cNvSpPr txBox="1"/>
          <p:nvPr/>
        </p:nvSpPr>
        <p:spPr>
          <a:xfrm>
            <a:off x="8892078" y="4635768"/>
            <a:ext cx="1888500" cy="468300"/>
          </a:xfrm>
          <a:prstGeom prst="rect">
            <a:avLst/>
          </a:prstGeom>
          <a:noFill/>
          <a:ln>
            <a:noFill/>
          </a:ln>
        </p:spPr>
        <p:txBody>
          <a:bodyPr anchorCtr="0" anchor="t" bIns="0" lIns="0" spcFirstLastPara="1" rIns="0" wrap="square" tIns="0">
            <a:normAutofit lnSpcReduction="10000"/>
          </a:bodyPr>
          <a:lstStyle/>
          <a:p>
            <a:pPr indent="0" lvl="0" marL="0" rtl="0" algn="ctr">
              <a:spcBef>
                <a:spcPts val="0"/>
              </a:spcBef>
              <a:spcAft>
                <a:spcPts val="0"/>
              </a:spcAft>
              <a:buNone/>
            </a:pPr>
            <a:r>
              <a:rPr lang="it-IT" sz="3200">
                <a:latin typeface="Calibri"/>
                <a:ea typeface="Calibri"/>
                <a:cs typeface="Calibri"/>
                <a:sym typeface="Calibri"/>
              </a:rPr>
              <a:t>Micro-level</a:t>
            </a:r>
            <a:endParaRPr sz="3200">
              <a:latin typeface="Calibri"/>
              <a:ea typeface="Calibri"/>
              <a:cs typeface="Calibri"/>
              <a:sym typeface="Calibri"/>
            </a:endParaRPr>
          </a:p>
        </p:txBody>
      </p:sp>
      <p:pic>
        <p:nvPicPr>
          <p:cNvPr id="190" name="Google Shape;190;g35b7ab17c1a_0_62" title="zoom (1).png"/>
          <p:cNvPicPr preferRelativeResize="0"/>
          <p:nvPr/>
        </p:nvPicPr>
        <p:blipFill rotWithShape="1">
          <a:blip r:embed="rId4">
            <a:alphaModFix/>
          </a:blip>
          <a:srcRect b="0" l="0" r="0" t="0"/>
          <a:stretch/>
        </p:blipFill>
        <p:spPr>
          <a:xfrm>
            <a:off x="10780588" y="4689468"/>
            <a:ext cx="367375" cy="360906"/>
          </a:xfrm>
          <a:prstGeom prst="rect">
            <a:avLst/>
          </a:prstGeom>
          <a:noFill/>
          <a:ln>
            <a:noFill/>
          </a:ln>
        </p:spPr>
      </p:pic>
      <p:pic>
        <p:nvPicPr>
          <p:cNvPr id="191" name="Google Shape;191;g35b7ab17c1a_0_62" title="zoom (1).png"/>
          <p:cNvPicPr preferRelativeResize="0"/>
          <p:nvPr/>
        </p:nvPicPr>
        <p:blipFill rotWithShape="1">
          <a:blip r:embed="rId5">
            <a:alphaModFix/>
          </a:blip>
          <a:srcRect b="0" l="0" r="0" t="0"/>
          <a:stretch/>
        </p:blipFill>
        <p:spPr>
          <a:xfrm>
            <a:off x="1044039" y="4689456"/>
            <a:ext cx="367375" cy="360905"/>
          </a:xfrm>
          <a:prstGeom prst="rect">
            <a:avLst/>
          </a:prstGeom>
          <a:noFill/>
          <a:ln>
            <a:noFill/>
          </a:ln>
        </p:spPr>
      </p:pic>
      <p:sp>
        <p:nvSpPr>
          <p:cNvPr id="192" name="Google Shape;192;g35b7ab17c1a_0_62"/>
          <p:cNvSpPr/>
          <p:nvPr/>
        </p:nvSpPr>
        <p:spPr>
          <a:xfrm rot="5400000">
            <a:off x="5764913" y="2149963"/>
            <a:ext cx="548700" cy="5439900"/>
          </a:xfrm>
          <a:prstGeom prst="triangle">
            <a:avLst>
              <a:gd fmla="val 50000" name="adj"/>
            </a:avLst>
          </a:prstGeom>
          <a:gradFill>
            <a:gsLst>
              <a:gs pos="0">
                <a:srgbClr val="C9DAF8"/>
              </a:gs>
              <a:gs pos="0">
                <a:srgbClr val="B2E6F4"/>
              </a:gs>
              <a:gs pos="100000">
                <a:srgbClr val="5690DA"/>
              </a:gs>
              <a:gs pos="100000">
                <a:srgbClr val="6FA8DC"/>
              </a:gs>
            </a:gsLst>
            <a:lin ang="0" scaled="0"/>
          </a:gra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35b7ab17c1a_0_62"/>
          <p:cNvSpPr txBox="1"/>
          <p:nvPr/>
        </p:nvSpPr>
        <p:spPr>
          <a:xfrm>
            <a:off x="3186210" y="4654364"/>
            <a:ext cx="1888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600"/>
              <a:t>Abstraction</a:t>
            </a:r>
            <a:endParaRPr sz="16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pic>
        <p:nvPicPr>
          <p:cNvPr id="1584" name="Google Shape;1584;g30569636552_0_90"/>
          <p:cNvPicPr preferRelativeResize="0"/>
          <p:nvPr/>
        </p:nvPicPr>
        <p:blipFill>
          <a:blip r:embed="rId3">
            <a:alphaModFix/>
          </a:blip>
          <a:stretch>
            <a:fillRect/>
          </a:stretch>
        </p:blipFill>
        <p:spPr>
          <a:xfrm>
            <a:off x="92788" y="1215613"/>
            <a:ext cx="12006434" cy="2787625"/>
          </a:xfrm>
          <a:prstGeom prst="rect">
            <a:avLst/>
          </a:prstGeom>
          <a:noFill/>
          <a:ln>
            <a:noFill/>
          </a:ln>
        </p:spPr>
      </p:pic>
      <p:sp>
        <p:nvSpPr>
          <p:cNvPr id="1585" name="Google Shape;1585;g30569636552_0_9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586" name="Google Shape;1586;g30569636552_0_90"/>
          <p:cNvSpPr txBox="1"/>
          <p:nvPr/>
        </p:nvSpPr>
        <p:spPr>
          <a:xfrm>
            <a:off x="396176" y="2561575"/>
            <a:ext cx="46440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The user can define the entry time and the specific days of the week when the agent will enter the environment.</a:t>
            </a:r>
            <a:endParaRPr i="0" sz="1600" u="none" cap="none" strike="noStrike">
              <a:solidFill>
                <a:schemeClr val="dk1"/>
              </a:solidFill>
              <a:latin typeface="Calibri"/>
              <a:ea typeface="Calibri"/>
              <a:cs typeface="Calibri"/>
              <a:sym typeface="Calibri"/>
            </a:endParaRPr>
          </a:p>
        </p:txBody>
      </p:sp>
      <p:sp>
        <p:nvSpPr>
          <p:cNvPr id="1587" name="Google Shape;1587;g30569636552_0_90"/>
          <p:cNvSpPr txBox="1"/>
          <p:nvPr/>
        </p:nvSpPr>
        <p:spPr>
          <a:xfrm>
            <a:off x="5859750" y="4692000"/>
            <a:ext cx="32841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The number of agents is specified in the agent definition panel.</a:t>
            </a:r>
            <a:endParaRPr i="0" sz="1600" u="none" cap="none" strike="noStrike">
              <a:solidFill>
                <a:schemeClr val="dk1"/>
              </a:solidFill>
              <a:latin typeface="Calibri"/>
              <a:ea typeface="Calibri"/>
              <a:cs typeface="Calibri"/>
              <a:sym typeface="Calibri"/>
            </a:endParaRPr>
          </a:p>
        </p:txBody>
      </p:sp>
      <p:pic>
        <p:nvPicPr>
          <p:cNvPr id="1588" name="Google Shape;1588;g30569636552_0_90"/>
          <p:cNvPicPr preferRelativeResize="0"/>
          <p:nvPr/>
        </p:nvPicPr>
        <p:blipFill rotWithShape="1">
          <a:blip r:embed="rId4">
            <a:alphaModFix/>
          </a:blip>
          <a:srcRect b="0" l="0" r="0" t="0"/>
          <a:stretch/>
        </p:blipFill>
        <p:spPr>
          <a:xfrm>
            <a:off x="8498138" y="236888"/>
            <a:ext cx="540000" cy="540000"/>
          </a:xfrm>
          <a:prstGeom prst="rect">
            <a:avLst/>
          </a:prstGeom>
          <a:noFill/>
          <a:ln>
            <a:noFill/>
          </a:ln>
        </p:spPr>
      </p:pic>
      <p:pic>
        <p:nvPicPr>
          <p:cNvPr id="1589" name="Google Shape;1589;g30569636552_0_90"/>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590" name="Google Shape;1590;g30569636552_0_9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Agent page: agent time window</a:t>
            </a:r>
            <a:endParaRPr/>
          </a:p>
        </p:txBody>
      </p:sp>
      <p:sp>
        <p:nvSpPr>
          <p:cNvPr id="1591" name="Google Shape;1591;g30569636552_0_90"/>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t>
            </a:r>
            <a:r>
              <a:rPr b="1" lang="it-IT" sz="1300">
                <a:solidFill>
                  <a:schemeClr val="dk1"/>
                </a:solidFill>
                <a:latin typeface="Calibri"/>
                <a:ea typeface="Calibri"/>
                <a:cs typeface="Calibri"/>
                <a:sym typeface="Calibri"/>
              </a:rPr>
              <a:t>Agents</a:t>
            </a:r>
            <a:r>
              <a:rPr lang="it-IT" sz="1300">
                <a:solidFill>
                  <a:schemeClr val="dk1"/>
                </a:solidFill>
                <a:latin typeface="Calibri"/>
                <a:ea typeface="Calibri"/>
                <a:cs typeface="Calibri"/>
                <a:sym typeface="Calibri"/>
              </a:rPr>
              <a:t> → Resources → Disease → What If → Configuration → Run &amp; Settings → Post Processing </a:t>
            </a:r>
            <a:endParaRPr sz="1300">
              <a:solidFill>
                <a:schemeClr val="dk1"/>
              </a:solidFill>
              <a:latin typeface="Calibri"/>
              <a:ea typeface="Calibri"/>
              <a:cs typeface="Calibri"/>
              <a:sym typeface="Calibri"/>
            </a:endParaRPr>
          </a:p>
        </p:txBody>
      </p:sp>
      <p:pic>
        <p:nvPicPr>
          <p:cNvPr id="1592" name="Google Shape;1592;g30569636552_0_90"/>
          <p:cNvPicPr preferRelativeResize="0"/>
          <p:nvPr/>
        </p:nvPicPr>
        <p:blipFill rotWithShape="1">
          <a:blip r:embed="rId6">
            <a:alphaModFix/>
          </a:blip>
          <a:srcRect b="0" l="42024" r="33566" t="31534"/>
          <a:stretch/>
        </p:blipFill>
        <p:spPr>
          <a:xfrm>
            <a:off x="1688275" y="4202250"/>
            <a:ext cx="3952076" cy="1595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pic>
        <p:nvPicPr>
          <p:cNvPr id="1597" name="Google Shape;1597;g30569636552_0_80" title="Screenshot From 2025-06-15 16-31-09.png"/>
          <p:cNvPicPr preferRelativeResize="0"/>
          <p:nvPr/>
        </p:nvPicPr>
        <p:blipFill rotWithShape="1">
          <a:blip r:embed="rId3">
            <a:alphaModFix/>
          </a:blip>
          <a:srcRect b="0" l="0" r="7364" t="0"/>
          <a:stretch/>
        </p:blipFill>
        <p:spPr>
          <a:xfrm>
            <a:off x="93900" y="1101712"/>
            <a:ext cx="12004198" cy="4654576"/>
          </a:xfrm>
          <a:prstGeom prst="rect">
            <a:avLst/>
          </a:prstGeom>
          <a:noFill/>
          <a:ln>
            <a:noFill/>
          </a:ln>
        </p:spPr>
      </p:pic>
      <p:sp>
        <p:nvSpPr>
          <p:cNvPr id="1598" name="Google Shape;1598;g30569636552_0_8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599" name="Google Shape;1599;g30569636552_0_80"/>
          <p:cNvSpPr txBox="1"/>
          <p:nvPr/>
        </p:nvSpPr>
        <p:spPr>
          <a:xfrm>
            <a:off x="998050" y="2426550"/>
            <a:ext cx="3244500" cy="21549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The user can define an entrance rate for the agent using either a deterministic value or a stochastic distribution, along with specifying an initial and a final generation time and and the specific days of the week when the agent will enter the environment.</a:t>
            </a:r>
            <a:endParaRPr i="0" sz="1600" u="none" cap="none" strike="noStrike">
              <a:solidFill>
                <a:schemeClr val="dk1"/>
              </a:solidFill>
              <a:latin typeface="Calibri"/>
              <a:ea typeface="Calibri"/>
              <a:cs typeface="Calibri"/>
              <a:sym typeface="Calibri"/>
            </a:endParaRPr>
          </a:p>
        </p:txBody>
      </p:sp>
      <p:pic>
        <p:nvPicPr>
          <p:cNvPr id="1600" name="Google Shape;1600;g30569636552_0_80"/>
          <p:cNvPicPr preferRelativeResize="0"/>
          <p:nvPr/>
        </p:nvPicPr>
        <p:blipFill rotWithShape="1">
          <a:blip r:embed="rId4">
            <a:alphaModFix/>
          </a:blip>
          <a:srcRect b="0" l="0" r="0" t="0"/>
          <a:stretch/>
        </p:blipFill>
        <p:spPr>
          <a:xfrm>
            <a:off x="8498138" y="236888"/>
            <a:ext cx="540000" cy="540000"/>
          </a:xfrm>
          <a:prstGeom prst="rect">
            <a:avLst/>
          </a:prstGeom>
          <a:noFill/>
          <a:ln>
            <a:noFill/>
          </a:ln>
        </p:spPr>
      </p:pic>
      <p:pic>
        <p:nvPicPr>
          <p:cNvPr id="1601" name="Google Shape;1601;g30569636552_0_80"/>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602" name="Google Shape;1602;g30569636552_0_8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Agent page: agent daily rate</a:t>
            </a:r>
            <a:endParaRPr/>
          </a:p>
        </p:txBody>
      </p:sp>
      <p:sp>
        <p:nvSpPr>
          <p:cNvPr id="1603" name="Google Shape;1603;g30569636552_0_80"/>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t>
            </a:r>
            <a:r>
              <a:rPr b="1" lang="it-IT" sz="1300">
                <a:solidFill>
                  <a:schemeClr val="dk1"/>
                </a:solidFill>
                <a:latin typeface="Calibri"/>
                <a:ea typeface="Calibri"/>
                <a:cs typeface="Calibri"/>
                <a:sym typeface="Calibri"/>
              </a:rPr>
              <a:t>Agents</a:t>
            </a:r>
            <a:r>
              <a:rPr lang="it-IT" sz="1300">
                <a:solidFill>
                  <a:schemeClr val="dk1"/>
                </a:solidFill>
                <a:latin typeface="Calibri"/>
                <a:ea typeface="Calibri"/>
                <a:cs typeface="Calibri"/>
                <a:sym typeface="Calibri"/>
              </a:rPr>
              <a:t> → Resources → Disease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pic>
        <p:nvPicPr>
          <p:cNvPr id="1608" name="Google Shape;1608;g30569636552_0_29"/>
          <p:cNvPicPr preferRelativeResize="0"/>
          <p:nvPr/>
        </p:nvPicPr>
        <p:blipFill rotWithShape="1">
          <a:blip r:embed="rId3">
            <a:alphaModFix/>
          </a:blip>
          <a:srcRect b="0" l="0" r="27520" t="0"/>
          <a:stretch/>
        </p:blipFill>
        <p:spPr>
          <a:xfrm>
            <a:off x="254275" y="1744600"/>
            <a:ext cx="11683451" cy="3368800"/>
          </a:xfrm>
          <a:prstGeom prst="rect">
            <a:avLst/>
          </a:prstGeom>
          <a:noFill/>
          <a:ln>
            <a:noFill/>
          </a:ln>
        </p:spPr>
      </p:pic>
      <p:sp>
        <p:nvSpPr>
          <p:cNvPr id="1609" name="Google Shape;1609;g30569636552_0_29"/>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610" name="Google Shape;1610;g30569636552_0_29"/>
          <p:cNvSpPr txBox="1"/>
          <p:nvPr/>
        </p:nvSpPr>
        <p:spPr>
          <a:xfrm>
            <a:off x="7386500" y="1407725"/>
            <a:ext cx="3336300" cy="11697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For each room, the list of all agents that might reach it is showed.</a:t>
            </a:r>
            <a:endParaRPr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 The user can set the rooms’ resources available for each agent.</a:t>
            </a:r>
            <a:endParaRPr i="0" sz="1600" u="none" cap="none" strike="noStrike">
              <a:solidFill>
                <a:schemeClr val="dk1"/>
              </a:solidFill>
              <a:latin typeface="Calibri"/>
              <a:ea typeface="Calibri"/>
              <a:cs typeface="Calibri"/>
              <a:sym typeface="Calibri"/>
            </a:endParaRPr>
          </a:p>
        </p:txBody>
      </p:sp>
      <p:sp>
        <p:nvSpPr>
          <p:cNvPr id="1611" name="Google Shape;1611;g30569636552_0_29"/>
          <p:cNvSpPr txBox="1"/>
          <p:nvPr/>
        </p:nvSpPr>
        <p:spPr>
          <a:xfrm>
            <a:off x="5239925" y="4008150"/>
            <a:ext cx="29355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Resources</a:t>
            </a:r>
            <a:r>
              <a:rPr i="0" lang="it-IT" sz="1600" u="none" cap="none" strike="noStrike">
                <a:solidFill>
                  <a:schemeClr val="dk1"/>
                </a:solidFill>
                <a:latin typeface="Calibri"/>
                <a:ea typeface="Calibri"/>
                <a:cs typeface="Calibri"/>
                <a:sym typeface="Calibri"/>
              </a:rPr>
              <a:t>: </a:t>
            </a:r>
            <a:r>
              <a:rPr lang="it-IT" sz="1600">
                <a:solidFill>
                  <a:schemeClr val="dk1"/>
                </a:solidFill>
                <a:latin typeface="Calibri"/>
                <a:ea typeface="Calibri"/>
                <a:cs typeface="Calibri"/>
                <a:sym typeface="Calibri"/>
              </a:rPr>
              <a:t>t</a:t>
            </a:r>
            <a:r>
              <a:rPr i="0" lang="it-IT" sz="1600" u="none" cap="none" strike="noStrike">
                <a:solidFill>
                  <a:schemeClr val="dk1"/>
                </a:solidFill>
                <a:latin typeface="Calibri"/>
                <a:ea typeface="Calibri"/>
                <a:cs typeface="Calibri"/>
                <a:sym typeface="Calibri"/>
              </a:rPr>
              <a:t>he number of agents that can occupy a room simultaneously.</a:t>
            </a:r>
            <a:endParaRPr i="0" sz="1600" u="none" cap="none" strike="noStrike">
              <a:solidFill>
                <a:schemeClr val="dk1"/>
              </a:solidFill>
              <a:latin typeface="Calibri"/>
              <a:ea typeface="Calibri"/>
              <a:cs typeface="Calibri"/>
              <a:sym typeface="Calibri"/>
            </a:endParaRPr>
          </a:p>
        </p:txBody>
      </p:sp>
      <p:pic>
        <p:nvPicPr>
          <p:cNvPr id="1612" name="Google Shape;1612;g30569636552_0_29"/>
          <p:cNvPicPr preferRelativeResize="0"/>
          <p:nvPr/>
        </p:nvPicPr>
        <p:blipFill rotWithShape="1">
          <a:blip r:embed="rId4">
            <a:alphaModFix/>
          </a:blip>
          <a:srcRect b="0" l="0" r="0" t="0"/>
          <a:stretch/>
        </p:blipFill>
        <p:spPr>
          <a:xfrm>
            <a:off x="8498148" y="236900"/>
            <a:ext cx="540000" cy="540000"/>
          </a:xfrm>
          <a:prstGeom prst="rect">
            <a:avLst/>
          </a:prstGeom>
          <a:noFill/>
          <a:ln>
            <a:noFill/>
          </a:ln>
        </p:spPr>
      </p:pic>
      <p:pic>
        <p:nvPicPr>
          <p:cNvPr id="1613" name="Google Shape;1613;g30569636552_0_29"/>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614" name="Google Shape;1614;g30569636552_0_29"/>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Resources page</a:t>
            </a:r>
            <a:endParaRPr/>
          </a:p>
        </p:txBody>
      </p:sp>
      <p:sp>
        <p:nvSpPr>
          <p:cNvPr id="1615" name="Google Shape;1615;g30569636552_0_29"/>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t>
            </a:r>
            <a:r>
              <a:rPr lang="it-IT" sz="1300">
                <a:solidFill>
                  <a:schemeClr val="dk1"/>
                </a:solidFill>
                <a:latin typeface="Calibri"/>
                <a:ea typeface="Calibri"/>
                <a:cs typeface="Calibri"/>
                <a:sym typeface="Calibri"/>
              </a:rPr>
              <a:t>Agents</a:t>
            </a:r>
            <a:r>
              <a:rPr lang="it-IT" sz="1300">
                <a:solidFill>
                  <a:schemeClr val="dk1"/>
                </a:solidFill>
                <a:latin typeface="Calibri"/>
                <a:ea typeface="Calibri"/>
                <a:cs typeface="Calibri"/>
                <a:sym typeface="Calibri"/>
              </a:rPr>
              <a:t> → </a:t>
            </a:r>
            <a:r>
              <a:rPr b="1" lang="it-IT" sz="1300">
                <a:solidFill>
                  <a:schemeClr val="dk1"/>
                </a:solidFill>
                <a:latin typeface="Calibri"/>
                <a:ea typeface="Calibri"/>
                <a:cs typeface="Calibri"/>
                <a:sym typeface="Calibri"/>
              </a:rPr>
              <a:t>Resources</a:t>
            </a:r>
            <a:r>
              <a:rPr lang="it-IT" sz="1300">
                <a:solidFill>
                  <a:schemeClr val="dk1"/>
                </a:solidFill>
                <a:latin typeface="Calibri"/>
                <a:ea typeface="Calibri"/>
                <a:cs typeface="Calibri"/>
                <a:sym typeface="Calibri"/>
              </a:rPr>
              <a:t> → Disease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g3610249b1b4_9_30"/>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pic>
        <p:nvPicPr>
          <p:cNvPr id="1621" name="Google Shape;1621;g3610249b1b4_9_30"/>
          <p:cNvPicPr preferRelativeResize="0"/>
          <p:nvPr/>
        </p:nvPicPr>
        <p:blipFill rotWithShape="1">
          <a:blip r:embed="rId3">
            <a:alphaModFix/>
          </a:blip>
          <a:srcRect b="0" l="0" r="0" t="0"/>
          <a:stretch/>
        </p:blipFill>
        <p:spPr>
          <a:xfrm>
            <a:off x="8498148" y="236900"/>
            <a:ext cx="540000" cy="540000"/>
          </a:xfrm>
          <a:prstGeom prst="rect">
            <a:avLst/>
          </a:prstGeom>
          <a:noFill/>
          <a:ln>
            <a:noFill/>
          </a:ln>
        </p:spPr>
      </p:pic>
      <p:pic>
        <p:nvPicPr>
          <p:cNvPr id="1622" name="Google Shape;1622;g3610249b1b4_9_30"/>
          <p:cNvPicPr preferRelativeResize="0"/>
          <p:nvPr/>
        </p:nvPicPr>
        <p:blipFill>
          <a:blip r:embed="rId4">
            <a:alphaModFix/>
          </a:blip>
          <a:stretch>
            <a:fillRect/>
          </a:stretch>
        </p:blipFill>
        <p:spPr>
          <a:xfrm>
            <a:off x="11391098" y="183650"/>
            <a:ext cx="589237" cy="646500"/>
          </a:xfrm>
          <a:prstGeom prst="rect">
            <a:avLst/>
          </a:prstGeom>
          <a:noFill/>
          <a:ln>
            <a:noFill/>
          </a:ln>
        </p:spPr>
      </p:pic>
      <p:sp>
        <p:nvSpPr>
          <p:cNvPr id="1623" name="Google Shape;1623;g3610249b1b4_9_30"/>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Resources page</a:t>
            </a:r>
            <a:endParaRPr/>
          </a:p>
        </p:txBody>
      </p:sp>
      <p:sp>
        <p:nvSpPr>
          <p:cNvPr id="1624" name="Google Shape;1624;g3610249b1b4_9_30"/>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a:t>
            </a:r>
            <a:r>
              <a:rPr b="1" lang="it-IT" sz="1300">
                <a:solidFill>
                  <a:schemeClr val="dk1"/>
                </a:solidFill>
                <a:latin typeface="Calibri"/>
                <a:ea typeface="Calibri"/>
                <a:cs typeface="Calibri"/>
                <a:sym typeface="Calibri"/>
              </a:rPr>
              <a:t>Resources</a:t>
            </a:r>
            <a:r>
              <a:rPr lang="it-IT" sz="1300">
                <a:solidFill>
                  <a:schemeClr val="dk1"/>
                </a:solidFill>
                <a:latin typeface="Calibri"/>
                <a:ea typeface="Calibri"/>
                <a:cs typeface="Calibri"/>
                <a:sym typeface="Calibri"/>
              </a:rPr>
              <a:t> → Disease → What If → Configuration → Run &amp; Settings → Post Processing </a:t>
            </a:r>
            <a:endParaRPr sz="1300">
              <a:solidFill>
                <a:schemeClr val="dk1"/>
              </a:solidFill>
              <a:latin typeface="Calibri"/>
              <a:ea typeface="Calibri"/>
              <a:cs typeface="Calibri"/>
              <a:sym typeface="Calibri"/>
            </a:endParaRPr>
          </a:p>
        </p:txBody>
      </p:sp>
      <p:pic>
        <p:nvPicPr>
          <p:cNvPr id="1625" name="Google Shape;1625;g3610249b1b4_9_30"/>
          <p:cNvPicPr preferRelativeResize="0"/>
          <p:nvPr/>
        </p:nvPicPr>
        <p:blipFill>
          <a:blip r:embed="rId5">
            <a:alphaModFix/>
          </a:blip>
          <a:stretch>
            <a:fillRect/>
          </a:stretch>
        </p:blipFill>
        <p:spPr>
          <a:xfrm>
            <a:off x="619263" y="916913"/>
            <a:ext cx="10953484" cy="502417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pic>
        <p:nvPicPr>
          <p:cNvPr id="1630" name="Google Shape;1630;g30569636552_0_98"/>
          <p:cNvPicPr preferRelativeResize="0"/>
          <p:nvPr/>
        </p:nvPicPr>
        <p:blipFill>
          <a:blip r:embed="rId3">
            <a:alphaModFix/>
          </a:blip>
          <a:stretch>
            <a:fillRect/>
          </a:stretch>
        </p:blipFill>
        <p:spPr>
          <a:xfrm>
            <a:off x="114938" y="826887"/>
            <a:ext cx="11962127" cy="5204226"/>
          </a:xfrm>
          <a:prstGeom prst="rect">
            <a:avLst/>
          </a:prstGeom>
          <a:noFill/>
          <a:ln>
            <a:noFill/>
          </a:ln>
        </p:spPr>
      </p:pic>
      <p:sp>
        <p:nvSpPr>
          <p:cNvPr id="1631" name="Google Shape;1631;g30569636552_0_98"/>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pic>
        <p:nvPicPr>
          <p:cNvPr id="1632" name="Google Shape;1632;g30569636552_0_98"/>
          <p:cNvPicPr preferRelativeResize="0"/>
          <p:nvPr/>
        </p:nvPicPr>
        <p:blipFill rotWithShape="1">
          <a:blip r:embed="rId4">
            <a:alphaModFix/>
          </a:blip>
          <a:srcRect b="0" l="0" r="0" t="0"/>
          <a:stretch/>
        </p:blipFill>
        <p:spPr>
          <a:xfrm>
            <a:off x="8438548" y="244400"/>
            <a:ext cx="540000" cy="540000"/>
          </a:xfrm>
          <a:prstGeom prst="rect">
            <a:avLst/>
          </a:prstGeom>
          <a:noFill/>
          <a:ln>
            <a:noFill/>
          </a:ln>
        </p:spPr>
      </p:pic>
      <p:sp>
        <p:nvSpPr>
          <p:cNvPr id="1633" name="Google Shape;1633;g30569636552_0_98"/>
          <p:cNvSpPr txBox="1"/>
          <p:nvPr/>
        </p:nvSpPr>
        <p:spPr>
          <a:xfrm>
            <a:off x="6604625" y="3985550"/>
            <a:ext cx="46440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Two contagion processes: contact [1] and aerosol [2].</a:t>
            </a:r>
            <a:endParaRPr i="0" sz="1600" u="none" cap="none" strike="noStrike">
              <a:solidFill>
                <a:schemeClr val="dk1"/>
              </a:solidFill>
              <a:latin typeface="Calibri"/>
              <a:ea typeface="Calibri"/>
              <a:cs typeface="Calibri"/>
              <a:sym typeface="Calibri"/>
            </a:endParaRPr>
          </a:p>
        </p:txBody>
      </p:sp>
      <p:sp>
        <p:nvSpPr>
          <p:cNvPr id="1634" name="Google Shape;1634;g30569636552_0_98"/>
          <p:cNvSpPr txBox="1"/>
          <p:nvPr/>
        </p:nvSpPr>
        <p:spPr>
          <a:xfrm>
            <a:off x="8438550" y="2119200"/>
            <a:ext cx="29796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The evolution of the infection is modeled through a compartmental model.</a:t>
            </a:r>
            <a:endParaRPr i="0" sz="1600" u="none" cap="none" strike="noStrike">
              <a:solidFill>
                <a:schemeClr val="dk1"/>
              </a:solidFill>
              <a:latin typeface="Calibri"/>
              <a:ea typeface="Calibri"/>
              <a:cs typeface="Calibri"/>
              <a:sym typeface="Calibri"/>
            </a:endParaRPr>
          </a:p>
        </p:txBody>
      </p:sp>
      <p:sp>
        <p:nvSpPr>
          <p:cNvPr id="1635" name="Google Shape;1635;g30569636552_0_98"/>
          <p:cNvSpPr txBox="1"/>
          <p:nvPr/>
        </p:nvSpPr>
        <p:spPr>
          <a:xfrm>
            <a:off x="1466450" y="2334750"/>
            <a:ext cx="33186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SIR: Susceptible - Infected - Recovered.</a:t>
            </a:r>
            <a:endParaRPr i="0" sz="1600" u="none" cap="none" strike="noStrike">
              <a:solidFill>
                <a:schemeClr val="dk1"/>
              </a:solidFill>
              <a:latin typeface="Calibri"/>
              <a:ea typeface="Calibri"/>
              <a:cs typeface="Calibri"/>
              <a:sym typeface="Calibri"/>
            </a:endParaRPr>
          </a:p>
        </p:txBody>
      </p:sp>
      <p:pic>
        <p:nvPicPr>
          <p:cNvPr id="1636" name="Google Shape;1636;g30569636552_0_98"/>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637" name="Google Shape;1637;g30569636552_0_98"/>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Infection page</a:t>
            </a:r>
            <a:endParaRPr/>
          </a:p>
        </p:txBody>
      </p:sp>
      <p:sp>
        <p:nvSpPr>
          <p:cNvPr id="1638" name="Google Shape;1638;g30569636552_0_98"/>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a:t>
            </a:r>
            <a:r>
              <a:rPr lang="it-IT" sz="1300">
                <a:solidFill>
                  <a:schemeClr val="dk1"/>
                </a:solidFill>
                <a:latin typeface="Calibri"/>
                <a:ea typeface="Calibri"/>
                <a:cs typeface="Calibri"/>
                <a:sym typeface="Calibri"/>
              </a:rPr>
              <a:t>Resources</a:t>
            </a:r>
            <a:r>
              <a:rPr lang="it-IT" sz="1300">
                <a:solidFill>
                  <a:schemeClr val="dk1"/>
                </a:solidFill>
                <a:latin typeface="Calibri"/>
                <a:ea typeface="Calibri"/>
                <a:cs typeface="Calibri"/>
                <a:sym typeface="Calibri"/>
              </a:rPr>
              <a:t> → </a:t>
            </a:r>
            <a:r>
              <a:rPr b="1" lang="it-IT" sz="1300">
                <a:solidFill>
                  <a:schemeClr val="dk1"/>
                </a:solidFill>
                <a:latin typeface="Calibri"/>
                <a:ea typeface="Calibri"/>
                <a:cs typeface="Calibri"/>
                <a:sym typeface="Calibri"/>
              </a:rPr>
              <a:t>Disease</a:t>
            </a:r>
            <a:r>
              <a:rPr lang="it-IT" sz="1300">
                <a:solidFill>
                  <a:schemeClr val="dk1"/>
                </a:solidFill>
                <a:latin typeface="Calibri"/>
                <a:ea typeface="Calibri"/>
                <a:cs typeface="Calibri"/>
                <a:sym typeface="Calibri"/>
              </a:rPr>
              <a:t> → What If → Configuration → Run &amp; Settings → Post Processing </a:t>
            </a:r>
            <a:endParaRPr sz="1300">
              <a:solidFill>
                <a:schemeClr val="dk1"/>
              </a:solidFill>
              <a:latin typeface="Calibri"/>
              <a:ea typeface="Calibri"/>
              <a:cs typeface="Calibri"/>
              <a:sym typeface="Calibri"/>
            </a:endParaRPr>
          </a:p>
        </p:txBody>
      </p:sp>
      <p:sp>
        <p:nvSpPr>
          <p:cNvPr id="1639" name="Google Shape;1639;g30569636552_0_98"/>
          <p:cNvSpPr txBox="1"/>
          <p:nvPr/>
        </p:nvSpPr>
        <p:spPr>
          <a:xfrm>
            <a:off x="86275" y="5984934"/>
            <a:ext cx="45441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IT" sz="1100">
                <a:solidFill>
                  <a:srgbClr val="212529"/>
                </a:solidFill>
                <a:highlight>
                  <a:srgbClr val="FFFFFF"/>
                </a:highlight>
              </a:rPr>
              <a:t>[1] </a:t>
            </a:r>
            <a:r>
              <a:rPr lang="it-IT" sz="1100">
                <a:solidFill>
                  <a:srgbClr val="212529"/>
                </a:solidFill>
                <a:highlight>
                  <a:srgbClr val="FFFFFF"/>
                </a:highlight>
              </a:rPr>
              <a:t>Hoertel, N., et al. </a:t>
            </a:r>
            <a:r>
              <a:rPr i="1" lang="it-IT" sz="1100">
                <a:solidFill>
                  <a:srgbClr val="212529"/>
                </a:solidFill>
                <a:highlight>
                  <a:srgbClr val="FFFFFF"/>
                </a:highlight>
              </a:rPr>
              <a:t>A stochastic agent-based model of the SARS-CoV-2 epidemic in France.</a:t>
            </a:r>
            <a:endParaRPr sz="1100">
              <a:solidFill>
                <a:srgbClr val="212529"/>
              </a:solidFill>
              <a:highlight>
                <a:srgbClr val="FFFFFF"/>
              </a:highlight>
            </a:endParaRPr>
          </a:p>
          <a:p>
            <a:pPr indent="0" lvl="0" marL="0" rtl="0" algn="l">
              <a:lnSpc>
                <a:spcPct val="115000"/>
              </a:lnSpc>
              <a:spcBef>
                <a:spcPts val="0"/>
              </a:spcBef>
              <a:spcAft>
                <a:spcPts val="0"/>
              </a:spcAft>
              <a:buNone/>
            </a:pPr>
            <a:r>
              <a:rPr lang="it-IT" sz="1100">
                <a:solidFill>
                  <a:srgbClr val="212529"/>
                </a:solidFill>
                <a:highlight>
                  <a:srgbClr val="FFFFFF"/>
                </a:highlight>
              </a:rPr>
              <a:t>[2] </a:t>
            </a:r>
            <a:r>
              <a:rPr lang="it-IT" sz="1100">
                <a:solidFill>
                  <a:srgbClr val="212529"/>
                </a:solidFill>
                <a:highlight>
                  <a:srgbClr val="FFFFFF"/>
                </a:highlight>
              </a:rPr>
              <a:t>Gkantonas, S., et al. </a:t>
            </a:r>
            <a:r>
              <a:rPr i="1" lang="it-IT" sz="1100">
                <a:solidFill>
                  <a:srgbClr val="212529"/>
                </a:solidFill>
                <a:highlight>
                  <a:srgbClr val="FFFFFF"/>
                </a:highlight>
              </a:rPr>
              <a:t>airborne.cam: A risk calculator of SARS-CoV-2 aerosol transmission under well-mixed ventilation conditions</a:t>
            </a:r>
            <a:r>
              <a:rPr lang="it-IT" sz="1100">
                <a:solidFill>
                  <a:srgbClr val="212529"/>
                </a:solidFill>
                <a:highlight>
                  <a:srgbClr val="FFFFFF"/>
                </a:highlight>
              </a:rPr>
              <a:t>.</a:t>
            </a:r>
            <a:endParaRPr i="1" sz="110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pic>
        <p:nvPicPr>
          <p:cNvPr id="1644" name="Google Shape;1644;g30569636552_0_106"/>
          <p:cNvPicPr preferRelativeResize="0"/>
          <p:nvPr/>
        </p:nvPicPr>
        <p:blipFill rotWithShape="1">
          <a:blip r:embed="rId3">
            <a:alphaModFix/>
          </a:blip>
          <a:srcRect b="0" l="0" r="8617" t="0"/>
          <a:stretch/>
        </p:blipFill>
        <p:spPr>
          <a:xfrm>
            <a:off x="283738" y="1720963"/>
            <a:ext cx="11624525" cy="3416069"/>
          </a:xfrm>
          <a:prstGeom prst="rect">
            <a:avLst/>
          </a:prstGeom>
          <a:noFill/>
          <a:ln>
            <a:noFill/>
          </a:ln>
        </p:spPr>
      </p:pic>
      <p:sp>
        <p:nvSpPr>
          <p:cNvPr id="1645" name="Google Shape;1645;g30569636552_0_106"/>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646" name="Google Shape;1646;g30569636552_0_106"/>
          <p:cNvSpPr txBox="1"/>
          <p:nvPr/>
        </p:nvSpPr>
        <p:spPr>
          <a:xfrm>
            <a:off x="8717200" y="3238925"/>
            <a:ext cx="26739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SEIRDS: Susceptible - Exposed - Infected - Recovered - Dead - Susceptible.</a:t>
            </a:r>
            <a:endParaRPr i="0" sz="1600" u="none" cap="none" strike="noStrike">
              <a:solidFill>
                <a:schemeClr val="dk1"/>
              </a:solidFill>
              <a:latin typeface="Calibri"/>
              <a:ea typeface="Calibri"/>
              <a:cs typeface="Calibri"/>
              <a:sym typeface="Calibri"/>
            </a:endParaRPr>
          </a:p>
        </p:txBody>
      </p:sp>
      <p:sp>
        <p:nvSpPr>
          <p:cNvPr id="1647" name="Google Shape;1647;g30569636552_0_106"/>
          <p:cNvSpPr txBox="1"/>
          <p:nvPr/>
        </p:nvSpPr>
        <p:spPr>
          <a:xfrm>
            <a:off x="2682825" y="3346775"/>
            <a:ext cx="18213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𝛽</a:t>
            </a:r>
            <a:r>
              <a:rPr baseline="-25000" i="0" lang="it-IT" sz="1600" u="none" cap="none" strike="noStrike">
                <a:solidFill>
                  <a:schemeClr val="dk1"/>
                </a:solidFill>
                <a:latin typeface="Calibri"/>
                <a:ea typeface="Calibri"/>
                <a:cs typeface="Calibri"/>
                <a:sym typeface="Calibri"/>
              </a:rPr>
              <a:t>contact </a:t>
            </a:r>
            <a:r>
              <a:rPr i="0" lang="it-IT" sz="1600" u="none" cap="none" strike="noStrike">
                <a:solidFill>
                  <a:schemeClr val="dk1"/>
                </a:solidFill>
                <a:latin typeface="Calibri"/>
                <a:ea typeface="Calibri"/>
                <a:cs typeface="Calibri"/>
                <a:sym typeface="Calibri"/>
              </a:rPr>
              <a:t>and 𝛽</a:t>
            </a:r>
            <a:r>
              <a:rPr baseline="-25000" i="0" lang="it-IT" sz="1600" u="none" cap="none" strike="noStrike">
                <a:solidFill>
                  <a:schemeClr val="dk1"/>
                </a:solidFill>
                <a:latin typeface="Calibri"/>
                <a:ea typeface="Calibri"/>
                <a:cs typeface="Calibri"/>
                <a:sym typeface="Calibri"/>
              </a:rPr>
              <a:t>aerosol</a:t>
            </a:r>
            <a:r>
              <a:rPr baseline="30000" i="0" lang="it-IT" sz="1600" u="none" cap="none" strike="noStrike">
                <a:solidFill>
                  <a:schemeClr val="dk1"/>
                </a:solidFill>
                <a:latin typeface="Calibri"/>
                <a:ea typeface="Calibri"/>
                <a:cs typeface="Calibri"/>
                <a:sym typeface="Calibri"/>
              </a:rPr>
              <a:t> </a:t>
            </a:r>
            <a:r>
              <a:rPr i="0" lang="it-IT" sz="1600" u="none" cap="none" strike="noStrike">
                <a:solidFill>
                  <a:schemeClr val="dk1"/>
                </a:solidFill>
                <a:latin typeface="Calibri"/>
                <a:ea typeface="Calibri"/>
                <a:cs typeface="Calibri"/>
                <a:sym typeface="Calibri"/>
              </a:rPr>
              <a:t>are not the infection rates!</a:t>
            </a:r>
            <a:endParaRPr i="0" sz="1600" u="none" cap="none" strike="noStrike">
              <a:solidFill>
                <a:schemeClr val="dk1"/>
              </a:solidFill>
              <a:latin typeface="Calibri"/>
              <a:ea typeface="Calibri"/>
              <a:cs typeface="Calibri"/>
              <a:sym typeface="Calibri"/>
            </a:endParaRPr>
          </a:p>
        </p:txBody>
      </p:sp>
      <p:pic>
        <p:nvPicPr>
          <p:cNvPr id="1648" name="Google Shape;1648;g30569636552_0_106"/>
          <p:cNvPicPr preferRelativeResize="0"/>
          <p:nvPr/>
        </p:nvPicPr>
        <p:blipFill rotWithShape="1">
          <a:blip r:embed="rId4">
            <a:alphaModFix/>
          </a:blip>
          <a:srcRect b="0" l="0" r="0" t="0"/>
          <a:stretch/>
        </p:blipFill>
        <p:spPr>
          <a:xfrm>
            <a:off x="8438548" y="244400"/>
            <a:ext cx="540000" cy="540000"/>
          </a:xfrm>
          <a:prstGeom prst="rect">
            <a:avLst/>
          </a:prstGeom>
          <a:noFill/>
          <a:ln>
            <a:noFill/>
          </a:ln>
        </p:spPr>
      </p:pic>
      <p:pic>
        <p:nvPicPr>
          <p:cNvPr id="1649" name="Google Shape;1649;g30569636552_0_106"/>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650" name="Google Shape;1650;g30569636552_0_106"/>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Infection page: SEIRDS</a:t>
            </a:r>
            <a:endParaRPr/>
          </a:p>
        </p:txBody>
      </p:sp>
      <p:sp>
        <p:nvSpPr>
          <p:cNvPr id="1651" name="Google Shape;1651;g30569636552_0_106"/>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a:t>
            </a:r>
            <a:r>
              <a:rPr b="1" lang="it-IT" sz="1300">
                <a:solidFill>
                  <a:schemeClr val="dk1"/>
                </a:solidFill>
                <a:latin typeface="Calibri"/>
                <a:ea typeface="Calibri"/>
                <a:cs typeface="Calibri"/>
                <a:sym typeface="Calibri"/>
              </a:rPr>
              <a:t>Disease</a:t>
            </a:r>
            <a:r>
              <a:rPr lang="it-IT" sz="1300">
                <a:solidFill>
                  <a:schemeClr val="dk1"/>
                </a:solidFill>
                <a:latin typeface="Calibri"/>
                <a:ea typeface="Calibri"/>
                <a:cs typeface="Calibri"/>
                <a:sym typeface="Calibri"/>
              </a:rPr>
              <a:t> → What If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pic>
        <p:nvPicPr>
          <p:cNvPr id="1656" name="Google Shape;1656;g30569636552_0_114"/>
          <p:cNvPicPr preferRelativeResize="0"/>
          <p:nvPr/>
        </p:nvPicPr>
        <p:blipFill>
          <a:blip r:embed="rId3">
            <a:alphaModFix/>
          </a:blip>
          <a:stretch>
            <a:fillRect/>
          </a:stretch>
        </p:blipFill>
        <p:spPr>
          <a:xfrm>
            <a:off x="76200" y="926675"/>
            <a:ext cx="8797875" cy="5004651"/>
          </a:xfrm>
          <a:prstGeom prst="rect">
            <a:avLst/>
          </a:prstGeom>
          <a:noFill/>
          <a:ln>
            <a:noFill/>
          </a:ln>
        </p:spPr>
      </p:pic>
      <p:sp>
        <p:nvSpPr>
          <p:cNvPr id="1657" name="Google Shape;1657;g30569636552_0_114"/>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pic>
        <p:nvPicPr>
          <p:cNvPr id="1658" name="Google Shape;1658;g30569636552_0_114"/>
          <p:cNvPicPr preferRelativeResize="0"/>
          <p:nvPr/>
        </p:nvPicPr>
        <p:blipFill rotWithShape="1">
          <a:blip r:embed="rId4">
            <a:alphaModFix/>
          </a:blip>
          <a:srcRect b="0" l="0" r="0" t="0"/>
          <a:stretch/>
        </p:blipFill>
        <p:spPr>
          <a:xfrm>
            <a:off x="8477298" y="244400"/>
            <a:ext cx="540000" cy="540000"/>
          </a:xfrm>
          <a:prstGeom prst="rect">
            <a:avLst/>
          </a:prstGeom>
          <a:noFill/>
          <a:ln>
            <a:noFill/>
          </a:ln>
        </p:spPr>
      </p:pic>
      <p:sp>
        <p:nvSpPr>
          <p:cNvPr id="1659" name="Google Shape;1659;g30569636552_0_114"/>
          <p:cNvSpPr txBox="1"/>
          <p:nvPr/>
        </p:nvSpPr>
        <p:spPr>
          <a:xfrm>
            <a:off x="9017300" y="1672575"/>
            <a:ext cx="29634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What-If scenarios are useful to understand the potential impact of hypothetical situations.</a:t>
            </a:r>
            <a:endParaRPr i="0" sz="1600" u="none" cap="none" strike="noStrike">
              <a:solidFill>
                <a:schemeClr val="dk1"/>
              </a:solidFill>
              <a:latin typeface="Calibri"/>
              <a:ea typeface="Calibri"/>
              <a:cs typeface="Calibri"/>
              <a:sym typeface="Calibri"/>
            </a:endParaRPr>
          </a:p>
        </p:txBody>
      </p:sp>
      <p:sp>
        <p:nvSpPr>
          <p:cNvPr id="1660" name="Google Shape;1660;g30569636552_0_114"/>
          <p:cNvSpPr txBox="1"/>
          <p:nvPr/>
        </p:nvSpPr>
        <p:spPr>
          <a:xfrm>
            <a:off x="9017300" y="2845700"/>
            <a:ext cx="2963400" cy="26475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Options:</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Environmental ventilation</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Masks usage</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Virus parameters</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Vaccination</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Swabs (internal screening)</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Quarantine</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External screening</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Initial infected</a:t>
            </a:r>
            <a:endParaRPr i="0" sz="1600" u="none" cap="none" strike="noStrike">
              <a:solidFill>
                <a:schemeClr val="dk1"/>
              </a:solidFill>
              <a:latin typeface="Calibri"/>
              <a:ea typeface="Calibri"/>
              <a:cs typeface="Calibri"/>
              <a:sym typeface="Calibri"/>
            </a:endParaRPr>
          </a:p>
          <a:p>
            <a:pPr indent="-330200" lvl="0" marL="457200" marR="0" rtl="0" algn="l">
              <a:lnSpc>
                <a:spcPct val="100000"/>
              </a:lnSpc>
              <a:spcBef>
                <a:spcPts val="0"/>
              </a:spcBef>
              <a:spcAft>
                <a:spcPts val="0"/>
              </a:spcAft>
              <a:buClr>
                <a:schemeClr val="dk1"/>
              </a:buClr>
              <a:buSzPts val="1600"/>
              <a:buFont typeface="Calibri"/>
              <a:buChar char="●"/>
            </a:pPr>
            <a:r>
              <a:rPr i="0" lang="it-IT" sz="1600" u="none" cap="none" strike="noStrike">
                <a:solidFill>
                  <a:schemeClr val="dk1"/>
                </a:solidFill>
                <a:latin typeface="Calibri"/>
                <a:ea typeface="Calibri"/>
                <a:cs typeface="Calibri"/>
                <a:sym typeface="Calibri"/>
              </a:rPr>
              <a:t>Outside contagion</a:t>
            </a:r>
            <a:endParaRPr i="0" sz="1600" u="none" cap="none" strike="noStrike">
              <a:solidFill>
                <a:schemeClr val="dk1"/>
              </a:solidFill>
              <a:latin typeface="Calibri"/>
              <a:ea typeface="Calibri"/>
              <a:cs typeface="Calibri"/>
              <a:sym typeface="Calibri"/>
            </a:endParaRPr>
          </a:p>
        </p:txBody>
      </p:sp>
      <p:pic>
        <p:nvPicPr>
          <p:cNvPr id="1661" name="Google Shape;1661;g30569636552_0_114"/>
          <p:cNvPicPr preferRelativeResize="0"/>
          <p:nvPr/>
        </p:nvPicPr>
        <p:blipFill>
          <a:blip r:embed="rId5">
            <a:alphaModFix/>
          </a:blip>
          <a:stretch>
            <a:fillRect/>
          </a:stretch>
        </p:blipFill>
        <p:spPr>
          <a:xfrm>
            <a:off x="11391098" y="183650"/>
            <a:ext cx="589237" cy="646500"/>
          </a:xfrm>
          <a:prstGeom prst="rect">
            <a:avLst/>
          </a:prstGeom>
          <a:noFill/>
          <a:ln>
            <a:noFill/>
          </a:ln>
        </p:spPr>
      </p:pic>
      <p:sp>
        <p:nvSpPr>
          <p:cNvPr id="1662" name="Google Shape;1662;g30569636552_0_114"/>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What-If page</a:t>
            </a:r>
            <a:endParaRPr/>
          </a:p>
        </p:txBody>
      </p:sp>
      <p:sp>
        <p:nvSpPr>
          <p:cNvPr id="1663" name="Google Shape;1663;g30569636552_0_114"/>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a:t>
            </a:r>
            <a:r>
              <a:rPr lang="it-IT" sz="1300">
                <a:solidFill>
                  <a:schemeClr val="dk1"/>
                </a:solidFill>
                <a:latin typeface="Calibri"/>
                <a:ea typeface="Calibri"/>
                <a:cs typeface="Calibri"/>
                <a:sym typeface="Calibri"/>
              </a:rPr>
              <a:t>Disease</a:t>
            </a:r>
            <a:r>
              <a:rPr lang="it-IT" sz="1300">
                <a:solidFill>
                  <a:schemeClr val="dk1"/>
                </a:solidFill>
                <a:latin typeface="Calibri"/>
                <a:ea typeface="Calibri"/>
                <a:cs typeface="Calibri"/>
                <a:sym typeface="Calibri"/>
              </a:rPr>
              <a:t> → </a:t>
            </a:r>
            <a:r>
              <a:rPr b="1" lang="it-IT" sz="1300">
                <a:solidFill>
                  <a:schemeClr val="dk1"/>
                </a:solidFill>
                <a:latin typeface="Calibri"/>
                <a:ea typeface="Calibri"/>
                <a:cs typeface="Calibri"/>
                <a:sym typeface="Calibri"/>
              </a:rPr>
              <a:t>What If</a:t>
            </a:r>
            <a:r>
              <a:rPr lang="it-IT" sz="1300">
                <a:solidFill>
                  <a:schemeClr val="dk1"/>
                </a:solidFill>
                <a:latin typeface="Calibri"/>
                <a:ea typeface="Calibri"/>
                <a:cs typeface="Calibri"/>
                <a:sym typeface="Calibri"/>
              </a:rPr>
              <a:t>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pic>
        <p:nvPicPr>
          <p:cNvPr id="1668" name="Google Shape;1668;g30569636552_0_122"/>
          <p:cNvPicPr preferRelativeResize="0"/>
          <p:nvPr/>
        </p:nvPicPr>
        <p:blipFill>
          <a:blip r:embed="rId3">
            <a:alphaModFix/>
          </a:blip>
          <a:stretch>
            <a:fillRect/>
          </a:stretch>
        </p:blipFill>
        <p:spPr>
          <a:xfrm>
            <a:off x="624088" y="4038354"/>
            <a:ext cx="10943836" cy="1884722"/>
          </a:xfrm>
          <a:prstGeom prst="rect">
            <a:avLst/>
          </a:prstGeom>
          <a:noFill/>
          <a:ln>
            <a:noFill/>
          </a:ln>
        </p:spPr>
      </p:pic>
      <p:pic>
        <p:nvPicPr>
          <p:cNvPr id="1669" name="Google Shape;1669;g30569636552_0_122"/>
          <p:cNvPicPr preferRelativeResize="0"/>
          <p:nvPr/>
        </p:nvPicPr>
        <p:blipFill>
          <a:blip r:embed="rId4">
            <a:alphaModFix/>
          </a:blip>
          <a:stretch>
            <a:fillRect/>
          </a:stretch>
        </p:blipFill>
        <p:spPr>
          <a:xfrm>
            <a:off x="1286725" y="1462900"/>
            <a:ext cx="9618526" cy="2128525"/>
          </a:xfrm>
          <a:prstGeom prst="rect">
            <a:avLst/>
          </a:prstGeom>
          <a:noFill/>
          <a:ln>
            <a:noFill/>
          </a:ln>
        </p:spPr>
      </p:pic>
      <p:sp>
        <p:nvSpPr>
          <p:cNvPr id="1670" name="Google Shape;1670;g30569636552_0_122"/>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671" name="Google Shape;1671;g30569636552_0_122"/>
          <p:cNvSpPr txBox="1"/>
          <p:nvPr/>
        </p:nvSpPr>
        <p:spPr>
          <a:xfrm>
            <a:off x="1641150" y="1270361"/>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Global</a:t>
            </a:r>
            <a:endParaRPr b="1" i="0" sz="1600" u="none" cap="none" strike="noStrike">
              <a:solidFill>
                <a:schemeClr val="dk1"/>
              </a:solidFill>
              <a:latin typeface="Calibri"/>
              <a:ea typeface="Calibri"/>
              <a:cs typeface="Calibri"/>
              <a:sym typeface="Calibri"/>
            </a:endParaRPr>
          </a:p>
        </p:txBody>
      </p:sp>
      <p:sp>
        <p:nvSpPr>
          <p:cNvPr id="1672" name="Google Shape;1672;g30569636552_0_122"/>
          <p:cNvSpPr txBox="1"/>
          <p:nvPr/>
        </p:nvSpPr>
        <p:spPr>
          <a:xfrm>
            <a:off x="1641150" y="3859409"/>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Different for each room</a:t>
            </a:r>
            <a:endParaRPr b="1" i="0" sz="1600" u="none" cap="none" strike="noStrike">
              <a:solidFill>
                <a:schemeClr val="dk1"/>
              </a:solidFill>
              <a:latin typeface="Calibri"/>
              <a:ea typeface="Calibri"/>
              <a:cs typeface="Calibri"/>
              <a:sym typeface="Calibri"/>
            </a:endParaRPr>
          </a:p>
        </p:txBody>
      </p:sp>
      <p:sp>
        <p:nvSpPr>
          <p:cNvPr id="1673" name="Google Shape;1673;g30569636552_0_122"/>
          <p:cNvSpPr txBox="1"/>
          <p:nvPr/>
        </p:nvSpPr>
        <p:spPr>
          <a:xfrm>
            <a:off x="7935025" y="1171300"/>
            <a:ext cx="40815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Ventilation is a process that replace contaminated with clean air at </a:t>
            </a:r>
            <a:r>
              <a:rPr i="1" lang="it-IT" sz="1600" u="none" cap="none" strike="noStrike">
                <a:solidFill>
                  <a:schemeClr val="dk1"/>
                </a:solidFill>
                <a:latin typeface="Calibri"/>
                <a:ea typeface="Calibri"/>
                <a:cs typeface="Calibri"/>
                <a:sym typeface="Calibri"/>
              </a:rPr>
              <a:t>n</a:t>
            </a:r>
            <a:r>
              <a:rPr i="0" lang="it-IT" sz="1600" u="none" cap="none" strike="noStrike">
                <a:solidFill>
                  <a:schemeClr val="dk1"/>
                </a:solidFill>
                <a:latin typeface="Calibri"/>
                <a:ea typeface="Calibri"/>
                <a:cs typeface="Calibri"/>
                <a:sym typeface="Calibri"/>
              </a:rPr>
              <a:t> Air Changes per Hour (ACH).</a:t>
            </a:r>
            <a:endParaRPr i="0" sz="1600" u="none" cap="none" strike="noStrike">
              <a:solidFill>
                <a:schemeClr val="dk1"/>
              </a:solidFill>
              <a:latin typeface="Calibri"/>
              <a:ea typeface="Calibri"/>
              <a:cs typeface="Calibri"/>
              <a:sym typeface="Calibri"/>
            </a:endParaRPr>
          </a:p>
        </p:txBody>
      </p:sp>
      <p:sp>
        <p:nvSpPr>
          <p:cNvPr id="1674" name="Google Shape;1674;g30569636552_0_122"/>
          <p:cNvSpPr txBox="1"/>
          <p:nvPr/>
        </p:nvSpPr>
        <p:spPr>
          <a:xfrm>
            <a:off x="7935025" y="3651467"/>
            <a:ext cx="40815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Options: no ventilation, poorly ventilated, domestic, offices/school, well ventilated, typical maximum, hospital setting.</a:t>
            </a:r>
            <a:endParaRPr i="0" sz="1600" u="none" cap="none" strike="noStrike">
              <a:solidFill>
                <a:schemeClr val="dk1"/>
              </a:solidFill>
              <a:latin typeface="Calibri"/>
              <a:ea typeface="Calibri"/>
              <a:cs typeface="Calibri"/>
              <a:sym typeface="Calibri"/>
            </a:endParaRPr>
          </a:p>
        </p:txBody>
      </p:sp>
      <p:pic>
        <p:nvPicPr>
          <p:cNvPr id="1675" name="Google Shape;1675;g30569636552_0_122"/>
          <p:cNvPicPr preferRelativeResize="0"/>
          <p:nvPr/>
        </p:nvPicPr>
        <p:blipFill rotWithShape="1">
          <a:blip r:embed="rId5">
            <a:alphaModFix/>
          </a:blip>
          <a:srcRect b="0" l="0" r="0" t="0"/>
          <a:stretch/>
        </p:blipFill>
        <p:spPr>
          <a:xfrm>
            <a:off x="8477298" y="244400"/>
            <a:ext cx="540000" cy="540000"/>
          </a:xfrm>
          <a:prstGeom prst="rect">
            <a:avLst/>
          </a:prstGeom>
          <a:noFill/>
          <a:ln>
            <a:noFill/>
          </a:ln>
        </p:spPr>
      </p:pic>
      <p:pic>
        <p:nvPicPr>
          <p:cNvPr id="1676" name="Google Shape;1676;g30569636552_0_122"/>
          <p:cNvPicPr preferRelativeResize="0"/>
          <p:nvPr/>
        </p:nvPicPr>
        <p:blipFill>
          <a:blip r:embed="rId6">
            <a:alphaModFix/>
          </a:blip>
          <a:stretch>
            <a:fillRect/>
          </a:stretch>
        </p:blipFill>
        <p:spPr>
          <a:xfrm>
            <a:off x="11391098" y="183650"/>
            <a:ext cx="589237" cy="646500"/>
          </a:xfrm>
          <a:prstGeom prst="rect">
            <a:avLst/>
          </a:prstGeom>
          <a:noFill/>
          <a:ln>
            <a:noFill/>
          </a:ln>
        </p:spPr>
      </p:pic>
      <p:sp>
        <p:nvSpPr>
          <p:cNvPr id="1677" name="Google Shape;1677;g30569636552_0_122"/>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What-If page: ventilation</a:t>
            </a:r>
            <a:endParaRPr/>
          </a:p>
        </p:txBody>
      </p:sp>
      <p:sp>
        <p:nvSpPr>
          <p:cNvPr id="1678" name="Google Shape;1678;g30569636552_0_122"/>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a:t>
            </a:r>
            <a:r>
              <a:rPr b="1" lang="it-IT" sz="1300">
                <a:solidFill>
                  <a:schemeClr val="dk1"/>
                </a:solidFill>
                <a:latin typeface="Calibri"/>
                <a:ea typeface="Calibri"/>
                <a:cs typeface="Calibri"/>
                <a:sym typeface="Calibri"/>
              </a:rPr>
              <a:t>What If</a:t>
            </a:r>
            <a:r>
              <a:rPr lang="it-IT" sz="1300">
                <a:solidFill>
                  <a:schemeClr val="dk1"/>
                </a:solidFill>
                <a:latin typeface="Calibri"/>
                <a:ea typeface="Calibri"/>
                <a:cs typeface="Calibri"/>
                <a:sym typeface="Calibri"/>
              </a:rPr>
              <a:t>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pic>
        <p:nvPicPr>
          <p:cNvPr id="1683" name="Google Shape;1683;g30569636552_0_135"/>
          <p:cNvPicPr preferRelativeResize="0"/>
          <p:nvPr/>
        </p:nvPicPr>
        <p:blipFill>
          <a:blip r:embed="rId3">
            <a:alphaModFix/>
          </a:blip>
          <a:stretch>
            <a:fillRect/>
          </a:stretch>
        </p:blipFill>
        <p:spPr>
          <a:xfrm>
            <a:off x="809825" y="4426700"/>
            <a:ext cx="10572346" cy="1488272"/>
          </a:xfrm>
          <a:prstGeom prst="rect">
            <a:avLst/>
          </a:prstGeom>
          <a:noFill/>
          <a:ln>
            <a:noFill/>
          </a:ln>
        </p:spPr>
      </p:pic>
      <p:pic>
        <p:nvPicPr>
          <p:cNvPr id="1684" name="Google Shape;1684;g30569636552_0_135"/>
          <p:cNvPicPr preferRelativeResize="0"/>
          <p:nvPr/>
        </p:nvPicPr>
        <p:blipFill>
          <a:blip r:embed="rId4">
            <a:alphaModFix/>
          </a:blip>
          <a:stretch>
            <a:fillRect/>
          </a:stretch>
        </p:blipFill>
        <p:spPr>
          <a:xfrm>
            <a:off x="233350" y="1648025"/>
            <a:ext cx="11725275" cy="2019300"/>
          </a:xfrm>
          <a:prstGeom prst="rect">
            <a:avLst/>
          </a:prstGeom>
          <a:noFill/>
          <a:ln>
            <a:noFill/>
          </a:ln>
        </p:spPr>
      </p:pic>
      <p:sp>
        <p:nvSpPr>
          <p:cNvPr id="1685" name="Google Shape;1685;g30569636552_0_135"/>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686" name="Google Shape;1686;g30569636552_0_135"/>
          <p:cNvSpPr txBox="1"/>
          <p:nvPr/>
        </p:nvSpPr>
        <p:spPr>
          <a:xfrm>
            <a:off x="1229675" y="4230587"/>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Different for each agent</a:t>
            </a:r>
            <a:endParaRPr b="1" i="0" sz="1600" u="none" cap="none" strike="noStrike">
              <a:solidFill>
                <a:schemeClr val="dk1"/>
              </a:solidFill>
              <a:latin typeface="Calibri"/>
              <a:ea typeface="Calibri"/>
              <a:cs typeface="Calibri"/>
              <a:sym typeface="Calibri"/>
            </a:endParaRPr>
          </a:p>
        </p:txBody>
      </p:sp>
      <p:sp>
        <p:nvSpPr>
          <p:cNvPr id="1687" name="Google Shape;1687;g30569636552_0_135"/>
          <p:cNvSpPr txBox="1"/>
          <p:nvPr/>
        </p:nvSpPr>
        <p:spPr>
          <a:xfrm>
            <a:off x="1229725" y="1431350"/>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Global</a:t>
            </a:r>
            <a:endParaRPr b="1" i="0" sz="1600" u="none" cap="none" strike="noStrike">
              <a:solidFill>
                <a:schemeClr val="dk1"/>
              </a:solidFill>
              <a:latin typeface="Calibri"/>
              <a:ea typeface="Calibri"/>
              <a:cs typeface="Calibri"/>
              <a:sym typeface="Calibri"/>
            </a:endParaRPr>
          </a:p>
        </p:txBody>
      </p:sp>
      <p:sp>
        <p:nvSpPr>
          <p:cNvPr id="1688" name="Google Shape;1688;g30569636552_0_135"/>
          <p:cNvSpPr txBox="1"/>
          <p:nvPr/>
        </p:nvSpPr>
        <p:spPr>
          <a:xfrm>
            <a:off x="8176625" y="1342691"/>
            <a:ext cx="3731100" cy="677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Masks reduce the virus inhalation and exhalation rate.</a:t>
            </a:r>
            <a:endParaRPr i="0" sz="1600" u="none" cap="none" strike="noStrike">
              <a:solidFill>
                <a:schemeClr val="dk1"/>
              </a:solidFill>
              <a:latin typeface="Calibri"/>
              <a:ea typeface="Calibri"/>
              <a:cs typeface="Calibri"/>
              <a:sym typeface="Calibri"/>
            </a:endParaRPr>
          </a:p>
        </p:txBody>
      </p:sp>
      <p:sp>
        <p:nvSpPr>
          <p:cNvPr id="1689" name="Google Shape;1689;g30569636552_0_135"/>
          <p:cNvSpPr txBox="1"/>
          <p:nvPr/>
        </p:nvSpPr>
        <p:spPr>
          <a:xfrm>
            <a:off x="8176625" y="4195186"/>
            <a:ext cx="37311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Options: no mask, surgical, FFP2.</a:t>
            </a:r>
            <a:endParaRPr i="0" sz="1600" u="none" cap="none" strike="noStrike">
              <a:solidFill>
                <a:schemeClr val="dk1"/>
              </a:solidFill>
              <a:latin typeface="Calibri"/>
              <a:ea typeface="Calibri"/>
              <a:cs typeface="Calibri"/>
              <a:sym typeface="Calibri"/>
            </a:endParaRPr>
          </a:p>
        </p:txBody>
      </p:sp>
      <p:pic>
        <p:nvPicPr>
          <p:cNvPr id="1690" name="Google Shape;1690;g30569636552_0_135"/>
          <p:cNvPicPr preferRelativeResize="0"/>
          <p:nvPr/>
        </p:nvPicPr>
        <p:blipFill rotWithShape="1">
          <a:blip r:embed="rId5">
            <a:alphaModFix/>
          </a:blip>
          <a:srcRect b="0" l="0" r="0" t="0"/>
          <a:stretch/>
        </p:blipFill>
        <p:spPr>
          <a:xfrm>
            <a:off x="8477298" y="244400"/>
            <a:ext cx="540000" cy="540000"/>
          </a:xfrm>
          <a:prstGeom prst="rect">
            <a:avLst/>
          </a:prstGeom>
          <a:noFill/>
          <a:ln>
            <a:noFill/>
          </a:ln>
        </p:spPr>
      </p:pic>
      <p:pic>
        <p:nvPicPr>
          <p:cNvPr id="1691" name="Google Shape;1691;g30569636552_0_135"/>
          <p:cNvPicPr preferRelativeResize="0"/>
          <p:nvPr/>
        </p:nvPicPr>
        <p:blipFill>
          <a:blip r:embed="rId6">
            <a:alphaModFix/>
          </a:blip>
          <a:stretch>
            <a:fillRect/>
          </a:stretch>
        </p:blipFill>
        <p:spPr>
          <a:xfrm>
            <a:off x="11391098" y="183650"/>
            <a:ext cx="589237" cy="646500"/>
          </a:xfrm>
          <a:prstGeom prst="rect">
            <a:avLst/>
          </a:prstGeom>
          <a:noFill/>
          <a:ln>
            <a:noFill/>
          </a:ln>
        </p:spPr>
      </p:pic>
      <p:sp>
        <p:nvSpPr>
          <p:cNvPr id="1692" name="Google Shape;1692;g30569636552_0_135"/>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What-If page: masks</a:t>
            </a:r>
            <a:endParaRPr/>
          </a:p>
        </p:txBody>
      </p:sp>
      <p:sp>
        <p:nvSpPr>
          <p:cNvPr id="1693" name="Google Shape;1693;g30569636552_0_135"/>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a:t>
            </a:r>
            <a:r>
              <a:rPr b="1" lang="it-IT" sz="1300">
                <a:solidFill>
                  <a:schemeClr val="dk1"/>
                </a:solidFill>
                <a:latin typeface="Calibri"/>
                <a:ea typeface="Calibri"/>
                <a:cs typeface="Calibri"/>
                <a:sym typeface="Calibri"/>
              </a:rPr>
              <a:t>What If</a:t>
            </a:r>
            <a:r>
              <a:rPr lang="it-IT" sz="1300">
                <a:solidFill>
                  <a:schemeClr val="dk1"/>
                </a:solidFill>
                <a:latin typeface="Calibri"/>
                <a:ea typeface="Calibri"/>
                <a:cs typeface="Calibri"/>
                <a:sym typeface="Calibri"/>
              </a:rPr>
              <a:t>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pic>
        <p:nvPicPr>
          <p:cNvPr id="1698" name="Google Shape;1698;g30569636552_0_155"/>
          <p:cNvPicPr preferRelativeResize="0"/>
          <p:nvPr/>
        </p:nvPicPr>
        <p:blipFill>
          <a:blip r:embed="rId3">
            <a:alphaModFix/>
          </a:blip>
          <a:stretch>
            <a:fillRect/>
          </a:stretch>
        </p:blipFill>
        <p:spPr>
          <a:xfrm>
            <a:off x="76200" y="956300"/>
            <a:ext cx="6336162" cy="2796925"/>
          </a:xfrm>
          <a:prstGeom prst="rect">
            <a:avLst/>
          </a:prstGeom>
          <a:noFill/>
          <a:ln>
            <a:noFill/>
          </a:ln>
        </p:spPr>
      </p:pic>
      <p:pic>
        <p:nvPicPr>
          <p:cNvPr id="1699" name="Google Shape;1699;g30569636552_0_155"/>
          <p:cNvPicPr preferRelativeResize="0"/>
          <p:nvPr/>
        </p:nvPicPr>
        <p:blipFill>
          <a:blip r:embed="rId4">
            <a:alphaModFix/>
          </a:blip>
          <a:stretch>
            <a:fillRect/>
          </a:stretch>
        </p:blipFill>
        <p:spPr>
          <a:xfrm>
            <a:off x="5337113" y="3704200"/>
            <a:ext cx="6820374" cy="2336199"/>
          </a:xfrm>
          <a:prstGeom prst="rect">
            <a:avLst/>
          </a:prstGeom>
          <a:noFill/>
          <a:ln>
            <a:noFill/>
          </a:ln>
        </p:spPr>
      </p:pic>
      <p:sp>
        <p:nvSpPr>
          <p:cNvPr id="1700" name="Google Shape;1700;g30569636552_0_155"/>
          <p:cNvSpPr txBox="1"/>
          <p:nvPr>
            <p:ph idx="12" type="sldNum"/>
          </p:nvPr>
        </p:nvSpPr>
        <p:spPr>
          <a:xfrm>
            <a:off x="11248635" y="6217622"/>
            <a:ext cx="731700" cy="524700"/>
          </a:xfrm>
          <a:prstGeom prst="rect">
            <a:avLst/>
          </a:prstGeom>
          <a:noFill/>
          <a:ln>
            <a:noFill/>
          </a:ln>
        </p:spPr>
        <p:txBody>
          <a:bodyPr anchorCtr="0" anchor="ctr" bIns="121900" lIns="121900" spcFirstLastPara="1" rIns="121900" wrap="square" tIns="121900">
            <a:normAutofit/>
          </a:bodyPr>
          <a:lstStyle/>
          <a:p>
            <a:pPr indent="0" lvl="0" marL="0" rtl="0" algn="r">
              <a:spcBef>
                <a:spcPts val="0"/>
              </a:spcBef>
              <a:spcAft>
                <a:spcPts val="0"/>
              </a:spcAft>
              <a:buClr>
                <a:srgbClr val="000000"/>
              </a:buClr>
              <a:buSzPts val="1300"/>
              <a:buFont typeface="Arial"/>
              <a:buNone/>
            </a:pPr>
            <a:fld id="{00000000-1234-1234-1234-123412341234}" type="slidenum">
              <a:rPr lang="it-IT">
                <a:solidFill>
                  <a:schemeClr val="dk1"/>
                </a:solidFill>
              </a:rPr>
              <a:t>‹#›</a:t>
            </a:fld>
            <a:endParaRPr>
              <a:solidFill>
                <a:schemeClr val="dk1"/>
              </a:solidFill>
            </a:endParaRPr>
          </a:p>
        </p:txBody>
      </p:sp>
      <p:sp>
        <p:nvSpPr>
          <p:cNvPr id="1701" name="Google Shape;1701;g30569636552_0_155"/>
          <p:cNvSpPr txBox="1"/>
          <p:nvPr/>
        </p:nvSpPr>
        <p:spPr>
          <a:xfrm>
            <a:off x="175089" y="784400"/>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Global</a:t>
            </a:r>
            <a:endParaRPr b="1" i="0" sz="1600" u="none" cap="none" strike="noStrike">
              <a:solidFill>
                <a:schemeClr val="dk1"/>
              </a:solidFill>
              <a:latin typeface="Calibri"/>
              <a:ea typeface="Calibri"/>
              <a:cs typeface="Calibri"/>
              <a:sym typeface="Calibri"/>
            </a:endParaRPr>
          </a:p>
        </p:txBody>
      </p:sp>
      <p:sp>
        <p:nvSpPr>
          <p:cNvPr id="1702" name="Google Shape;1702;g30569636552_0_155"/>
          <p:cNvSpPr txBox="1"/>
          <p:nvPr/>
        </p:nvSpPr>
        <p:spPr>
          <a:xfrm>
            <a:off x="5401408" y="3456700"/>
            <a:ext cx="2533800" cy="4311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it-IT" sz="1600" u="none" cap="none" strike="noStrike">
                <a:solidFill>
                  <a:schemeClr val="dk1"/>
                </a:solidFill>
                <a:latin typeface="Calibri"/>
                <a:ea typeface="Calibri"/>
                <a:cs typeface="Calibri"/>
                <a:sym typeface="Calibri"/>
              </a:rPr>
              <a:t>Different for each agent</a:t>
            </a:r>
            <a:endParaRPr b="1" i="0" sz="1600" u="none" cap="none" strike="noStrike">
              <a:solidFill>
                <a:schemeClr val="dk1"/>
              </a:solidFill>
              <a:latin typeface="Calibri"/>
              <a:ea typeface="Calibri"/>
              <a:cs typeface="Calibri"/>
              <a:sym typeface="Calibri"/>
            </a:endParaRPr>
          </a:p>
        </p:txBody>
      </p:sp>
      <p:sp>
        <p:nvSpPr>
          <p:cNvPr id="1703" name="Google Shape;1703;g30569636552_0_155"/>
          <p:cNvSpPr txBox="1"/>
          <p:nvPr/>
        </p:nvSpPr>
        <p:spPr>
          <a:xfrm>
            <a:off x="6412350" y="1893063"/>
            <a:ext cx="2967000" cy="9234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Vaccination immunizes people by putting them in the Recovered state.</a:t>
            </a:r>
            <a:endParaRPr i="0" sz="1600" u="none" cap="none" strike="noStrike">
              <a:solidFill>
                <a:schemeClr val="dk1"/>
              </a:solidFill>
              <a:latin typeface="Calibri"/>
              <a:ea typeface="Calibri"/>
              <a:cs typeface="Calibri"/>
              <a:sym typeface="Calibri"/>
            </a:endParaRPr>
          </a:p>
        </p:txBody>
      </p:sp>
      <p:sp>
        <p:nvSpPr>
          <p:cNvPr id="1704" name="Google Shape;1704;g30569636552_0_155"/>
          <p:cNvSpPr txBox="1"/>
          <p:nvPr/>
        </p:nvSpPr>
        <p:spPr>
          <a:xfrm>
            <a:off x="4292100" y="4965601"/>
            <a:ext cx="2967000" cy="1169700"/>
          </a:xfrm>
          <a:prstGeom prst="rect">
            <a:avLst/>
          </a:prstGeom>
          <a:solidFill>
            <a:srgbClr val="C9DAF8"/>
          </a:solidFill>
          <a:ln cap="flat" cmpd="sng" w="19050">
            <a:solidFill>
              <a:srgbClr val="1D6FA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i="0" lang="it-IT" sz="1600" u="none" cap="none" strike="noStrike">
                <a:solidFill>
                  <a:schemeClr val="dk1"/>
                </a:solidFill>
                <a:latin typeface="Calibri"/>
                <a:ea typeface="Calibri"/>
                <a:cs typeface="Calibri"/>
                <a:sym typeface="Calibri"/>
              </a:rPr>
              <a:t>Vaccine efficacy models the fraction of the vaccinated population that is effectively immune to infection.</a:t>
            </a:r>
            <a:endParaRPr i="0" sz="1600" u="none" cap="none" strike="noStrike">
              <a:solidFill>
                <a:schemeClr val="dk1"/>
              </a:solidFill>
              <a:latin typeface="Calibri"/>
              <a:ea typeface="Calibri"/>
              <a:cs typeface="Calibri"/>
              <a:sym typeface="Calibri"/>
            </a:endParaRPr>
          </a:p>
        </p:txBody>
      </p:sp>
      <p:pic>
        <p:nvPicPr>
          <p:cNvPr id="1705" name="Google Shape;1705;g30569636552_0_155"/>
          <p:cNvPicPr preferRelativeResize="0"/>
          <p:nvPr/>
        </p:nvPicPr>
        <p:blipFill rotWithShape="1">
          <a:blip r:embed="rId5">
            <a:alphaModFix/>
          </a:blip>
          <a:srcRect b="0" l="0" r="0" t="0"/>
          <a:stretch/>
        </p:blipFill>
        <p:spPr>
          <a:xfrm>
            <a:off x="8477298" y="244400"/>
            <a:ext cx="540000" cy="540000"/>
          </a:xfrm>
          <a:prstGeom prst="rect">
            <a:avLst/>
          </a:prstGeom>
          <a:noFill/>
          <a:ln>
            <a:noFill/>
          </a:ln>
        </p:spPr>
      </p:pic>
      <p:pic>
        <p:nvPicPr>
          <p:cNvPr id="1706" name="Google Shape;1706;g30569636552_0_155"/>
          <p:cNvPicPr preferRelativeResize="0"/>
          <p:nvPr/>
        </p:nvPicPr>
        <p:blipFill>
          <a:blip r:embed="rId6">
            <a:alphaModFix/>
          </a:blip>
          <a:stretch>
            <a:fillRect/>
          </a:stretch>
        </p:blipFill>
        <p:spPr>
          <a:xfrm>
            <a:off x="11391098" y="183650"/>
            <a:ext cx="589237" cy="646500"/>
          </a:xfrm>
          <a:prstGeom prst="rect">
            <a:avLst/>
          </a:prstGeom>
          <a:noFill/>
          <a:ln>
            <a:noFill/>
          </a:ln>
        </p:spPr>
      </p:pic>
      <p:sp>
        <p:nvSpPr>
          <p:cNvPr id="1707" name="Google Shape;1707;g30569636552_0_155"/>
          <p:cNvSpPr txBox="1"/>
          <p:nvPr>
            <p:ph type="title"/>
          </p:nvPr>
        </p:nvSpPr>
        <p:spPr>
          <a:xfrm>
            <a:off x="76200" y="125150"/>
            <a:ext cx="8294400" cy="763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it-IT"/>
              <a:t>What-If page: vaccination</a:t>
            </a:r>
            <a:endParaRPr/>
          </a:p>
        </p:txBody>
      </p:sp>
      <p:sp>
        <p:nvSpPr>
          <p:cNvPr id="1708" name="Google Shape;1708;g30569636552_0_155"/>
          <p:cNvSpPr txBox="1"/>
          <p:nvPr/>
        </p:nvSpPr>
        <p:spPr>
          <a:xfrm>
            <a:off x="76200" y="-100275"/>
            <a:ext cx="8294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IT" sz="1300">
                <a:solidFill>
                  <a:schemeClr val="dk1"/>
                </a:solidFill>
                <a:latin typeface="Calibri"/>
                <a:ea typeface="Calibri"/>
                <a:cs typeface="Calibri"/>
                <a:sym typeface="Calibri"/>
              </a:rPr>
              <a:t>Rooms → Floors → Agents → Resources → Disease → </a:t>
            </a:r>
            <a:r>
              <a:rPr b="1" lang="it-IT" sz="1300">
                <a:solidFill>
                  <a:schemeClr val="dk1"/>
                </a:solidFill>
                <a:latin typeface="Calibri"/>
                <a:ea typeface="Calibri"/>
                <a:cs typeface="Calibri"/>
                <a:sym typeface="Calibri"/>
              </a:rPr>
              <a:t>What If</a:t>
            </a:r>
            <a:r>
              <a:rPr lang="it-IT" sz="1300">
                <a:solidFill>
                  <a:schemeClr val="dk1"/>
                </a:solidFill>
                <a:latin typeface="Calibri"/>
                <a:ea typeface="Calibri"/>
                <a:cs typeface="Calibri"/>
                <a:sym typeface="Calibri"/>
              </a:rPr>
              <a:t> → Configuration → Run &amp; Settings → Post Processing </a:t>
            </a:r>
            <a:endParaRPr sz="13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2023-01-14T23:12:55Z</dcterms:created>
  <dc:creator>paola berchialla</dc:creator>
</cp:coreProperties>
</file>

<file path=docProps/custom.xml><?xml version="1.0" encoding="utf-8"?>
<Properties xmlns="http://schemas.openxmlformats.org/officeDocument/2006/custom-properties" xmlns:vt="http://schemas.openxmlformats.org/officeDocument/2006/docPropsVTypes"/>
</file>